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2"/>
  </p:notesMasterIdLst>
  <p:handoutMasterIdLst>
    <p:handoutMasterId r:id="rId43"/>
  </p:handoutMasterIdLst>
  <p:sldIdLst>
    <p:sldId id="282" r:id="rId2"/>
    <p:sldId id="331" r:id="rId3"/>
    <p:sldId id="332" r:id="rId4"/>
    <p:sldId id="333" r:id="rId5"/>
    <p:sldId id="334" r:id="rId6"/>
    <p:sldId id="335" r:id="rId7"/>
    <p:sldId id="369" r:id="rId8"/>
    <p:sldId id="336" r:id="rId9"/>
    <p:sldId id="337" r:id="rId10"/>
    <p:sldId id="338" r:id="rId11"/>
    <p:sldId id="339" r:id="rId12"/>
    <p:sldId id="340" r:id="rId13"/>
    <p:sldId id="341" r:id="rId14"/>
    <p:sldId id="343" r:id="rId15"/>
    <p:sldId id="344" r:id="rId16"/>
    <p:sldId id="345" r:id="rId17"/>
    <p:sldId id="346" r:id="rId18"/>
    <p:sldId id="348" r:id="rId19"/>
    <p:sldId id="349" r:id="rId20"/>
    <p:sldId id="350" r:id="rId21"/>
    <p:sldId id="351"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72" r:id="rId37"/>
    <p:sldId id="373" r:id="rId38"/>
    <p:sldId id="374" r:id="rId39"/>
    <p:sldId id="370" r:id="rId40"/>
    <p:sldId id="371"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A2"/>
    <a:srgbClr val="D62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834" autoAdjust="0"/>
  </p:normalViewPr>
  <p:slideViewPr>
    <p:cSldViewPr>
      <p:cViewPr>
        <p:scale>
          <a:sx n="100" d="100"/>
          <a:sy n="100" d="100"/>
        </p:scale>
        <p:origin x="-946" y="168"/>
      </p:cViewPr>
      <p:guideLst>
        <p:guide orient="horz" pos="2160"/>
        <p:guide pos="2880"/>
      </p:guideLst>
    </p:cSldViewPr>
  </p:slideViewPr>
  <p:outlineViewPr>
    <p:cViewPr>
      <p:scale>
        <a:sx n="33" d="100"/>
        <a:sy n="33" d="100"/>
      </p:scale>
      <p:origin x="6" y="381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E37627-6E60-4B07-A6A6-0ECB750943C4}" type="datetimeFigureOut">
              <a:rPr lang="en-US" smtClean="0"/>
              <a:t>4/11/2016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A167F2-716B-4F5F-BECD-18D76FB1F4E5}" type="slidenum">
              <a:rPr lang="en-US" smtClean="0"/>
              <a:t>‹#›</a:t>
            </a:fld>
            <a:endParaRPr lang="en-US"/>
          </a:p>
        </p:txBody>
      </p:sp>
    </p:spTree>
    <p:extLst>
      <p:ext uri="{BB962C8B-B14F-4D97-AF65-F5344CB8AC3E}">
        <p14:creationId xmlns:p14="http://schemas.microsoft.com/office/powerpoint/2010/main" val="3982616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1E03E92-6AFD-4F9B-A00F-57DD1B6B2310}" type="datetimeFigureOut">
              <a:rPr lang="en-US"/>
              <a:pPr>
                <a:defRPr/>
              </a:pPr>
              <a:t>4/11/2016</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75189A75-D785-40E8-BF4B-B33B29C4F994}" type="slidenum">
              <a:rPr lang="en-GB"/>
              <a:pPr>
                <a:defRPr/>
              </a:pPr>
              <a:t>‹#›</a:t>
            </a:fld>
            <a:endParaRPr lang="en-GB" dirty="0"/>
          </a:p>
        </p:txBody>
      </p:sp>
    </p:spTree>
    <p:extLst>
      <p:ext uri="{BB962C8B-B14F-4D97-AF65-F5344CB8AC3E}">
        <p14:creationId xmlns:p14="http://schemas.microsoft.com/office/powerpoint/2010/main" val="2848032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189A75-D785-40E8-BF4B-B33B29C4F994}" type="slidenum">
              <a:rPr lang="en-GB" smtClean="0"/>
              <a:pPr>
                <a:defRPr/>
              </a:pPr>
              <a:t>1</a:t>
            </a:fld>
            <a:endParaRPr lang="en-GB" dirty="0"/>
          </a:p>
        </p:txBody>
      </p:sp>
    </p:spTree>
    <p:extLst>
      <p:ext uri="{BB962C8B-B14F-4D97-AF65-F5344CB8AC3E}">
        <p14:creationId xmlns:p14="http://schemas.microsoft.com/office/powerpoint/2010/main" val="161010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0524E274-0105-4CF2-AF35-F68DE43D7F0F}" type="slidenum">
              <a:rPr lang="en-US"/>
              <a:pPr>
                <a:defRPr/>
              </a:pPr>
              <a:t>36</a:t>
            </a:fld>
            <a:endParaRPr lang="en-US" dirty="0"/>
          </a:p>
        </p:txBody>
      </p:sp>
      <p:sp>
        <p:nvSpPr>
          <p:cNvPr id="61443"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0A3F214-CF6B-4EBF-BD4A-D542BBFE5D76}" type="slidenum">
              <a:rPr lang="en-US" altLang="en-US" sz="1200"/>
              <a:pPr algn="r" eaLnBrk="1" hangingPunct="1"/>
              <a:t>36</a:t>
            </a:fld>
            <a:endParaRPr lang="en-US" altLang="en-US" sz="1200"/>
          </a:p>
        </p:txBody>
      </p:sp>
      <p:sp>
        <p:nvSpPr>
          <p:cNvPr id="61444"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r>
              <a:rPr lang="en-US" altLang="en-US" b="1" smtClean="0"/>
              <a:t>Advantages of External Recruiting</a:t>
            </a:r>
          </a:p>
          <a:p>
            <a:pPr lvl="1" eaLnBrk="1" hangingPunct="1"/>
            <a:r>
              <a:rPr lang="en-US" altLang="en-US" smtClean="0"/>
              <a:t>Having access to a potentially large applicant pool</a:t>
            </a:r>
          </a:p>
          <a:p>
            <a:pPr lvl="1" eaLnBrk="1" hangingPunct="1"/>
            <a:r>
              <a:rPr lang="en-US" altLang="en-US" smtClean="0"/>
              <a:t>Being able to attract people who have the skills, knowledge, and abilities an organization needs</a:t>
            </a:r>
          </a:p>
          <a:p>
            <a:pPr lvl="1" eaLnBrk="1" hangingPunct="1"/>
            <a:r>
              <a:rPr lang="en-US" altLang="en-US" smtClean="0"/>
              <a:t>Bringing in newcomers who may have a fresh approach to problems and be up to date on the latest technology</a:t>
            </a:r>
          </a:p>
          <a:p>
            <a:pPr eaLnBrk="1" hangingPunct="1"/>
            <a:r>
              <a:rPr lang="en-US" altLang="en-US" b="1" smtClean="0"/>
              <a:t>Disadvantages of External Recruiting</a:t>
            </a:r>
          </a:p>
          <a:p>
            <a:pPr lvl="1" eaLnBrk="1" hangingPunct="1"/>
            <a:r>
              <a:rPr lang="en-US" altLang="en-US" smtClean="0"/>
              <a:t>Relatively high costs</a:t>
            </a:r>
          </a:p>
          <a:p>
            <a:pPr lvl="1" eaLnBrk="1" hangingPunct="1"/>
            <a:r>
              <a:rPr lang="en-US" altLang="en-US" smtClean="0"/>
              <a:t>Candidates may lack knowledge about the inner workings of the organization</a:t>
            </a:r>
          </a:p>
          <a:p>
            <a:pPr lvl="1" eaLnBrk="1" hangingPunct="1"/>
            <a:r>
              <a:rPr lang="en-US" altLang="en-US" smtClean="0"/>
              <a:t>May need to receive more training </a:t>
            </a:r>
          </a:p>
          <a:p>
            <a:pPr lvl="1" eaLnBrk="1" hangingPunct="1"/>
            <a:r>
              <a:rPr lang="en-US" altLang="en-US" smtClean="0"/>
              <a:t>Uncertainty concerning whether they will actually be good performers</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3894D4AD-6248-4284-9B3C-27681D241A08}" type="slidenum">
              <a:rPr lang="en-US"/>
              <a:pPr>
                <a:defRPr/>
              </a:pPr>
              <a:t>38</a:t>
            </a:fld>
            <a:endParaRPr lang="en-US" dirty="0"/>
          </a:p>
        </p:txBody>
      </p:sp>
      <p:sp>
        <p:nvSpPr>
          <p:cNvPr id="62467"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2C0B011-FCFC-4517-A3F1-9A398C0BDF4B}" type="slidenum">
              <a:rPr lang="en-US" altLang="en-US" sz="1200"/>
              <a:pPr algn="r" eaLnBrk="1" hangingPunct="1"/>
              <a:t>38</a:t>
            </a:fld>
            <a:endParaRPr lang="en-US" altLang="en-US" sz="1200"/>
          </a:p>
        </p:txBody>
      </p:sp>
      <p:sp>
        <p:nvSpPr>
          <p:cNvPr id="62468"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B6461BF3-3D28-46E3-A412-DF268C7105EB}" type="slidenum">
              <a:rPr lang="en-US"/>
              <a:pPr>
                <a:defRPr/>
              </a:pPr>
              <a:t>39</a:t>
            </a:fld>
            <a:endParaRPr lang="en-US" dirty="0"/>
          </a:p>
        </p:txBody>
      </p:sp>
      <p:sp>
        <p:nvSpPr>
          <p:cNvPr id="71683"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72F7669-3EE7-4FF4-B849-A5ADA1066A3A}" type="slidenum">
              <a:rPr lang="en-US" altLang="en-US" sz="1200"/>
              <a:pPr algn="r" eaLnBrk="1" hangingPunct="1"/>
              <a:t>39</a:t>
            </a:fld>
            <a:endParaRPr lang="en-US" altLang="en-US" sz="1200"/>
          </a:p>
        </p:txBody>
      </p:sp>
      <p:sp>
        <p:nvSpPr>
          <p:cNvPr id="71684"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64C8095C-6AC5-4170-917E-69FF16A322A4}" type="slidenum">
              <a:rPr lang="en-US"/>
              <a:pPr>
                <a:defRPr/>
              </a:pPr>
              <a:t>40</a:t>
            </a:fld>
            <a:endParaRPr lang="en-US" dirty="0"/>
          </a:p>
        </p:txBody>
      </p:sp>
      <p:sp>
        <p:nvSpPr>
          <p:cNvPr id="72707"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1104261-3B85-4022-AA36-DD7FD0F71FD0}" type="slidenum">
              <a:rPr lang="en-US" altLang="en-US" sz="1200"/>
              <a:pPr algn="r" eaLnBrk="1" hangingPunct="1"/>
              <a:t>40</a:t>
            </a:fld>
            <a:endParaRPr lang="en-US" altLang="en-US" sz="1200"/>
          </a:p>
        </p:txBody>
      </p:sp>
      <p:sp>
        <p:nvSpPr>
          <p:cNvPr id="72708"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r>
              <a:rPr lang="en-US" altLang="en-US" smtClean="0"/>
              <a:t>Praise instances of high performance and areas of a job in which a worker excels.</a:t>
            </a:r>
          </a:p>
          <a:p>
            <a:pPr eaLnBrk="1" hangingPunct="1"/>
            <a:r>
              <a:rPr lang="en-US" altLang="en-US" smtClean="0"/>
              <a:t>Avoid personal criticisms and treat subordinates with respect. </a:t>
            </a:r>
          </a:p>
          <a:p>
            <a:pPr eaLnBrk="1" hangingPunct="1"/>
            <a:r>
              <a:rPr lang="en-US" altLang="en-US" smtClean="0"/>
              <a:t>Agree to a timetable for performance improvements.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EF93DAD5-F52E-4714-B39C-6D5D0197C53B}" type="slidenum">
              <a:rPr lang="en-US"/>
              <a:pPr>
                <a:defRPr/>
              </a:pPr>
              <a:t>3</a:t>
            </a:fld>
            <a:endParaRPr lang="en-US"/>
          </a:p>
        </p:txBody>
      </p:sp>
      <p:sp>
        <p:nvSpPr>
          <p:cNvPr id="5529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31455A5-61BF-4F09-822A-B468C39FB5EC}" type="slidenum">
              <a:rPr lang="en-US" altLang="en-US" sz="1200"/>
              <a:pPr algn="r" eaLnBrk="1" hangingPunct="1"/>
              <a:t>3</a:t>
            </a:fld>
            <a:endParaRPr lang="en-US" altLang="en-US" sz="1200"/>
          </a:p>
        </p:txBody>
      </p:sp>
      <p:sp>
        <p:nvSpPr>
          <p:cNvPr id="553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ethical imperative for equal opportunity</a:t>
            </a:r>
          </a:p>
          <a:p>
            <a:pPr eaLnBrk="1" hangingPunct="1"/>
            <a:r>
              <a:rPr lang="en-US" altLang="en-US" smtClean="0"/>
              <a:t>Effectively managing diversity can improve organizational effectiveness</a:t>
            </a:r>
          </a:p>
          <a:p>
            <a:pPr eaLnBrk="1" hangingPunct="1"/>
            <a:r>
              <a:rPr lang="en-US" altLang="en-US" smtClean="0"/>
              <a:t>There is substantial evidence that diverse individuals continue to experience unfair treatment</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Diversity</a:t>
            </a:r>
          </a:p>
          <a:p>
            <a:pPr lvl="1" eaLnBrk="1" hangingPunct="1"/>
            <a:r>
              <a:rPr lang="en-US" altLang="en-US" smtClean="0"/>
              <a:t>Dissimilarities/differences among people in age, gender, race, ethnicity, religion, sexual orientation, socioeconomic background, and capabilities/disabilities, and any other characteristic used to distinguish between people</a:t>
            </a:r>
          </a:p>
          <a:p>
            <a:pPr eaLnBrk="1" hangingPunct="1"/>
            <a:endParaRPr lang="en-US" altLang="en-US" smtClean="0"/>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D72E676-4007-4EC6-9326-9ADE84A715F9}" type="slidenum">
              <a:rPr lang="en-US"/>
              <a:pPr>
                <a:defRPr/>
              </a:pPr>
              <a:t>7</a:t>
            </a:fld>
            <a:endParaRPr lang="en-US" dirty="0"/>
          </a:p>
        </p:txBody>
      </p:sp>
      <p:sp>
        <p:nvSpPr>
          <p:cNvPr id="58371"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412C92-0518-474F-A729-997A24813A40}" type="slidenum">
              <a:rPr lang="en-US" altLang="en-US" sz="1200"/>
              <a:pPr algn="r" eaLnBrk="1" hangingPunct="1"/>
              <a:t>7</a:t>
            </a:fld>
            <a:endParaRPr lang="en-US" altLang="en-US" sz="1200"/>
          </a:p>
        </p:txBody>
      </p:sp>
      <p:sp>
        <p:nvSpPr>
          <p:cNvPr id="58372"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5090DA2C-5522-4C0D-AD69-E4129658DF4C}" type="slidenum">
              <a:rPr lang="en-US"/>
              <a:pPr>
                <a:defRPr/>
              </a:pPr>
              <a:t>10</a:t>
            </a:fld>
            <a:endParaRPr lang="en-US"/>
          </a:p>
        </p:txBody>
      </p:sp>
      <p:sp>
        <p:nvSpPr>
          <p:cNvPr id="563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Ethnicity refers to whether a person is Hispanic or not Hispanic</a:t>
            </a:r>
          </a:p>
          <a:p>
            <a:pPr eaLnBrk="1" hangingPunct="1"/>
            <a:r>
              <a:rPr lang="en-US" altLang="en-US" smtClean="0"/>
              <a:t>Most Hispanics prefer to be identified by their country of origin</a:t>
            </a:r>
          </a:p>
          <a:p>
            <a:pPr eaLnBrk="1" hangingPunct="1"/>
            <a:endParaRPr lang="en-US" altLang="en-US" smtClean="0"/>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7825008-953D-4AED-9908-8DF0250A9E79}" type="slidenum">
              <a:rPr lang="en-US" altLang="en-US" sz="1200"/>
              <a:pPr algn="r" eaLnBrk="1" hangingPunct="1"/>
              <a:t>10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E88ED52C-E381-4828-B2F0-FC903816A856}" type="slidenum">
              <a:rPr lang="en-US"/>
              <a:pPr>
                <a:defRPr/>
              </a:pPr>
              <a:t>17</a:t>
            </a:fld>
            <a:endParaRPr lang="en-US"/>
          </a:p>
        </p:txBody>
      </p:sp>
      <p:sp>
        <p:nvSpPr>
          <p:cNvPr id="583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Managers have more influence than rank-and-file employees</a:t>
            </a:r>
          </a:p>
          <a:p>
            <a:pPr eaLnBrk="1" hangingPunct="1"/>
            <a:r>
              <a:rPr lang="en-US" altLang="en-US" smtClean="0"/>
              <a:t>When managers commit to diversity, it legitimizes diversity efforts of others</a:t>
            </a:r>
          </a:p>
          <a:p>
            <a:pPr eaLnBrk="1" hangingPunct="1"/>
            <a:r>
              <a:rPr lang="en-US" altLang="en-US" smtClean="0"/>
              <a:t>Effective management of diversity hinges on two factors</a:t>
            </a:r>
          </a:p>
          <a:p>
            <a:pPr marL="757066" lvl="1" indent="-291179" eaLnBrk="1" hangingPunct="1"/>
            <a:r>
              <a:rPr lang="en-US" altLang="en-US" smtClean="0"/>
              <a:t>Minorities start out at a slight disadvantage due to the ways in which they are perceived by others in the organization</a:t>
            </a:r>
          </a:p>
          <a:p>
            <a:pPr marL="757066" lvl="1" indent="-291179" eaLnBrk="1" hangingPunct="1"/>
            <a:r>
              <a:rPr lang="en-US" altLang="en-US" smtClean="0"/>
              <a:t>Research suggests slight differences in treatment can cumulate and result in major disparities over time</a:t>
            </a:r>
          </a:p>
        </p:txBody>
      </p:sp>
      <p:sp>
        <p:nvSpPr>
          <p:cNvPr id="5837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E9AC929-AE74-45A7-B7C7-35CEDBDBEEEA}" type="slidenum">
              <a:rPr lang="en-US" altLang="en-US" sz="1200"/>
              <a:pPr algn="r" eaLnBrk="1" hangingPunct="1"/>
              <a:t>17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507433-4A01-4FDE-83BF-1A665D3E4272}" type="slidenum">
              <a:rPr lang="en-US"/>
              <a:pPr>
                <a:defRPr/>
              </a:pPr>
              <a:t>18</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Distributive Justice</a:t>
            </a:r>
          </a:p>
          <a:p>
            <a:pPr lvl="1"/>
            <a:r>
              <a:rPr lang="en-US" altLang="en-US" smtClean="0"/>
              <a:t>A moral principle calling for the distribution of pay raises, promotions, job titles, interesting job assignments, office space, and other organizational resources to be based on meaningful contribution that individuals have made and not personal characteristics over which they have no control.</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60D4ED-7CBB-4B31-9A4C-FE897DBFFE96}" type="slidenum">
              <a:rPr lang="en-US"/>
              <a:pPr>
                <a:defRPr/>
              </a:pPr>
              <a:t>23</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Overt Discrimination</a:t>
            </a:r>
          </a:p>
          <a:p>
            <a:pPr lvl="1"/>
            <a:r>
              <a:rPr lang="en-US" altLang="en-US" smtClean="0"/>
              <a:t>Knowingly and willingly denying diverse individuals access to opportunities and outcomes in an organization</a:t>
            </a:r>
          </a:p>
          <a:p>
            <a:pPr lvl="1"/>
            <a:r>
              <a:rPr lang="en-US" altLang="en-US" smtClean="0"/>
              <a:t>Unethical and illegal</a:t>
            </a:r>
          </a:p>
          <a:p>
            <a:pPr lvl="1"/>
            <a:r>
              <a:rPr lang="en-US" altLang="en-US" smtClean="0"/>
              <a:t>Violation of the principles of distributive and procedural justice</a:t>
            </a:r>
          </a:p>
          <a:p>
            <a:pPr lvl="1"/>
            <a:r>
              <a:rPr lang="en-US" altLang="en-US" smtClean="0"/>
              <a:t>Subjects firm to lawsuits</a:t>
            </a:r>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BCBA80-6667-481E-A3FF-90503FD64C47}" type="slidenum">
              <a:rPr lang="en-US"/>
              <a:pPr>
                <a:defRPr/>
              </a:pPr>
              <a:t>24</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Steps in Managing Diversity Effectively</a:t>
            </a:r>
          </a:p>
          <a:p>
            <a:pPr lvl="1" eaLnBrk="1" hangingPunct="1"/>
            <a:r>
              <a:rPr lang="en-US" altLang="en-US" smtClean="0"/>
              <a:t>Secure top management commitment</a:t>
            </a:r>
          </a:p>
          <a:p>
            <a:pPr lvl="1" eaLnBrk="1" hangingPunct="1"/>
            <a:r>
              <a:rPr lang="en-US" altLang="en-US" smtClean="0"/>
              <a:t>Strive to increase the accuracy of perceptions</a:t>
            </a:r>
          </a:p>
          <a:p>
            <a:pPr lvl="1" eaLnBrk="1" hangingPunct="1"/>
            <a:r>
              <a:rPr lang="en-US" altLang="en-US" smtClean="0"/>
              <a:t>Increase diversity awareness</a:t>
            </a:r>
          </a:p>
          <a:p>
            <a:pPr lvl="1" eaLnBrk="1" hangingPunct="1"/>
            <a:r>
              <a:rPr lang="en-US" altLang="en-US" smtClean="0"/>
              <a:t>Increase diversity skills</a:t>
            </a:r>
          </a:p>
          <a:p>
            <a:pPr lvl="1" eaLnBrk="1" hangingPunct="1"/>
            <a:r>
              <a:rPr lang="en-US" altLang="en-US" smtClean="0"/>
              <a:t>Encourage flexibility</a:t>
            </a:r>
          </a:p>
          <a:p>
            <a:pPr lvl="1" eaLnBrk="1" hangingPunct="1"/>
            <a:r>
              <a:rPr lang="en-US" altLang="en-US" smtClean="0"/>
              <a:t>Pay close attention to how organizational members are evaluated</a:t>
            </a:r>
          </a:p>
          <a:p>
            <a:pPr lvl="1" eaLnBrk="1" hangingPunct="1"/>
            <a:r>
              <a:rPr lang="en-US" altLang="en-US" smtClean="0"/>
              <a:t>Consider the numbers</a:t>
            </a:r>
          </a:p>
          <a:p>
            <a:pPr lvl="1" eaLnBrk="1" hangingPunct="1"/>
            <a:r>
              <a:rPr lang="en-US" altLang="en-US" smtClean="0"/>
              <a:t>Empower employees to challenge discriminatory behaviors, actions, and remarks</a:t>
            </a:r>
          </a:p>
          <a:p>
            <a:pPr lvl="1" eaLnBrk="1" hangingPunct="1"/>
            <a:r>
              <a:rPr lang="en-US" altLang="en-US" smtClean="0"/>
              <a:t>Reward employees fro effectively managing diversity</a:t>
            </a:r>
          </a:p>
          <a:p>
            <a:pPr lvl="1" eaLnBrk="1" hangingPunct="1"/>
            <a:r>
              <a:rPr lang="en-US" altLang="en-US" smtClean="0"/>
              <a:t>Provide training utilizing a multi-pronged, ongoing approach</a:t>
            </a:r>
          </a:p>
          <a:p>
            <a:pPr lvl="1" eaLnBrk="1" hangingPunct="1"/>
            <a:r>
              <a:rPr lang="en-US" altLang="en-US" smtClean="0"/>
              <a:t>Encourage mentoring of diverse employees</a:t>
            </a:r>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309F9A-1C68-4955-A4F7-662DE3B8D4FA}" type="slidenum">
              <a:rPr lang="en-US"/>
              <a:pPr>
                <a:defRPr/>
              </a:pPr>
              <a:t>33</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Managers should provide employees with alternative ways to report incidents of sexual harassment</a:t>
            </a:r>
          </a:p>
          <a:p>
            <a:pPr eaLnBrk="1" hangingPunct="1"/>
            <a:r>
              <a:rPr lang="en-US" altLang="en-US" smtClean="0"/>
              <a:t>Employees who report sexual harassment must have their rights protected</a:t>
            </a:r>
          </a:p>
          <a:p>
            <a:pPr eaLnBrk="1" hangingPunct="1"/>
            <a:r>
              <a:rPr lang="en-US" altLang="en-US" smtClean="0"/>
              <a:t>Allegations of sexual harassment should be kept confidential</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txBox="1">
            <a:spLocks noGrp="1" noChangeArrowheads="1"/>
          </p:cNvSpPr>
          <p:nvPr/>
        </p:nvSpPr>
        <p:spPr bwMode="auto">
          <a:xfrm>
            <a:off x="1841500" y="6551613"/>
            <a:ext cx="5508625" cy="274637"/>
          </a:xfrm>
          <a:prstGeom prst="rect">
            <a:avLst/>
          </a:prstGeom>
          <a:noFill/>
          <a:ln>
            <a:noFill/>
          </a:ln>
          <a:extLst/>
        </p:spPr>
        <p:txBody>
          <a:bodyPr/>
          <a:lstStyle/>
          <a:p>
            <a:pPr algn="ctr">
              <a:defRPr/>
            </a:pPr>
            <a:r>
              <a:rPr lang="en-US" sz="900">
                <a:latin typeface="Arial" pitchFamily="34" charset="0"/>
                <a:cs typeface="+mn-cs"/>
              </a:rPr>
              <a:t>Copyright © 2014  Pearson Education, Inc.  Publishing as Prentice Hall.</a:t>
            </a:r>
          </a:p>
        </p:txBody>
      </p:sp>
      <p:pic>
        <p:nvPicPr>
          <p:cNvPr id="10" name="Picture 12"/>
          <p:cNvPicPr>
            <a:picLocks noChangeAspect="1"/>
          </p:cNvPicPr>
          <p:nvPr/>
        </p:nvPicPr>
        <p:blipFill>
          <a:blip r:embed="rId3" cstate="print">
            <a:extLst/>
          </a:blip>
          <a:stretch>
            <a:fillRect/>
          </a:stretch>
        </p:blipFill>
        <p:spPr>
          <a:xfrm>
            <a:off x="152400" y="152400"/>
            <a:ext cx="4343400" cy="5676393"/>
          </a:xfrm>
          <a:prstGeom prst="ellipse">
            <a:avLst/>
          </a:prstGeom>
          <a:ln w="889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le 7"/>
          <p:cNvSpPr>
            <a:spLocks noGrp="1"/>
          </p:cNvSpPr>
          <p:nvPr>
            <p:ph type="ctrTitle"/>
          </p:nvPr>
        </p:nvSpPr>
        <p:spPr>
          <a:xfrm>
            <a:off x="5004048" y="2420888"/>
            <a:ext cx="3672408" cy="3312368"/>
          </a:xfrm>
        </p:spPr>
        <p:txBody>
          <a:bodyPr anchor="t"/>
          <a:lstStyle>
            <a:lvl1pPr marL="0" indent="0">
              <a:buFontTx/>
              <a:buNone/>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5004048" y="1628800"/>
            <a:ext cx="3664674" cy="685800"/>
          </a:xfrm>
        </p:spPr>
        <p:txBody>
          <a:bodyPr anchor="b">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1" name="Slide Number Placeholder 28"/>
          <p:cNvSpPr>
            <a:spLocks noGrp="1"/>
          </p:cNvSpPr>
          <p:nvPr>
            <p:ph type="sldNum" sz="quarter" idx="10"/>
          </p:nvPr>
        </p:nvSpPr>
        <p:spPr>
          <a:xfrm>
            <a:off x="8001000" y="228600"/>
            <a:ext cx="838200" cy="381000"/>
          </a:xfrm>
        </p:spPr>
        <p:txBody>
          <a:bodyPr/>
          <a:lstStyle>
            <a:lvl1pPr>
              <a:defRPr dirty="0" smtClean="0">
                <a:solidFill>
                  <a:schemeClr val="tx2"/>
                </a:solidFill>
              </a:defRPr>
            </a:lvl1pPr>
          </a:lstStyle>
          <a:p>
            <a:pPr>
              <a:defRPr/>
            </a:pPr>
            <a:r>
              <a:rPr lang="en-GB"/>
              <a:t>12–</a:t>
            </a:r>
            <a:fld id="{AB35E827-CBC4-440D-89FD-57A342B6ED3A}"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524000"/>
            <a:ext cx="9144000" cy="0"/>
          </a:xfrm>
          <a:prstGeom prst="line">
            <a:avLst/>
          </a:prstGeom>
          <a:ln w="31750">
            <a:solidFill>
              <a:srgbClr val="6699FF"/>
            </a:solidFill>
          </a:ln>
          <a:effectLst>
            <a:outerShdw blurRad="241300" dist="38100" dir="5400000" rotWithShape="0">
              <a:prstClr val="black">
                <a:alpha val="84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228600" y="6324600"/>
            <a:ext cx="2895600" cy="365125"/>
          </a:xfrm>
          <a:prstGeom prst="rect">
            <a:avLst/>
          </a:prstGeom>
        </p:spPr>
        <p:txBody>
          <a:bodyPr/>
          <a:lstStyle>
            <a:lvl1pPr>
              <a:defRPr>
                <a:solidFill>
                  <a:schemeClr val="tx1"/>
                </a:solidFill>
              </a:defRPr>
            </a:lvl1pPr>
          </a:lstStyle>
          <a:p>
            <a:pPr>
              <a:defRPr/>
            </a:pPr>
            <a:endParaRPr lang="en-US"/>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r>
              <a:rPr lang="en-US"/>
              <a:t>5-</a:t>
            </a:r>
            <a:fld id="{3DEA42EF-E7AD-4625-8818-C9FBDC7F4F29}" type="slidenum">
              <a:rPr lang="en-US"/>
              <a:pPr>
                <a:defRPr/>
              </a:pPr>
              <a:t>‹#›</a:t>
            </a:fld>
            <a:endParaRPr lang="en-US"/>
          </a:p>
        </p:txBody>
      </p:sp>
    </p:spTree>
    <p:extLst>
      <p:ext uri="{BB962C8B-B14F-4D97-AF65-F5344CB8AC3E}">
        <p14:creationId xmlns:p14="http://schemas.microsoft.com/office/powerpoint/2010/main" val="196210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3810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28600" y="1371600"/>
            <a:ext cx="8915400" cy="0"/>
          </a:xfrm>
          <a:prstGeom prst="line">
            <a:avLst/>
          </a:prstGeom>
          <a:ln w="25400">
            <a:solidFill>
              <a:srgbClr val="CC0099"/>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457200" y="685800"/>
            <a:ext cx="1371600" cy="0"/>
          </a:xfrm>
          <a:prstGeom prst="line">
            <a:avLst/>
          </a:prstGeom>
          <a:ln w="254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2514600" y="3962400"/>
            <a:ext cx="57912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chemeClr val="accent1">
                  <a:lumMod val="75000"/>
                </a:schemeClr>
              </a:buClr>
              <a:buFont typeface="Wingdings 3" pitchFamily="18" charset="2"/>
              <a:buChar char=""/>
              <a:defRPr sz="3000"/>
            </a:lvl1pPr>
            <a:lvl2pPr>
              <a:buClr>
                <a:srgbClr val="FF9966"/>
              </a:buClr>
              <a:buFont typeface="Arial" pitchFamily="34" charset="0"/>
              <a:buChar cha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accent1">
                  <a:lumMod val="75000"/>
                </a:schemeClr>
              </a:buClr>
              <a:buFont typeface="Wingdings 3" pitchFamily="18" charset="2"/>
              <a:buChar char=""/>
              <a:defRPr sz="3000"/>
            </a:lvl1pPr>
            <a:lvl2pPr>
              <a:buClr>
                <a:srgbClr val="FF9966"/>
              </a:buClr>
              <a:buFont typeface="Arial" pitchFamily="34" charset="0"/>
              <a:buChar cha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10"/>
          </p:nvPr>
        </p:nvSpPr>
        <p:spPr>
          <a:xfrm>
            <a:off x="457200" y="6324600"/>
            <a:ext cx="2895600" cy="365125"/>
          </a:xfrm>
          <a:prstGeom prst="rect">
            <a:avLst/>
          </a:prstGeom>
        </p:spPr>
        <p:txBody>
          <a:bodyPr/>
          <a:lstStyle>
            <a:lvl1pPr>
              <a:defRPr>
                <a:solidFill>
                  <a:schemeClr val="tx1"/>
                </a:solidFill>
              </a:defRPr>
            </a:lvl1pPr>
          </a:lstStyle>
          <a:p>
            <a:pPr>
              <a:defRPr/>
            </a:pPr>
            <a:endParaRPr lang="en-US"/>
          </a:p>
        </p:txBody>
      </p:sp>
      <p:sp>
        <p:nvSpPr>
          <p:cNvPr id="10" name="Slide Number Placeholder 6"/>
          <p:cNvSpPr>
            <a:spLocks noGrp="1"/>
          </p:cNvSpPr>
          <p:nvPr>
            <p:ph type="sldNum" sz="quarter" idx="11"/>
          </p:nvPr>
        </p:nvSpPr>
        <p:spPr/>
        <p:txBody>
          <a:bodyPr/>
          <a:lstStyle>
            <a:lvl1pPr>
              <a:defRPr>
                <a:solidFill>
                  <a:schemeClr val="tx1"/>
                </a:solidFill>
              </a:defRPr>
            </a:lvl1pPr>
          </a:lstStyle>
          <a:p>
            <a:pPr>
              <a:defRPr/>
            </a:pPr>
            <a:r>
              <a:rPr lang="en-US"/>
              <a:t>5-</a:t>
            </a:r>
            <a:fld id="{2225CD22-F25E-4254-8B21-DB11880A4F17}" type="slidenum">
              <a:rPr lang="en-US"/>
              <a:pPr>
                <a:defRPr/>
              </a:pPr>
              <a:t>‹#›</a:t>
            </a:fld>
            <a:endParaRPr lang="en-US"/>
          </a:p>
        </p:txBody>
      </p:sp>
    </p:spTree>
    <p:extLst>
      <p:ext uri="{BB962C8B-B14F-4D97-AF65-F5344CB8AC3E}">
        <p14:creationId xmlns:p14="http://schemas.microsoft.com/office/powerpoint/2010/main" val="82537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noFill/>
          <a:ln w="9525">
            <a:noFill/>
            <a:miter lim="800000"/>
            <a:headEnd/>
            <a:tailEnd/>
          </a:ln>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a:noFill/>
          <a:ln w="9525">
            <a:noFill/>
            <a:miter lim="800000"/>
            <a:headEnd/>
            <a:tailEnd/>
          </a:ln>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9" name="Title 1"/>
          <p:cNvSpPr>
            <a:spLocks noGrp="1"/>
          </p:cNvSpPr>
          <p:nvPr>
            <p:ph type="title"/>
          </p:nvPr>
        </p:nvSpPr>
        <p:spPr>
          <a:xfrm>
            <a:off x="466091" y="44624"/>
            <a:ext cx="8229600" cy="1154430"/>
          </a:xfrm>
          <a:noFill/>
          <a:ln w="9525">
            <a:noFill/>
            <a:miter lim="800000"/>
            <a:headEnd/>
            <a:tailEnd/>
          </a:ln>
        </p:spPr>
        <p:txBody>
          <a:bodyPr>
            <a:normAutofit/>
          </a:bodyPr>
          <a:lstStyle>
            <a:lvl1pPr marL="0" indent="-457200">
              <a:buClr>
                <a:srgbClr val="C00000"/>
              </a:buClr>
              <a:buFontTx/>
              <a:buNone/>
              <a:defRPr lang="en-GB" dirty="0"/>
            </a:lvl1pPr>
          </a:lstStyle>
          <a:p>
            <a:pPr lvl="0"/>
            <a:r>
              <a:rPr lang="en-US" smtClean="0"/>
              <a:t>Click to edit Master title style</a:t>
            </a:r>
            <a:endParaRPr lang="en-GB" dirty="0"/>
          </a:p>
        </p:txBody>
      </p:sp>
      <p:sp>
        <p:nvSpPr>
          <p:cNvPr id="7" name="Slide Number Placeholder 1"/>
          <p:cNvSpPr>
            <a:spLocks noGrp="1"/>
          </p:cNvSpPr>
          <p:nvPr>
            <p:ph type="sldNum" sz="quarter" idx="10"/>
          </p:nvPr>
        </p:nvSpPr>
        <p:spPr/>
        <p:txBody>
          <a:bodyPr/>
          <a:lstStyle>
            <a:lvl1pPr>
              <a:defRPr/>
            </a:lvl1pPr>
          </a:lstStyle>
          <a:p>
            <a:pPr>
              <a:defRPr/>
            </a:pPr>
            <a:r>
              <a:rPr lang="en-GB"/>
              <a:t>12–</a:t>
            </a:r>
            <a:fld id="{A4E5232D-340E-4A34-9077-367564AA9770}" type="slidenum">
              <a:rPr lang="en-GB"/>
              <a:pPr>
                <a:defRPr/>
              </a:pPr>
              <a:t>‹#›</a:t>
            </a:fld>
            <a:endParaRPr lang="en-GB"/>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3" name="Content Placeholder 2"/>
          <p:cNvSpPr>
            <a:spLocks noGrp="1"/>
          </p:cNvSpPr>
          <p:nvPr>
            <p:ph idx="1"/>
          </p:nvPr>
        </p:nvSpPr>
        <p:spPr>
          <a:xfrm>
            <a:off x="466091" y="2327413"/>
            <a:ext cx="8229600" cy="4125923"/>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6091" y="1628800"/>
            <a:ext cx="8229600" cy="571500"/>
          </a:xfrm>
        </p:spPr>
        <p:txBody>
          <a:bodyPr>
            <a:normAutofit/>
          </a:bodyPr>
          <a:lstStyle>
            <a:lvl1pPr>
              <a:buNone/>
              <a:defRPr sz="28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5" name="Slide Number Placeholder 1"/>
          <p:cNvSpPr>
            <a:spLocks noGrp="1"/>
          </p:cNvSpPr>
          <p:nvPr>
            <p:ph type="sldNum" sz="quarter" idx="14"/>
          </p:nvPr>
        </p:nvSpPr>
        <p:spPr/>
        <p:txBody>
          <a:bodyPr/>
          <a:lstStyle>
            <a:lvl1pPr>
              <a:defRPr/>
            </a:lvl1pPr>
          </a:lstStyle>
          <a:p>
            <a:pPr>
              <a:defRPr/>
            </a:pPr>
            <a:r>
              <a:rPr lang="en-GB"/>
              <a:t>12–</a:t>
            </a:r>
            <a:fld id="{3D8C6D11-9F93-4B07-86F4-5D710A1ED997}" type="slidenum">
              <a:rPr lang="en-GB"/>
              <a:pPr>
                <a:defRPr/>
              </a:pPr>
              <a:t>‹#›</a:t>
            </a:fld>
            <a:endParaRPr lang="en-GB"/>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3" name="Content Placeholder 2"/>
          <p:cNvSpPr>
            <a:spLocks noGrp="1"/>
          </p:cNvSpPr>
          <p:nvPr>
            <p:ph idx="1"/>
          </p:nvPr>
        </p:nvSpPr>
        <p:spPr>
          <a:xfrm>
            <a:off x="466091" y="1628801"/>
            <a:ext cx="8229600" cy="4824536"/>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1"/>
          <p:cNvSpPr>
            <a:spLocks noGrp="1"/>
          </p:cNvSpPr>
          <p:nvPr>
            <p:ph type="sldNum" sz="quarter" idx="10"/>
          </p:nvPr>
        </p:nvSpPr>
        <p:spPr/>
        <p:txBody>
          <a:bodyPr/>
          <a:lstStyle>
            <a:lvl1pPr>
              <a:defRPr/>
            </a:lvl1pPr>
          </a:lstStyle>
          <a:p>
            <a:pPr>
              <a:defRPr/>
            </a:pPr>
            <a:r>
              <a:rPr lang="en-GB"/>
              <a:t>12–</a:t>
            </a:r>
            <a:fld id="{9AC2CC3B-5214-4CDD-9EEA-28A45989860C}" type="slidenum">
              <a:rPr lang="en-GB"/>
              <a:pPr>
                <a:defRPr/>
              </a:pPr>
              <a:t>‹#›</a:t>
            </a:fld>
            <a:endParaRPr lang="en-GB"/>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3" name="Content Placeholder 2"/>
          <p:cNvSpPr>
            <a:spLocks noGrp="1"/>
          </p:cNvSpPr>
          <p:nvPr>
            <p:ph idx="1"/>
          </p:nvPr>
        </p:nvSpPr>
        <p:spPr>
          <a:xfrm>
            <a:off x="466091" y="1700808"/>
            <a:ext cx="8229600" cy="4581897"/>
          </a:xfrm>
          <a:noFill/>
          <a:ln w="9525">
            <a:noFill/>
            <a:miter lim="800000"/>
            <a:headEnd/>
            <a:tailEnd/>
          </a:ln>
        </p:spPr>
        <p:txBody>
          <a:bodyPr>
            <a:normAutofit/>
          </a:bodyPr>
          <a:lstStyle>
            <a:lvl1pPr marL="514350" indent="-514350">
              <a:buClrTx/>
              <a:buSzPct val="100000"/>
              <a:buFont typeface="+mj-lt"/>
              <a:buAutoNum type="arabicPeriod"/>
              <a:defRPr lang="en-US" dirty="0" smtClean="0"/>
            </a:lvl1pPr>
            <a:lvl2pPr marL="881063" indent="-514350">
              <a:buClrTx/>
              <a:buSzPct val="100000"/>
              <a:buFont typeface="+mj-lt"/>
              <a:buAutoNum type="arabicPeriod"/>
              <a:defRPr lang="en-US" dirty="0" smtClean="0"/>
            </a:lvl2pPr>
            <a:lvl3pPr marL="1143000" indent="-457200">
              <a:buClrTx/>
              <a:buSzPct val="100000"/>
              <a:buFont typeface="+mj-lt"/>
              <a:buAutoNum type="arabicPeriod"/>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1"/>
          <p:cNvSpPr>
            <a:spLocks noGrp="1"/>
          </p:cNvSpPr>
          <p:nvPr>
            <p:ph type="sldNum" sz="quarter" idx="10"/>
          </p:nvPr>
        </p:nvSpPr>
        <p:spPr/>
        <p:txBody>
          <a:bodyPr/>
          <a:lstStyle>
            <a:lvl1pPr>
              <a:defRPr/>
            </a:lvl1pPr>
          </a:lstStyle>
          <a:p>
            <a:pPr>
              <a:defRPr/>
            </a:pPr>
            <a:r>
              <a:rPr lang="en-GB"/>
              <a:t>12–</a:t>
            </a:r>
            <a:fld id="{CCBAA4F1-7020-479C-8526-187462D87F00}" type="slidenum">
              <a:rPr lang="en-GB"/>
              <a:pPr>
                <a:defRPr/>
              </a:pPr>
              <a:t>‹#›</a:t>
            </a:fld>
            <a:endParaRPr lang="en-GB"/>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2183397"/>
            <a:ext cx="4034471" cy="4125923"/>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46856" y="1599381"/>
            <a:ext cx="8229600" cy="571500"/>
          </a:xfrm>
        </p:spPr>
        <p:txBody>
          <a:bodyPr>
            <a:normAutofit/>
          </a:bodyPr>
          <a:lstStyle>
            <a:lvl1pPr>
              <a:buNone/>
              <a:defRPr sz="28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10" name="Content Placeholder 9"/>
          <p:cNvSpPr>
            <a:spLocks noGrp="1"/>
          </p:cNvSpPr>
          <p:nvPr>
            <p:ph sz="quarter" idx="14"/>
          </p:nvPr>
        </p:nvSpPr>
        <p:spPr>
          <a:xfrm>
            <a:off x="4661781" y="2192215"/>
            <a:ext cx="4000500" cy="4071937"/>
          </a:xfrm>
          <a:noFill/>
          <a:ln w="9525">
            <a:noFill/>
            <a:miter lim="800000"/>
            <a:headEnd/>
            <a:tailEnd/>
          </a:ln>
        </p:spPr>
        <p:txBody>
          <a:bodyPr>
            <a:normAutofit/>
          </a:bodyPr>
          <a:lstStyle>
            <a:lvl1pPr>
              <a:defRPr lang="en-US" dirty="0" smtClean="0"/>
            </a:lvl1pPr>
            <a:lvl2pPr>
              <a:defRPr lang="en-US" dirty="0" smtClean="0"/>
            </a:lvl2pPr>
          </a:lstStyle>
          <a:p>
            <a:pPr lvl="0"/>
            <a:r>
              <a:rPr lang="en-US" smtClean="0"/>
              <a:t>Click to edit Master text styles</a:t>
            </a:r>
          </a:p>
          <a:p>
            <a:pPr lvl="1"/>
            <a:r>
              <a:rPr lang="en-US" smtClean="0"/>
              <a:t>Second level</a:t>
            </a:r>
          </a:p>
        </p:txBody>
      </p:sp>
      <p:sp>
        <p:nvSpPr>
          <p:cNvPr id="7"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6" name="Slide Number Placeholder 1"/>
          <p:cNvSpPr>
            <a:spLocks noGrp="1"/>
          </p:cNvSpPr>
          <p:nvPr>
            <p:ph type="sldNum" sz="quarter" idx="15"/>
          </p:nvPr>
        </p:nvSpPr>
        <p:spPr/>
        <p:txBody>
          <a:bodyPr/>
          <a:lstStyle>
            <a:lvl1pPr>
              <a:defRPr/>
            </a:lvl1pPr>
          </a:lstStyle>
          <a:p>
            <a:pPr>
              <a:defRPr/>
            </a:pPr>
            <a:r>
              <a:rPr lang="en-GB"/>
              <a:t>12–</a:t>
            </a:r>
            <a:fld id="{6E3009E8-0223-4F1C-BC6E-8F1DEC9A40CF}" type="slidenum">
              <a:rPr lang="en-GB"/>
              <a:pPr>
                <a:defRPr/>
              </a:pPr>
              <a:t>‹#›</a:t>
            </a:fld>
            <a:endParaRPr lang="en-GB"/>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91" y="2212307"/>
            <a:ext cx="8229600" cy="1752186"/>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6091" y="1628290"/>
            <a:ext cx="8229600" cy="571500"/>
          </a:xfrm>
        </p:spPr>
        <p:txBody>
          <a:bodyPr>
            <a:normAutofit/>
          </a:bodyPr>
          <a:lstStyle>
            <a:lvl1pPr>
              <a:buNone/>
              <a:defRPr sz="24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9" name="Text Placeholder 7"/>
          <p:cNvSpPr>
            <a:spLocks noGrp="1"/>
          </p:cNvSpPr>
          <p:nvPr>
            <p:ph type="body" sz="quarter" idx="14"/>
          </p:nvPr>
        </p:nvSpPr>
        <p:spPr>
          <a:xfrm>
            <a:off x="466174" y="3976922"/>
            <a:ext cx="8229600" cy="571500"/>
          </a:xfrm>
        </p:spPr>
        <p:txBody>
          <a:bodyPr>
            <a:normAutofit/>
          </a:bodyPr>
          <a:lstStyle>
            <a:lvl1pPr>
              <a:buNone/>
              <a:defRPr sz="24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10" name="Content Placeholder 2"/>
          <p:cNvSpPr>
            <a:spLocks noGrp="1"/>
          </p:cNvSpPr>
          <p:nvPr>
            <p:ph idx="15"/>
          </p:nvPr>
        </p:nvSpPr>
        <p:spPr>
          <a:xfrm>
            <a:off x="466174" y="4555292"/>
            <a:ext cx="8229600" cy="1754028"/>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11"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7" name="Slide Number Placeholder 1"/>
          <p:cNvSpPr>
            <a:spLocks noGrp="1"/>
          </p:cNvSpPr>
          <p:nvPr>
            <p:ph type="sldNum" sz="quarter" idx="16"/>
          </p:nvPr>
        </p:nvSpPr>
        <p:spPr/>
        <p:txBody>
          <a:bodyPr/>
          <a:lstStyle>
            <a:lvl1pPr>
              <a:defRPr/>
            </a:lvl1pPr>
          </a:lstStyle>
          <a:p>
            <a:pPr>
              <a:defRPr/>
            </a:pPr>
            <a:r>
              <a:rPr lang="en-GB"/>
              <a:t>12–</a:t>
            </a:r>
            <a:fld id="{E8E5A9D6-709A-4D38-A874-66E3CAEE94E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Rectangle 11"/>
          <p:cNvSpPr txBox="1">
            <a:spLocks noGrp="1" noChangeArrowheads="1"/>
          </p:cNvSpPr>
          <p:nvPr/>
        </p:nvSpPr>
        <p:spPr bwMode="auto">
          <a:xfrm>
            <a:off x="1841500" y="6583363"/>
            <a:ext cx="5508625" cy="274637"/>
          </a:xfrm>
          <a:prstGeom prst="rect">
            <a:avLst/>
          </a:prstGeom>
          <a:noFill/>
          <a:ln>
            <a:noFill/>
          </a:ln>
          <a:extLst/>
        </p:spPr>
        <p:txBody>
          <a:bodyPr/>
          <a:lstStyle/>
          <a:p>
            <a:pPr algn="ctr">
              <a:defRPr/>
            </a:pPr>
            <a:r>
              <a:rPr lang="en-US" sz="900" dirty="0">
                <a:latin typeface="Arial" pitchFamily="34" charset="0"/>
                <a:cs typeface="+mn-cs"/>
              </a:rPr>
              <a:t>Copyright © 2014  Pearson Education, Inc.  Publishing as Prentice Hall.</a:t>
            </a:r>
          </a:p>
        </p:txBody>
      </p:sp>
      <p:sp>
        <p:nvSpPr>
          <p:cNvPr id="3" name="Slide Number Placeholder 2"/>
          <p:cNvSpPr>
            <a:spLocks noGrp="1"/>
          </p:cNvSpPr>
          <p:nvPr>
            <p:ph type="sldNum" sz="quarter" idx="10"/>
          </p:nvPr>
        </p:nvSpPr>
        <p:spPr>
          <a:xfrm>
            <a:off x="11113" y="6583363"/>
            <a:ext cx="533400" cy="244475"/>
          </a:xfrm>
        </p:spPr>
        <p:txBody>
          <a:bodyPr/>
          <a:lstStyle>
            <a:lvl1pPr>
              <a:defRPr smtClean="0">
                <a:solidFill>
                  <a:schemeClr val="tx1"/>
                </a:solidFill>
              </a:defRPr>
            </a:lvl1pPr>
          </a:lstStyle>
          <a:p>
            <a:pPr>
              <a:defRPr/>
            </a:pPr>
            <a:r>
              <a:rPr lang="en-GB"/>
              <a:t>12 - </a:t>
            </a:r>
            <a:fld id="{8D71965B-4143-46F0-BC44-DB73F0D8845D}" type="slidenum">
              <a:rPr lang="en-GB"/>
              <a:pPr>
                <a:defRPr/>
              </a:pPr>
              <a:t>‹#›</a:t>
            </a:fld>
            <a:endParaRPr lang="en-GB"/>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66800"/>
            <a:ext cx="3810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rot="5400000" flipH="1" flipV="1">
            <a:off x="-457200" y="685800"/>
            <a:ext cx="1371600" cy="0"/>
          </a:xfrm>
          <a:prstGeom prst="line">
            <a:avLst/>
          </a:prstGeom>
          <a:ln w="254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28600" y="1371600"/>
            <a:ext cx="8915400" cy="0"/>
          </a:xfrm>
          <a:prstGeom prst="line">
            <a:avLst/>
          </a:prstGeom>
          <a:ln w="25400">
            <a:solidFill>
              <a:srgbClr val="CC0099"/>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2514600" y="3962400"/>
            <a:ext cx="57912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lumMod val="50000"/>
                </a:schemeClr>
              </a:buClr>
              <a:buFont typeface="Wingdings 3" pitchFamily="18" charset="2"/>
              <a:buChar char=""/>
              <a:defRPr/>
            </a:lvl1pPr>
            <a:lvl2pPr marL="801688" indent="-344488">
              <a:buClr>
                <a:srgbClr val="FF9966"/>
              </a:buClr>
              <a:buFont typeface="Arial" pitchFamily="34" charset="0"/>
              <a:buChar char="└"/>
              <a:tabLs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457200" y="6324600"/>
            <a:ext cx="2895600" cy="365125"/>
          </a:xfrm>
          <a:prstGeom prst="rect">
            <a:avLst/>
          </a:prstGeom>
        </p:spPr>
        <p:txBody>
          <a:bodyPr/>
          <a:lstStyle>
            <a:lvl1pPr>
              <a:defRPr>
                <a:solidFill>
                  <a:schemeClr val="tx1"/>
                </a:solidFill>
              </a:defRPr>
            </a:lvl1pPr>
          </a:lstStyle>
          <a:p>
            <a:pPr>
              <a:defRPr/>
            </a:pPr>
            <a:endParaRPr lang="en-US"/>
          </a:p>
        </p:txBody>
      </p:sp>
      <p:sp>
        <p:nvSpPr>
          <p:cNvPr id="9" name="Slide Number Placeholder 5"/>
          <p:cNvSpPr>
            <a:spLocks noGrp="1"/>
          </p:cNvSpPr>
          <p:nvPr>
            <p:ph type="sldNum" sz="quarter" idx="11"/>
          </p:nvPr>
        </p:nvSpPr>
        <p:spPr/>
        <p:txBody>
          <a:bodyPr/>
          <a:lstStyle>
            <a:lvl1pPr>
              <a:defRPr>
                <a:solidFill>
                  <a:schemeClr val="tx1"/>
                </a:solidFill>
              </a:defRPr>
            </a:lvl1pPr>
          </a:lstStyle>
          <a:p>
            <a:pPr>
              <a:defRPr/>
            </a:pPr>
            <a:r>
              <a:rPr lang="en-US"/>
              <a:t>5-</a:t>
            </a:r>
            <a:fld id="{F4FD297C-6365-4C9B-ACB8-3B920B3E7380}" type="slidenum">
              <a:rPr lang="en-US"/>
              <a:pPr>
                <a:defRPr/>
              </a:pPr>
              <a:t>‹#›</a:t>
            </a:fld>
            <a:endParaRPr lang="en-US"/>
          </a:p>
        </p:txBody>
      </p:sp>
    </p:spTree>
    <p:extLst>
      <p:ext uri="{BB962C8B-B14F-4D97-AF65-F5344CB8AC3E}">
        <p14:creationId xmlns:p14="http://schemas.microsoft.com/office/powerpoint/2010/main" val="333088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1"/>
          <p:cNvSpPr txBox="1">
            <a:spLocks noGrp="1" noChangeArrowheads="1"/>
          </p:cNvSpPr>
          <p:nvPr/>
        </p:nvSpPr>
        <p:spPr bwMode="auto">
          <a:xfrm>
            <a:off x="1841500" y="6583363"/>
            <a:ext cx="5508625" cy="274637"/>
          </a:xfrm>
          <a:prstGeom prst="rect">
            <a:avLst/>
          </a:prstGeom>
          <a:noFill/>
          <a:ln>
            <a:noFill/>
          </a:ln>
          <a:extLst/>
        </p:spPr>
        <p:txBody>
          <a:bodyPr/>
          <a:lstStyle/>
          <a:p>
            <a:pPr algn="ctr">
              <a:defRPr/>
            </a:pPr>
            <a:r>
              <a:rPr lang="en-US" sz="900" dirty="0">
                <a:latin typeface="Arial" pitchFamily="34" charset="0"/>
                <a:cs typeface="+mn-cs"/>
              </a:rPr>
              <a:t>Copyright © 2014  Pearson Education, Inc.  Publishing as Prentice Hall.</a:t>
            </a:r>
          </a:p>
        </p:txBody>
      </p:sp>
      <p:sp>
        <p:nvSpPr>
          <p:cNvPr id="2" name="Slide Number Placeholder 1"/>
          <p:cNvSpPr>
            <a:spLocks noGrp="1"/>
          </p:cNvSpPr>
          <p:nvPr>
            <p:ph type="sldNum" sz="quarter" idx="4"/>
          </p:nvPr>
        </p:nvSpPr>
        <p:spPr>
          <a:xfrm>
            <a:off x="0" y="1216025"/>
            <a:ext cx="533400" cy="341313"/>
          </a:xfrm>
          <a:prstGeom prst="rect">
            <a:avLst/>
          </a:prstGeom>
        </p:spPr>
        <p:txBody>
          <a:bodyPr vert="horz" lIns="0" tIns="45720" rIns="0" bIns="45720" rtlCol="0" anchor="ctr"/>
          <a:lstStyle>
            <a:lvl1pPr algn="ctr">
              <a:defRPr sz="1100" dirty="0" smtClean="0">
                <a:solidFill>
                  <a:schemeClr val="bg1"/>
                </a:solidFill>
                <a:latin typeface="Arial" pitchFamily="34" charset="0"/>
                <a:cs typeface="+mn-cs"/>
              </a:defRPr>
            </a:lvl1pPr>
          </a:lstStyle>
          <a:p>
            <a:pPr>
              <a:defRPr/>
            </a:pPr>
            <a:r>
              <a:rPr lang="en-GB"/>
              <a:t>12–</a:t>
            </a:r>
            <a:fld id="{15B77224-BEC2-4C54-9C50-0C5FC8A2729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66" r:id="rId8"/>
    <p:sldLayoutId id="2147483667" r:id="rId9"/>
    <p:sldLayoutId id="2147483668" r:id="rId10"/>
    <p:sldLayoutId id="2147483669" r:id="rId11"/>
  </p:sldLayoutIdLst>
  <p:timing>
    <p:tnLst>
      <p:par>
        <p:cTn id="1" dur="indefinite" restart="never" nodeType="tmRoot"/>
      </p:par>
    </p:tnLst>
  </p:timing>
  <p:hf hdr="0" dt="0"/>
  <p:txStyles>
    <p:titleStyle>
      <a:lvl1pPr marL="344488" indent="-273050" algn="l" rtl="0" fontAlgn="base">
        <a:spcBef>
          <a:spcPct val="0"/>
        </a:spcBef>
        <a:spcAft>
          <a:spcPct val="0"/>
        </a:spcAft>
        <a:buClr>
          <a:srgbClr val="C00000"/>
        </a:buClr>
        <a:defRPr lang="en-US" sz="3200" b="1" kern="1200">
          <a:solidFill>
            <a:schemeClr val="tx2"/>
          </a:solidFill>
          <a:latin typeface="+mj-lt"/>
          <a:ea typeface="+mj-ea"/>
          <a:cs typeface="+mj-cs"/>
        </a:defRPr>
      </a:lvl1pPr>
      <a:lvl2pPr marL="344488" indent="-273050" algn="l" rtl="0" fontAlgn="base">
        <a:spcBef>
          <a:spcPct val="0"/>
        </a:spcBef>
        <a:spcAft>
          <a:spcPct val="0"/>
        </a:spcAft>
        <a:buClr>
          <a:srgbClr val="C00000"/>
        </a:buClr>
        <a:defRPr sz="3200" b="1">
          <a:solidFill>
            <a:schemeClr val="tx2"/>
          </a:solidFill>
          <a:latin typeface="Tw Cen MT" pitchFamily="34" charset="0"/>
        </a:defRPr>
      </a:lvl2pPr>
      <a:lvl3pPr marL="344488" indent="-273050" algn="l" rtl="0" fontAlgn="base">
        <a:spcBef>
          <a:spcPct val="0"/>
        </a:spcBef>
        <a:spcAft>
          <a:spcPct val="0"/>
        </a:spcAft>
        <a:buClr>
          <a:srgbClr val="C00000"/>
        </a:buClr>
        <a:defRPr sz="3200" b="1">
          <a:solidFill>
            <a:schemeClr val="tx2"/>
          </a:solidFill>
          <a:latin typeface="Tw Cen MT" pitchFamily="34" charset="0"/>
        </a:defRPr>
      </a:lvl3pPr>
      <a:lvl4pPr marL="344488" indent="-273050" algn="l" rtl="0" fontAlgn="base">
        <a:spcBef>
          <a:spcPct val="0"/>
        </a:spcBef>
        <a:spcAft>
          <a:spcPct val="0"/>
        </a:spcAft>
        <a:buClr>
          <a:srgbClr val="C00000"/>
        </a:buClr>
        <a:defRPr sz="3200" b="1">
          <a:solidFill>
            <a:schemeClr val="tx2"/>
          </a:solidFill>
          <a:latin typeface="Tw Cen MT" pitchFamily="34" charset="0"/>
        </a:defRPr>
      </a:lvl4pPr>
      <a:lvl5pPr marL="344488" indent="-273050" algn="l" rtl="0" fontAlgn="base">
        <a:spcBef>
          <a:spcPct val="0"/>
        </a:spcBef>
        <a:spcAft>
          <a:spcPct val="0"/>
        </a:spcAft>
        <a:buClr>
          <a:srgbClr val="C00000"/>
        </a:buClr>
        <a:defRPr sz="3200" b="1">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lang="en-US" sz="2900" kern="1200" dirty="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lang="en-US" sz="2600" kern="1200" dirty="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lang="en-US" sz="2300" kern="1200" dirty="0">
          <a:solidFill>
            <a:schemeClr val="tx1"/>
          </a:solidFill>
          <a:latin typeface="+mn-lt"/>
          <a:ea typeface="+mn-ea"/>
          <a:cs typeface="+mn-cs"/>
        </a:defRPr>
      </a:lvl3pPr>
      <a:lvl4pPr marL="1371600" indent="-228600" algn="l" rtl="0" fontAlgn="base">
        <a:spcBef>
          <a:spcPts val="400"/>
        </a:spcBef>
        <a:spcAft>
          <a:spcPct val="0"/>
        </a:spcAft>
        <a:buClr>
          <a:srgbClr val="A04DA3"/>
        </a:buClr>
        <a:buSzPct val="75000"/>
        <a:buFont typeface="Wingdings" pitchFamily="2" charset="2"/>
        <a:buChar char=""/>
        <a:defRPr lang="en-US" sz="2000" kern="1200" dirty="0">
          <a:solidFill>
            <a:schemeClr val="tx1"/>
          </a:solidFill>
          <a:latin typeface="+mn-lt"/>
          <a:ea typeface="+mn-ea"/>
          <a:cs typeface="+mn-cs"/>
        </a:defRPr>
      </a:lvl4pPr>
      <a:lvl5pPr marL="1828800" indent="-228600" algn="l" rtl="0" fontAlgn="base">
        <a:spcBef>
          <a:spcPts val="400"/>
        </a:spcBef>
        <a:spcAft>
          <a:spcPct val="0"/>
        </a:spcAft>
        <a:buClr>
          <a:srgbClr val="C4652D"/>
        </a:buClr>
        <a:buSzPct val="65000"/>
        <a:buFont typeface="Wingdings" pitchFamily="2" charset="2"/>
        <a:buChar char=""/>
        <a:defRPr lang="en-US" sz="2000" kern="1200" dirty="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5003800" y="2420938"/>
            <a:ext cx="3671888" cy="3311525"/>
          </a:xfrm>
        </p:spPr>
        <p:txBody>
          <a:bodyPr>
            <a:normAutofit/>
          </a:bodyPr>
          <a:lstStyle/>
          <a:p>
            <a:pPr>
              <a:defRPr/>
            </a:pPr>
            <a:r>
              <a:rPr lang="en-US" altLang="en-US" dirty="0"/>
              <a:t>Managing Diverse Employees</a:t>
            </a:r>
            <a:br>
              <a:rPr lang="en-US" altLang="en-US" dirty="0"/>
            </a:br>
            <a:r>
              <a:rPr lang="en-US" altLang="en-US" dirty="0"/>
              <a:t>in a Multicultural Environment</a:t>
            </a:r>
            <a:endParaRPr lang="en-GB" dirty="0" smtClean="0"/>
          </a:p>
        </p:txBody>
      </p:sp>
      <p:sp>
        <p:nvSpPr>
          <p:cNvPr id="11266" name="Text Placeholder 2"/>
          <p:cNvSpPr>
            <a:spLocks noGrp="1"/>
          </p:cNvSpPr>
          <p:nvPr>
            <p:ph type="subTitle" idx="1"/>
          </p:nvPr>
        </p:nvSpPr>
        <p:spPr>
          <a:xfrm>
            <a:off x="5003800" y="1628775"/>
            <a:ext cx="3665538" cy="685800"/>
          </a:xfrm>
        </p:spPr>
        <p:txBody>
          <a:bodyPr/>
          <a:lstStyle/>
          <a:p>
            <a:endParaRPr lang="en-GB" dirty="0" smtClean="0"/>
          </a:p>
        </p:txBody>
      </p:sp>
      <p:sp>
        <p:nvSpPr>
          <p:cNvPr id="11267" name="Slide Number Placeholder 1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endParaRPr lang="en-GB"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pPr>
              <a:defRPr/>
            </a:pPr>
            <a:r>
              <a:rPr lang="en-US"/>
              <a:t>Race and Ethnicity</a:t>
            </a:r>
          </a:p>
        </p:txBody>
      </p:sp>
      <p:sp>
        <p:nvSpPr>
          <p:cNvPr id="187396" name="Rectangle 3"/>
          <p:cNvSpPr>
            <a:spLocks noGrp="1" noChangeArrowheads="1"/>
          </p:cNvSpPr>
          <p:nvPr>
            <p:ph idx="1"/>
          </p:nvPr>
        </p:nvSpPr>
        <p:spPr/>
        <p:txBody>
          <a:bodyPr/>
          <a:lstStyle/>
          <a:p>
            <a:pPr>
              <a:defRPr/>
            </a:pPr>
            <a:r>
              <a:rPr lang="en-US" b="1" dirty="0"/>
              <a:t>Census Bureau</a:t>
            </a:r>
            <a:r>
              <a:rPr lang="en-US" dirty="0"/>
              <a:t> distinguishes between the following races</a:t>
            </a:r>
          </a:p>
          <a:p>
            <a:pPr lvl="1">
              <a:defRPr/>
            </a:pPr>
            <a:r>
              <a:rPr lang="en-US" dirty="0" smtClean="0"/>
              <a:t>American Indian or Alaska Native, Asian Indian, Black, African American, Chinese, Filipino, Japanese, Korean, Vietnamese, Other Asian, Native Hawaiian, Guamanian or Chamorro, Samoan, Other Pacific Islander, White , and other races</a:t>
            </a:r>
          </a:p>
          <a:p>
            <a:pPr>
              <a:defRPr/>
            </a:pPr>
            <a:r>
              <a:rPr lang="en-US" sz="2800" dirty="0" smtClean="0"/>
              <a:t>The </a:t>
            </a:r>
            <a:r>
              <a:rPr lang="en-US" sz="2800" dirty="0"/>
              <a:t>racial and ethnic diversity of the U.S. population is increasing at an exponential rate</a:t>
            </a:r>
          </a:p>
          <a:p>
            <a:pPr>
              <a:defRPr/>
            </a:pP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5502755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smtClean="0"/>
              <a:t>Race and Ethnicity</a:t>
            </a:r>
            <a:endParaRPr lang="en-US"/>
          </a:p>
        </p:txBody>
      </p:sp>
      <p:sp>
        <p:nvSpPr>
          <p:cNvPr id="91139" name="Rectangle 3"/>
          <p:cNvSpPr>
            <a:spLocks noGrp="1" noChangeArrowheads="1"/>
          </p:cNvSpPr>
          <p:nvPr>
            <p:ph type="body" idx="1"/>
          </p:nvPr>
        </p:nvSpPr>
        <p:spPr/>
        <p:txBody>
          <a:bodyPr/>
          <a:lstStyle/>
          <a:p>
            <a:pPr>
              <a:defRPr/>
            </a:pPr>
            <a:r>
              <a:rPr lang="en-US" smtClean="0"/>
              <a:t>Ethnicity refers to whether a person is Hispanic or not Hispanic</a:t>
            </a:r>
          </a:p>
          <a:p>
            <a:pPr>
              <a:defRPr/>
            </a:pPr>
            <a:r>
              <a:rPr lang="en-US" smtClean="0"/>
              <a:t>Most Hispanics prefer to be identified by their country of origin</a:t>
            </a:r>
            <a:endParaRPr lang="en-US"/>
          </a:p>
        </p:txBody>
      </p:sp>
      <p:sp>
        <p:nvSpPr>
          <p:cNvPr id="4" name="Slide Number Placeholder 5"/>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03433355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smtClean="0"/>
              <a:t>Workforce Diversity: Religion</a:t>
            </a:r>
            <a:endParaRPr lang="en-US"/>
          </a:p>
        </p:txBody>
      </p:sp>
      <p:sp>
        <p:nvSpPr>
          <p:cNvPr id="189443" name="Rectangle 3"/>
          <p:cNvSpPr>
            <a:spLocks noGrp="1" noChangeArrowheads="1"/>
          </p:cNvSpPr>
          <p:nvPr>
            <p:ph idx="1"/>
          </p:nvPr>
        </p:nvSpPr>
        <p:spPr/>
        <p:txBody>
          <a:bodyPr/>
          <a:lstStyle/>
          <a:p>
            <a:pPr>
              <a:defRPr/>
            </a:pPr>
            <a:r>
              <a:rPr lang="en-US" b="1" smtClean="0"/>
              <a:t>Accommodation for Religious Beliefs</a:t>
            </a:r>
          </a:p>
          <a:p>
            <a:pPr lvl="1">
              <a:defRPr/>
            </a:pPr>
            <a:r>
              <a:rPr lang="en-US" smtClean="0"/>
              <a:t>Scheduling of critical meetings</a:t>
            </a:r>
          </a:p>
          <a:p>
            <a:pPr lvl="1">
              <a:defRPr/>
            </a:pPr>
            <a:r>
              <a:rPr lang="en-US" smtClean="0"/>
              <a:t>Providing flexible time off for holy days</a:t>
            </a:r>
          </a:p>
          <a:p>
            <a:pPr lvl="1">
              <a:defRPr/>
            </a:pPr>
            <a:r>
              <a:rPr lang="en-US" smtClean="0"/>
              <a:t>Posting holy days for different religions on the company calendar</a:t>
            </a:r>
            <a:endParaRPr lang="en-US"/>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25810392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defRPr/>
            </a:pPr>
            <a:r>
              <a:rPr lang="en-US"/>
              <a:t>Workforce Diversity: Capabilities and Disabilities</a:t>
            </a:r>
          </a:p>
        </p:txBody>
      </p:sp>
      <p:sp>
        <p:nvSpPr>
          <p:cNvPr id="190467" name="Rectangle 3"/>
          <p:cNvSpPr>
            <a:spLocks noGrp="1" noChangeArrowheads="1"/>
          </p:cNvSpPr>
          <p:nvPr>
            <p:ph idx="1"/>
          </p:nvPr>
        </p:nvSpPr>
        <p:spPr/>
        <p:txBody>
          <a:bodyPr/>
          <a:lstStyle/>
          <a:p>
            <a:pPr>
              <a:defRPr/>
            </a:pPr>
            <a:r>
              <a:rPr lang="en-US" b="1"/>
              <a:t>Disability Issues</a:t>
            </a:r>
          </a:p>
          <a:p>
            <a:pPr lvl="1">
              <a:defRPr/>
            </a:pPr>
            <a:r>
              <a:rPr lang="en-US"/>
              <a:t>Providing reasonable accommodations for individuals with disabilities</a:t>
            </a:r>
          </a:p>
          <a:p>
            <a:pPr lvl="1">
              <a:defRPr/>
            </a:pPr>
            <a:r>
              <a:rPr lang="en-US"/>
              <a:t>Promoting a nondiscriminatory workplace environment</a:t>
            </a:r>
          </a:p>
          <a:p>
            <a:pPr lvl="1">
              <a:defRPr/>
            </a:pPr>
            <a:r>
              <a:rPr lang="en-US"/>
              <a:t>Educating the organization </a:t>
            </a:r>
            <a:br>
              <a:rPr lang="en-US"/>
            </a:br>
            <a:r>
              <a:rPr lang="en-US"/>
              <a:t>about disabilities and AIDS</a:t>
            </a:r>
          </a:p>
        </p:txBody>
      </p:sp>
      <p:sp>
        <p:nvSpPr>
          <p:cNvPr id="5" name="Slide Number Placeholder 4"/>
          <p:cNvSpPr>
            <a:spLocks noGrp="1"/>
          </p:cNvSpPr>
          <p:nvPr>
            <p:ph type="sldNum" sz="quarter" idx="11"/>
          </p:nvPr>
        </p:nvSpPr>
        <p:spPr/>
        <p:txBody>
          <a:bodyPr/>
          <a:lstStyle/>
          <a:p>
            <a:pPr>
              <a:defRPr/>
            </a:pPr>
            <a:endParaRPr lang="en-US" dirty="0"/>
          </a:p>
        </p:txBody>
      </p:sp>
      <p:pic>
        <p:nvPicPr>
          <p:cNvPr id="245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91200" y="4267200"/>
            <a:ext cx="30956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80196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defRPr/>
            </a:pPr>
            <a:r>
              <a:rPr lang="en-US"/>
              <a:t>Workforce Diversity: </a:t>
            </a:r>
            <a:br>
              <a:rPr lang="en-US"/>
            </a:br>
            <a:r>
              <a:rPr lang="en-US"/>
              <a:t>Socioeconomic Background</a:t>
            </a:r>
          </a:p>
        </p:txBody>
      </p:sp>
      <p:sp>
        <p:nvSpPr>
          <p:cNvPr id="193539" name="Rectangle 3"/>
          <p:cNvSpPr>
            <a:spLocks noGrp="1" noChangeArrowheads="1"/>
          </p:cNvSpPr>
          <p:nvPr>
            <p:ph idx="1"/>
          </p:nvPr>
        </p:nvSpPr>
        <p:spPr/>
        <p:txBody>
          <a:bodyPr/>
          <a:lstStyle/>
          <a:p>
            <a:pPr>
              <a:defRPr/>
            </a:pPr>
            <a:r>
              <a:rPr lang="en-US" b="1"/>
              <a:t>Socioeconomic background</a:t>
            </a:r>
            <a:r>
              <a:rPr lang="en-US"/>
              <a:t> </a:t>
            </a:r>
          </a:p>
          <a:p>
            <a:pPr lvl="1">
              <a:defRPr/>
            </a:pPr>
            <a:r>
              <a:rPr lang="en-US"/>
              <a:t>refers to a combination of social class and income-related factors</a:t>
            </a:r>
          </a:p>
          <a:p>
            <a:pPr>
              <a:defRPr/>
            </a:pPr>
            <a:endParaRPr lang="en-US" sz="2800"/>
          </a:p>
          <a:p>
            <a:pPr>
              <a:defRPr/>
            </a:pPr>
            <a:r>
              <a:rPr lang="en-US" sz="2800"/>
              <a:t>Socioeconomic diversity requires that managers be sensitive and responsive to the needs and concerns of individuals who might not be as well off as others</a:t>
            </a:r>
          </a:p>
          <a:p>
            <a:pPr>
              <a:defRPr/>
            </a:pPr>
            <a:endParaRPr lang="en-US"/>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431060877"/>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en-US"/>
              <a:t>Workforce Diversity: Sexual Orientation</a:t>
            </a:r>
          </a:p>
        </p:txBody>
      </p:sp>
      <p:sp>
        <p:nvSpPr>
          <p:cNvPr id="194563" name="Rectangle 3"/>
          <p:cNvSpPr>
            <a:spLocks noGrp="1" noChangeArrowheads="1"/>
          </p:cNvSpPr>
          <p:nvPr>
            <p:ph idx="1"/>
          </p:nvPr>
        </p:nvSpPr>
        <p:spPr/>
        <p:txBody>
          <a:bodyPr/>
          <a:lstStyle/>
          <a:p>
            <a:pPr>
              <a:defRPr/>
            </a:pPr>
            <a:r>
              <a:rPr lang="en-US" b="1"/>
              <a:t>Sexual Orientation Issues</a:t>
            </a:r>
          </a:p>
          <a:p>
            <a:pPr lvl="1">
              <a:defRPr/>
            </a:pPr>
            <a:r>
              <a:rPr lang="en-US"/>
              <a:t>Employment and workplace discrimination</a:t>
            </a:r>
          </a:p>
          <a:p>
            <a:pPr lvl="1">
              <a:defRPr/>
            </a:pPr>
            <a:r>
              <a:rPr lang="en-US"/>
              <a:t>Provision of same-sex partner benefits</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93235014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Kinds of Diversity</a:t>
            </a:r>
            <a:endParaRPr lang="en-US" dirty="0"/>
          </a:p>
        </p:txBody>
      </p:sp>
      <p:sp>
        <p:nvSpPr>
          <p:cNvPr id="7" name="Content Placeholder 6"/>
          <p:cNvSpPr>
            <a:spLocks noGrp="1"/>
          </p:cNvSpPr>
          <p:nvPr>
            <p:ph idx="1"/>
          </p:nvPr>
        </p:nvSpPr>
        <p:spPr/>
        <p:txBody>
          <a:bodyPr/>
          <a:lstStyle/>
          <a:p>
            <a:pPr>
              <a:defRPr/>
            </a:pPr>
            <a:r>
              <a:rPr lang="en-US" dirty="0" smtClean="0"/>
              <a:t>Whether individuals are attractive or unattractive, thin or overweight, in most cases has no bearing on their job performance</a:t>
            </a:r>
          </a:p>
          <a:p>
            <a:pPr>
              <a:defRPr/>
            </a:pPr>
            <a:r>
              <a:rPr lang="en-US" dirty="0" smtClean="0"/>
              <a:t>Sometimes these physical sources of diversity end up influencing advancement rates and salaries</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62696209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Grp="1" noChangeArrowheads="1"/>
          </p:cNvSpPr>
          <p:nvPr>
            <p:ph type="title"/>
          </p:nvPr>
        </p:nvSpPr>
        <p:spPr/>
        <p:txBody>
          <a:bodyPr/>
          <a:lstStyle/>
          <a:p>
            <a:pPr>
              <a:defRPr/>
            </a:pPr>
            <a:r>
              <a:rPr lang="en-US" smtClean="0"/>
              <a:t>Critical Managerial Roles</a:t>
            </a:r>
            <a:endParaRPr lang="en-US"/>
          </a:p>
        </p:txBody>
      </p:sp>
      <p:sp>
        <p:nvSpPr>
          <p:cNvPr id="195588" name="Rectangle 3"/>
          <p:cNvSpPr>
            <a:spLocks noGrp="1" noChangeArrowheads="1"/>
          </p:cNvSpPr>
          <p:nvPr>
            <p:ph idx="1"/>
          </p:nvPr>
        </p:nvSpPr>
        <p:spPr/>
        <p:txBody>
          <a:bodyPr/>
          <a:lstStyle/>
          <a:p>
            <a:pPr>
              <a:defRPr/>
            </a:pPr>
            <a:r>
              <a:rPr lang="en-US" dirty="0" smtClean="0"/>
              <a:t>Managers can take many more steps to become sensitive to the ongoing effects of diversity in their organizations, take advantage of all the contributions diverse employees can make, and prevent </a:t>
            </a:r>
            <a:br>
              <a:rPr lang="en-US" dirty="0" smtClean="0"/>
            </a:br>
            <a:r>
              <a:rPr lang="en-US" dirty="0" smtClean="0"/>
              <a:t>diverse employees </a:t>
            </a:r>
            <a:br>
              <a:rPr lang="en-US" dirty="0" smtClean="0"/>
            </a:br>
            <a:r>
              <a:rPr lang="en-US" dirty="0" smtClean="0"/>
              <a:t>from being unfairly </a:t>
            </a:r>
            <a:br>
              <a:rPr lang="en-US" dirty="0" smtClean="0"/>
            </a:br>
            <a:r>
              <a:rPr lang="en-US" dirty="0" smtClean="0"/>
              <a:t>treated.</a:t>
            </a: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pic>
        <p:nvPicPr>
          <p:cNvPr id="2970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953000" y="40386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2112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6"/>
          <p:cNvSpPr>
            <a:spLocks noGrp="1" noChangeArrowheads="1"/>
          </p:cNvSpPr>
          <p:nvPr>
            <p:ph type="title"/>
          </p:nvPr>
        </p:nvSpPr>
        <p:spPr/>
        <p:txBody>
          <a:bodyPr/>
          <a:lstStyle/>
          <a:p>
            <a:pPr>
              <a:defRPr/>
            </a:pPr>
            <a:r>
              <a:rPr lang="en-US"/>
              <a:t>The Ethical Imperative to Manage Diversity Effectively</a:t>
            </a:r>
          </a:p>
        </p:txBody>
      </p:sp>
      <p:sp>
        <p:nvSpPr>
          <p:cNvPr id="198660" name="Rectangle 7"/>
          <p:cNvSpPr>
            <a:spLocks noGrp="1" noChangeArrowheads="1"/>
          </p:cNvSpPr>
          <p:nvPr>
            <p:ph idx="1"/>
          </p:nvPr>
        </p:nvSpPr>
        <p:spPr/>
        <p:txBody>
          <a:bodyPr/>
          <a:lstStyle/>
          <a:p>
            <a:pPr>
              <a:defRPr/>
            </a:pPr>
            <a:r>
              <a:rPr lang="en-US" b="1" dirty="0"/>
              <a:t>Distributive Justice</a:t>
            </a:r>
          </a:p>
          <a:p>
            <a:pPr lvl="1">
              <a:defRPr/>
            </a:pPr>
            <a:r>
              <a:rPr lang="en-US" dirty="0" smtClean="0"/>
              <a:t>A moral principle calling for fair </a:t>
            </a:r>
            <a:r>
              <a:rPr lang="en-US" b="1" dirty="0" smtClean="0"/>
              <a:t>distribution</a:t>
            </a:r>
            <a:r>
              <a:rPr lang="en-US" dirty="0" smtClean="0"/>
              <a:t> of pay, promotions, and other organizational resources based on meaningful contributions that individuals have made and not personal characteristics over which they have no control.</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33375428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7"/>
          <p:cNvSpPr>
            <a:spLocks noGrp="1" noChangeArrowheads="1"/>
          </p:cNvSpPr>
          <p:nvPr>
            <p:ph type="title"/>
          </p:nvPr>
        </p:nvSpPr>
        <p:spPr/>
        <p:txBody>
          <a:bodyPr/>
          <a:lstStyle/>
          <a:p>
            <a:pPr>
              <a:defRPr/>
            </a:pPr>
            <a:r>
              <a:rPr lang="en-US"/>
              <a:t>The Ethical Imperative to Manage Diversity Effectively</a:t>
            </a:r>
          </a:p>
        </p:txBody>
      </p:sp>
      <p:sp>
        <p:nvSpPr>
          <p:cNvPr id="200708" name="Rectangle 8"/>
          <p:cNvSpPr>
            <a:spLocks noGrp="1" noChangeArrowheads="1"/>
          </p:cNvSpPr>
          <p:nvPr>
            <p:ph idx="1"/>
          </p:nvPr>
        </p:nvSpPr>
        <p:spPr/>
        <p:txBody>
          <a:bodyPr/>
          <a:lstStyle/>
          <a:p>
            <a:pPr>
              <a:defRPr/>
            </a:pPr>
            <a:r>
              <a:rPr lang="en-US" b="1" dirty="0"/>
              <a:t>Procedural Justice</a:t>
            </a:r>
          </a:p>
          <a:p>
            <a:pPr lvl="1">
              <a:defRPr/>
            </a:pPr>
            <a:r>
              <a:rPr lang="en-US" dirty="0"/>
              <a:t>A moral principle calling for the use of </a:t>
            </a:r>
            <a:r>
              <a:rPr lang="en-US" b="1" dirty="0"/>
              <a:t>fair procedures</a:t>
            </a:r>
            <a:r>
              <a:rPr lang="en-US" dirty="0"/>
              <a:t> to determine how to distribute outcomes to </a:t>
            </a:r>
            <a:br>
              <a:rPr lang="en-US" dirty="0"/>
            </a:br>
            <a:r>
              <a:rPr lang="en-US" dirty="0"/>
              <a:t>organizational </a:t>
            </a:r>
            <a:br>
              <a:rPr lang="en-US" dirty="0"/>
            </a:br>
            <a:r>
              <a:rPr lang="en-US" dirty="0"/>
              <a:t>members.</a:t>
            </a:r>
          </a:p>
        </p:txBody>
      </p:sp>
      <p:sp>
        <p:nvSpPr>
          <p:cNvPr id="5" name="Slide Number Placeholder 4"/>
          <p:cNvSpPr>
            <a:spLocks noGrp="1"/>
          </p:cNvSpPr>
          <p:nvPr>
            <p:ph type="sldNum" sz="quarter" idx="11"/>
          </p:nvPr>
        </p:nvSpPr>
        <p:spPr/>
        <p:txBody>
          <a:bodyPr/>
          <a:lstStyle/>
          <a:p>
            <a:pPr>
              <a:defRPr/>
            </a:pPr>
            <a:endParaRPr lang="en-US" dirty="0"/>
          </a:p>
        </p:txBody>
      </p:sp>
      <p:pic>
        <p:nvPicPr>
          <p:cNvPr id="327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724400" y="3276600"/>
            <a:ext cx="36576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701112"/>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defRPr/>
            </a:pPr>
            <a:r>
              <a:rPr lang="en-US" sz="2400" dirty="0" smtClean="0"/>
              <a:t>Discuss the increasing diversity of the workforce and of the organizational environment.</a:t>
            </a:r>
          </a:p>
          <a:p>
            <a:pPr marL="457200" indent="-457200">
              <a:buFont typeface="+mj-lt"/>
              <a:buAutoNum type="arabicPeriod"/>
              <a:defRPr/>
            </a:pPr>
            <a:r>
              <a:rPr lang="en-US" sz="2400" dirty="0" smtClean="0"/>
              <a:t>Explain the central role that managers play in the effective management of diversity.</a:t>
            </a:r>
          </a:p>
          <a:p>
            <a:pPr marL="457200" indent="-457200">
              <a:buFont typeface="+mj-lt"/>
              <a:buAutoNum type="arabicPeriod"/>
              <a:defRPr/>
            </a:pPr>
            <a:r>
              <a:rPr lang="en-US" sz="2400" dirty="0" smtClean="0"/>
              <a:t>Explain why the effective management of diversity is both an ethical and a business imperative.</a:t>
            </a:r>
          </a:p>
          <a:p>
            <a:pPr marL="457200" indent="-457200">
              <a:buFont typeface="+mj-lt"/>
              <a:buAutoNum type="arabicPeriod"/>
              <a:defRPr/>
            </a:pPr>
            <a:r>
              <a:rPr lang="en-US" sz="2400" dirty="0" smtClean="0"/>
              <a:t>Discuss how perception and the use of schemas can result in unfair treatment.</a:t>
            </a:r>
          </a:p>
          <a:p>
            <a:pPr marL="457200" indent="-457200">
              <a:buFont typeface="+mj-lt"/>
              <a:buAutoNum type="arabicPeriod"/>
              <a:defRPr/>
            </a:pPr>
            <a:r>
              <a:rPr lang="en-US" sz="2400" dirty="0" smtClean="0"/>
              <a:t>List the steps managers can take to effectively manage diversity</a:t>
            </a:r>
          </a:p>
          <a:p>
            <a:pPr marL="457200" indent="-457200">
              <a:buFont typeface="+mj-lt"/>
              <a:buAutoNum type="arabicPeriod"/>
              <a:defRPr/>
            </a:pPr>
            <a:r>
              <a:rPr lang="en-US" sz="2400" dirty="0" smtClean="0"/>
              <a:t>Identify the two major forms of sexual harassment and how they can be eliminated.</a:t>
            </a:r>
          </a:p>
          <a:p>
            <a:pPr>
              <a:defRPr/>
            </a:pP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4105373309"/>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Rectangle 5"/>
          <p:cNvSpPr>
            <a:spLocks noGrp="1" noChangeArrowheads="1"/>
          </p:cNvSpPr>
          <p:nvPr>
            <p:ph type="title"/>
          </p:nvPr>
        </p:nvSpPr>
        <p:spPr/>
        <p:txBody>
          <a:bodyPr/>
          <a:lstStyle/>
          <a:p>
            <a:pPr>
              <a:defRPr/>
            </a:pPr>
            <a:r>
              <a:rPr lang="en-US"/>
              <a:t>Procedural Justice</a:t>
            </a:r>
          </a:p>
        </p:txBody>
      </p:sp>
      <p:sp>
        <p:nvSpPr>
          <p:cNvPr id="201734" name="Rectangle 6"/>
          <p:cNvSpPr>
            <a:spLocks noGrp="1" noChangeArrowheads="1"/>
          </p:cNvSpPr>
          <p:nvPr>
            <p:ph type="body" idx="1"/>
          </p:nvPr>
        </p:nvSpPr>
        <p:spPr/>
        <p:txBody>
          <a:bodyPr/>
          <a:lstStyle/>
          <a:p>
            <a:pPr>
              <a:defRPr/>
            </a:pPr>
            <a:r>
              <a:rPr lang="en-US" dirty="0"/>
              <a:t>Exists when managers:</a:t>
            </a:r>
          </a:p>
          <a:p>
            <a:pPr lvl="1">
              <a:defRPr/>
            </a:pPr>
            <a:r>
              <a:rPr lang="en-US" dirty="0"/>
              <a:t>carefully appraise a subordinate’s performance</a:t>
            </a:r>
          </a:p>
          <a:p>
            <a:pPr lvl="1">
              <a:defRPr/>
            </a:pPr>
            <a:r>
              <a:rPr lang="en-US" dirty="0"/>
              <a:t> take into account any environmental obstacles </a:t>
            </a:r>
            <a:r>
              <a:rPr lang="en-US" dirty="0" smtClean="0"/>
              <a:t>to </a:t>
            </a:r>
            <a:r>
              <a:rPr lang="en-US" dirty="0"/>
              <a:t>high performance</a:t>
            </a:r>
          </a:p>
          <a:p>
            <a:pPr lvl="1">
              <a:defRPr/>
            </a:pPr>
            <a:r>
              <a:rPr lang="en-US" dirty="0"/>
              <a:t>ignore irrelevant personal characteristics</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86670355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ChangeArrowheads="1"/>
          </p:cNvSpPr>
          <p:nvPr>
            <p:ph type="title"/>
          </p:nvPr>
        </p:nvSpPr>
        <p:spPr/>
        <p:txBody>
          <a:bodyPr/>
          <a:lstStyle/>
          <a:p>
            <a:pPr>
              <a:defRPr/>
            </a:pPr>
            <a:r>
              <a:rPr lang="en-US" dirty="0" smtClean="0"/>
              <a:t>Managing Diversity Effectively Makes Good Business Sense</a:t>
            </a:r>
            <a:endParaRPr lang="en-US" dirty="0"/>
          </a:p>
        </p:txBody>
      </p:sp>
      <p:sp>
        <p:nvSpPr>
          <p:cNvPr id="202756" name="Rectangle 3"/>
          <p:cNvSpPr>
            <a:spLocks noGrp="1" noChangeArrowheads="1"/>
          </p:cNvSpPr>
          <p:nvPr>
            <p:ph idx="1"/>
          </p:nvPr>
        </p:nvSpPr>
        <p:spPr/>
        <p:txBody>
          <a:bodyPr/>
          <a:lstStyle/>
          <a:p>
            <a:pPr>
              <a:defRPr/>
            </a:pPr>
            <a:r>
              <a:rPr lang="en-US" sz="3000" dirty="0" smtClean="0"/>
              <a:t>What a Diversity of Employees Provides</a:t>
            </a:r>
          </a:p>
          <a:p>
            <a:pPr lvl="1">
              <a:defRPr/>
            </a:pPr>
            <a:r>
              <a:rPr lang="en-US" sz="2600" dirty="0" smtClean="0"/>
              <a:t>A variety of points of view and approaches to problems and opportunities can improve managerial decision making.</a:t>
            </a:r>
          </a:p>
          <a:p>
            <a:pPr lvl="1">
              <a:defRPr/>
            </a:pPr>
            <a:r>
              <a:rPr lang="en-US" sz="2600" dirty="0" smtClean="0"/>
              <a:t>Diverse employees can provide a wider range of creative ideas.</a:t>
            </a:r>
          </a:p>
          <a:p>
            <a:pPr lvl="1">
              <a:defRPr/>
            </a:pPr>
            <a:r>
              <a:rPr lang="en-US" sz="2600" dirty="0" smtClean="0"/>
              <a:t>Diverse employees are more attuned to the needs of diverse customers.</a:t>
            </a:r>
          </a:p>
          <a:p>
            <a:pPr lvl="1">
              <a:defRPr/>
            </a:pPr>
            <a:r>
              <a:rPr lang="en-US" sz="2600" dirty="0" smtClean="0"/>
              <a:t>Diversity can increase the retention of valued organizational members.</a:t>
            </a:r>
          </a:p>
          <a:p>
            <a:pPr lvl="1">
              <a:defRPr/>
            </a:pPr>
            <a:r>
              <a:rPr lang="en-US" sz="2600" dirty="0" smtClean="0"/>
              <a:t>Diversity is expected/required by other firms</a:t>
            </a:r>
            <a:endParaRPr lang="en-US" sz="2600"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27302664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ChangeArrowheads="1"/>
          </p:cNvSpPr>
          <p:nvPr>
            <p:ph type="title"/>
          </p:nvPr>
        </p:nvSpPr>
        <p:spPr/>
        <p:txBody>
          <a:bodyPr/>
          <a:lstStyle/>
          <a:p>
            <a:pPr>
              <a:defRPr/>
            </a:pPr>
            <a:r>
              <a:rPr lang="en-US"/>
              <a:t>Bias</a:t>
            </a:r>
          </a:p>
        </p:txBody>
      </p:sp>
      <p:sp>
        <p:nvSpPr>
          <p:cNvPr id="209924" name="Rectangle 3"/>
          <p:cNvSpPr>
            <a:spLocks noGrp="1" noChangeArrowheads="1"/>
          </p:cNvSpPr>
          <p:nvPr>
            <p:ph idx="1"/>
          </p:nvPr>
        </p:nvSpPr>
        <p:spPr/>
        <p:txBody>
          <a:bodyPr/>
          <a:lstStyle/>
          <a:p>
            <a:pPr>
              <a:defRPr/>
            </a:pPr>
            <a:r>
              <a:rPr lang="en-US" sz="2800" b="1" dirty="0"/>
              <a:t>Similar-to-me effect</a:t>
            </a:r>
            <a:r>
              <a:rPr lang="en-US" sz="2800" dirty="0"/>
              <a:t> </a:t>
            </a:r>
            <a:r>
              <a:rPr lang="en-US" sz="2800" dirty="0" smtClean="0"/>
              <a:t>– perceive </a:t>
            </a:r>
            <a:r>
              <a:rPr lang="en-US" sz="2800" dirty="0"/>
              <a:t>others who are similar to ourselves more positively than we perceive people who are different</a:t>
            </a:r>
          </a:p>
          <a:p>
            <a:pPr>
              <a:defRPr/>
            </a:pPr>
            <a:r>
              <a:rPr lang="en-US" sz="2800" b="1" dirty="0"/>
              <a:t>Social status effect</a:t>
            </a:r>
            <a:r>
              <a:rPr lang="en-US" sz="2800" dirty="0"/>
              <a:t> – perceive individuals with high social status more positively than those with low social status</a:t>
            </a:r>
          </a:p>
          <a:p>
            <a:pPr>
              <a:defRPr/>
            </a:pPr>
            <a:r>
              <a:rPr lang="en-US" sz="2800" b="1" dirty="0"/>
              <a:t>Salience effect</a:t>
            </a:r>
            <a:r>
              <a:rPr lang="en-US" sz="2800" dirty="0"/>
              <a:t> – focus attention on individuals who are conspicuously different</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60123512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6"/>
          <p:cNvSpPr>
            <a:spLocks noGrp="1" noChangeArrowheads="1"/>
          </p:cNvSpPr>
          <p:nvPr>
            <p:ph type="title"/>
          </p:nvPr>
        </p:nvSpPr>
        <p:spPr/>
        <p:txBody>
          <a:bodyPr/>
          <a:lstStyle/>
          <a:p>
            <a:pPr>
              <a:defRPr/>
            </a:pPr>
            <a:r>
              <a:rPr lang="en-US" dirty="0" smtClean="0"/>
              <a:t>Overt Discrimination</a:t>
            </a:r>
            <a:endParaRPr lang="en-US" dirty="0"/>
          </a:p>
        </p:txBody>
      </p:sp>
      <p:sp>
        <p:nvSpPr>
          <p:cNvPr id="210948" name="Rectangle 7"/>
          <p:cNvSpPr>
            <a:spLocks noGrp="1" noChangeArrowheads="1"/>
          </p:cNvSpPr>
          <p:nvPr>
            <p:ph idx="1"/>
          </p:nvPr>
        </p:nvSpPr>
        <p:spPr/>
        <p:txBody>
          <a:bodyPr/>
          <a:lstStyle/>
          <a:p>
            <a:pPr>
              <a:defRPr/>
            </a:pPr>
            <a:r>
              <a:rPr lang="en-US" b="1"/>
              <a:t>Overt Discrimination</a:t>
            </a:r>
          </a:p>
          <a:p>
            <a:pPr lvl="1">
              <a:defRPr/>
            </a:pPr>
            <a:r>
              <a:rPr lang="en-US"/>
              <a:t>Knowingly and willingly denying diverse individuals access to opportunities and outcomes in an organization</a:t>
            </a:r>
          </a:p>
          <a:p>
            <a:pPr lvl="1">
              <a:defRPr/>
            </a:pPr>
            <a:r>
              <a:rPr lang="en-US"/>
              <a:t>Unethical and illegal</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19849116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2"/>
          <p:cNvSpPr>
            <a:spLocks noGrp="1" noChangeArrowheads="1"/>
          </p:cNvSpPr>
          <p:nvPr>
            <p:ph type="title"/>
          </p:nvPr>
        </p:nvSpPr>
        <p:spPr/>
        <p:txBody>
          <a:bodyPr/>
          <a:lstStyle/>
          <a:p>
            <a:pPr>
              <a:defRPr/>
            </a:pPr>
            <a:r>
              <a:rPr lang="en-US" dirty="0" smtClean="0"/>
              <a:t>Steps in Managing Diversity Effectively</a:t>
            </a:r>
            <a:endParaRPr lang="en-US" dirty="0"/>
          </a:p>
        </p:txBody>
      </p:sp>
      <p:sp>
        <p:nvSpPr>
          <p:cNvPr id="215044" name="Rectangle 3"/>
          <p:cNvSpPr>
            <a:spLocks noGrp="1" noChangeArrowheads="1"/>
          </p:cNvSpPr>
          <p:nvPr>
            <p:ph idx="1"/>
          </p:nvPr>
        </p:nvSpPr>
        <p:spPr/>
        <p:txBody>
          <a:bodyPr/>
          <a:lstStyle/>
          <a:p>
            <a:pPr>
              <a:defRPr/>
            </a:pPr>
            <a:r>
              <a:rPr lang="en-US" sz="2800" dirty="0" smtClean="0"/>
              <a:t>Secure top management commitment</a:t>
            </a:r>
          </a:p>
          <a:p>
            <a:pPr>
              <a:defRPr/>
            </a:pPr>
            <a:r>
              <a:rPr lang="en-US" sz="2800" dirty="0" smtClean="0"/>
              <a:t>Strive to increase the accuracy of perceptions</a:t>
            </a:r>
          </a:p>
          <a:p>
            <a:pPr>
              <a:defRPr/>
            </a:pPr>
            <a:r>
              <a:rPr lang="en-US" sz="2800" dirty="0" smtClean="0"/>
              <a:t>Increase diversity awareness</a:t>
            </a:r>
          </a:p>
          <a:p>
            <a:pPr>
              <a:defRPr/>
            </a:pPr>
            <a:r>
              <a:rPr lang="en-US" sz="2800" dirty="0" smtClean="0"/>
              <a:t>Increase diversity skills</a:t>
            </a:r>
          </a:p>
          <a:p>
            <a:pPr>
              <a:defRPr/>
            </a:pPr>
            <a:r>
              <a:rPr lang="en-US" sz="2800" dirty="0" smtClean="0"/>
              <a:t>Encourage flexibility</a:t>
            </a:r>
          </a:p>
          <a:p>
            <a:pPr>
              <a:defRPr/>
            </a:pPr>
            <a:r>
              <a:rPr lang="en-US" sz="2800" dirty="0" smtClean="0"/>
              <a:t>Pay close attention to how organizational members are evaluated</a:t>
            </a:r>
          </a:p>
          <a:p>
            <a:pPr>
              <a:defRPr/>
            </a:pPr>
            <a:r>
              <a:rPr lang="en-US" sz="2800" dirty="0" smtClean="0"/>
              <a:t>Consider the numbers</a:t>
            </a:r>
            <a:endParaRPr lang="en-US" sz="2800"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53813202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
          <p:cNvSpPr>
            <a:spLocks noGrp="1" noChangeArrowheads="1"/>
          </p:cNvSpPr>
          <p:nvPr>
            <p:ph type="title"/>
          </p:nvPr>
        </p:nvSpPr>
        <p:spPr/>
        <p:txBody>
          <a:bodyPr/>
          <a:lstStyle/>
          <a:p>
            <a:pPr>
              <a:defRPr/>
            </a:pPr>
            <a:r>
              <a:rPr lang="en-US" dirty="0" smtClean="0"/>
              <a:t>Steps in Managing Diversity Effectively (cont.)</a:t>
            </a:r>
            <a:endParaRPr lang="en-US" dirty="0"/>
          </a:p>
        </p:txBody>
      </p:sp>
      <p:sp>
        <p:nvSpPr>
          <p:cNvPr id="217092" name="Rectangle 3"/>
          <p:cNvSpPr>
            <a:spLocks noGrp="1" noChangeArrowheads="1"/>
          </p:cNvSpPr>
          <p:nvPr>
            <p:ph idx="1"/>
          </p:nvPr>
        </p:nvSpPr>
        <p:spPr/>
        <p:txBody>
          <a:bodyPr/>
          <a:lstStyle/>
          <a:p>
            <a:pPr>
              <a:defRPr/>
            </a:pPr>
            <a:r>
              <a:rPr lang="en-US" sz="3000" dirty="0" smtClean="0"/>
              <a:t>Empower employees to challenge discriminatory behaviors, actions, and remarks</a:t>
            </a:r>
          </a:p>
          <a:p>
            <a:pPr>
              <a:defRPr/>
            </a:pPr>
            <a:r>
              <a:rPr lang="en-US" sz="3000" dirty="0" smtClean="0"/>
              <a:t>Reward employees for effectively managing diversity</a:t>
            </a:r>
          </a:p>
          <a:p>
            <a:pPr>
              <a:defRPr/>
            </a:pPr>
            <a:r>
              <a:rPr lang="en-US" sz="3000" dirty="0" smtClean="0"/>
              <a:t>Provide training utilizing a multi-pronged, </a:t>
            </a:r>
            <a:br>
              <a:rPr lang="en-US" sz="3000" dirty="0" smtClean="0"/>
            </a:br>
            <a:r>
              <a:rPr lang="en-US" sz="3000" dirty="0" smtClean="0"/>
              <a:t>ongoing approach</a:t>
            </a:r>
          </a:p>
          <a:p>
            <a:pPr>
              <a:defRPr/>
            </a:pPr>
            <a:r>
              <a:rPr lang="en-US" sz="3000" dirty="0" smtClean="0"/>
              <a:t>Encourage mentoring </a:t>
            </a:r>
            <a:br>
              <a:rPr lang="en-US" sz="3000" dirty="0" smtClean="0"/>
            </a:br>
            <a:r>
              <a:rPr lang="en-US" sz="3000" dirty="0" smtClean="0"/>
              <a:t>of diverse employees</a:t>
            </a:r>
            <a:endParaRPr lang="en-US" sz="3000" dirty="0"/>
          </a:p>
        </p:txBody>
      </p:sp>
      <p:sp>
        <p:nvSpPr>
          <p:cNvPr id="5" name="Slide Number Placeholder 4"/>
          <p:cNvSpPr>
            <a:spLocks noGrp="1"/>
          </p:cNvSpPr>
          <p:nvPr>
            <p:ph type="sldNum" sz="quarter" idx="11"/>
          </p:nvPr>
        </p:nvSpPr>
        <p:spPr/>
        <p:txBody>
          <a:bodyPr/>
          <a:lstStyle/>
          <a:p>
            <a:pPr>
              <a:defRPr/>
            </a:pPr>
            <a:endParaRPr lang="en-US" dirty="0"/>
          </a:p>
        </p:txBody>
      </p:sp>
      <p:pic>
        <p:nvPicPr>
          <p:cNvPr id="41989" name="Picture 8" descr="BD1985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267200"/>
            <a:ext cx="220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18258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6"/>
          <p:cNvSpPr>
            <a:spLocks noGrp="1" noChangeArrowheads="1"/>
          </p:cNvSpPr>
          <p:nvPr>
            <p:ph type="title"/>
          </p:nvPr>
        </p:nvSpPr>
        <p:spPr/>
        <p:txBody>
          <a:bodyPr/>
          <a:lstStyle/>
          <a:p>
            <a:pPr>
              <a:defRPr/>
            </a:pPr>
            <a:r>
              <a:rPr lang="en-US"/>
              <a:t>How to Manage Diversity</a:t>
            </a:r>
          </a:p>
        </p:txBody>
      </p:sp>
      <p:sp>
        <p:nvSpPr>
          <p:cNvPr id="219140" name="Rectangle 7"/>
          <p:cNvSpPr>
            <a:spLocks noGrp="1" noChangeArrowheads="1"/>
          </p:cNvSpPr>
          <p:nvPr>
            <p:ph idx="1"/>
          </p:nvPr>
        </p:nvSpPr>
        <p:spPr/>
        <p:txBody>
          <a:bodyPr/>
          <a:lstStyle/>
          <a:p>
            <a:pPr>
              <a:defRPr/>
            </a:pPr>
            <a:r>
              <a:rPr lang="en-US" b="1" dirty="0"/>
              <a:t>Mentoring </a:t>
            </a:r>
          </a:p>
          <a:p>
            <a:pPr lvl="1">
              <a:defRPr/>
            </a:pPr>
            <a:r>
              <a:rPr lang="en-US" dirty="0"/>
              <a:t>A process by which an experienced member of an organization provides advice and guidance to </a:t>
            </a:r>
            <a:r>
              <a:rPr lang="en-US" dirty="0" smtClean="0"/>
              <a:t>a </a:t>
            </a:r>
            <a:r>
              <a:rPr lang="en-US" dirty="0"/>
              <a:t>less experienced member and helps them learn how to advance in the organization and in their career.</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909485397"/>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ChangeArrowheads="1"/>
          </p:cNvSpPr>
          <p:nvPr>
            <p:ph type="title"/>
          </p:nvPr>
        </p:nvSpPr>
        <p:spPr/>
        <p:txBody>
          <a:bodyPr/>
          <a:lstStyle/>
          <a:p>
            <a:pPr>
              <a:defRPr/>
            </a:pPr>
            <a:r>
              <a:rPr lang="en-US"/>
              <a:t>Diversity Awareness Programs</a:t>
            </a:r>
          </a:p>
        </p:txBody>
      </p:sp>
      <p:sp>
        <p:nvSpPr>
          <p:cNvPr id="218116" name="Rectangle 3"/>
          <p:cNvSpPr>
            <a:spLocks noGrp="1" noChangeArrowheads="1"/>
          </p:cNvSpPr>
          <p:nvPr>
            <p:ph idx="1"/>
          </p:nvPr>
        </p:nvSpPr>
        <p:spPr/>
        <p:txBody>
          <a:bodyPr/>
          <a:lstStyle/>
          <a:p>
            <a:pPr>
              <a:lnSpc>
                <a:spcPct val="90000"/>
              </a:lnSpc>
              <a:defRPr/>
            </a:pPr>
            <a:r>
              <a:rPr lang="en-US" sz="2800"/>
              <a:t>Provide members with accurate information about diversity</a:t>
            </a:r>
          </a:p>
          <a:p>
            <a:pPr>
              <a:lnSpc>
                <a:spcPct val="90000"/>
              </a:lnSpc>
              <a:defRPr/>
            </a:pPr>
            <a:r>
              <a:rPr lang="en-US" sz="2800"/>
              <a:t>Uncover personal biases and stereotypes</a:t>
            </a:r>
          </a:p>
          <a:p>
            <a:pPr>
              <a:lnSpc>
                <a:spcPct val="90000"/>
              </a:lnSpc>
              <a:defRPr/>
            </a:pPr>
            <a:r>
              <a:rPr lang="en-US" sz="2800"/>
              <a:t>Assess personal beliefs, attitudes, and values and learning about other points of view</a:t>
            </a:r>
          </a:p>
          <a:p>
            <a:pPr>
              <a:lnSpc>
                <a:spcPct val="90000"/>
              </a:lnSpc>
              <a:defRPr/>
            </a:pPr>
            <a:r>
              <a:rPr lang="en-US" sz="2800"/>
              <a:t>Develop an atmosphere in which people feel free to share their differing perspectives </a:t>
            </a:r>
          </a:p>
          <a:p>
            <a:pPr>
              <a:lnSpc>
                <a:spcPct val="90000"/>
              </a:lnSpc>
              <a:defRPr/>
            </a:pPr>
            <a:r>
              <a:rPr lang="en-US" sz="2800"/>
              <a:t>Improve understanding of others who are different</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70094588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7"/>
          <p:cNvSpPr>
            <a:spLocks noGrp="1" noChangeArrowheads="1"/>
          </p:cNvSpPr>
          <p:nvPr>
            <p:ph type="title"/>
          </p:nvPr>
        </p:nvSpPr>
        <p:spPr/>
        <p:txBody>
          <a:bodyPr/>
          <a:lstStyle/>
          <a:p>
            <a:pPr>
              <a:defRPr/>
            </a:pPr>
            <a:r>
              <a:rPr lang="en-US" smtClean="0"/>
              <a:t>Forms of Sexual Harassment</a:t>
            </a:r>
            <a:endParaRPr lang="en-US"/>
          </a:p>
        </p:txBody>
      </p:sp>
      <p:sp>
        <p:nvSpPr>
          <p:cNvPr id="220164" name="Rectangle 8"/>
          <p:cNvSpPr>
            <a:spLocks noGrp="1" noChangeArrowheads="1"/>
          </p:cNvSpPr>
          <p:nvPr>
            <p:ph sz="half" idx="1"/>
          </p:nvPr>
        </p:nvSpPr>
        <p:spPr/>
        <p:txBody>
          <a:bodyPr/>
          <a:lstStyle/>
          <a:p>
            <a:pPr>
              <a:defRPr/>
            </a:pPr>
            <a:r>
              <a:rPr lang="en-US" b="1" dirty="0" smtClean="0"/>
              <a:t>Quid pro quo</a:t>
            </a:r>
          </a:p>
          <a:p>
            <a:pPr lvl="1">
              <a:defRPr/>
            </a:pPr>
            <a:r>
              <a:rPr lang="en-US" dirty="0" smtClean="0"/>
              <a:t>Asking for or forcing an employee to perform sexual favors in exchange for receiving some reward or avoiding negative consequences.</a:t>
            </a:r>
            <a:endParaRPr lang="en-US" dirty="0"/>
          </a:p>
        </p:txBody>
      </p:sp>
      <p:pic>
        <p:nvPicPr>
          <p:cNvPr id="45060" name="Picture 4" descr="j04044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flipH="1">
            <a:off x="5181600" y="2819400"/>
            <a:ext cx="3124200" cy="3206750"/>
          </a:xfrm>
        </p:spPr>
      </p:pic>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4826274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6"/>
          <p:cNvSpPr>
            <a:spLocks noGrp="1" noChangeArrowheads="1"/>
          </p:cNvSpPr>
          <p:nvPr>
            <p:ph type="title"/>
          </p:nvPr>
        </p:nvSpPr>
        <p:spPr/>
        <p:txBody>
          <a:bodyPr/>
          <a:lstStyle/>
          <a:p>
            <a:pPr>
              <a:defRPr/>
            </a:pPr>
            <a:r>
              <a:rPr lang="en-US"/>
              <a:t>Forms of Sexual Harassment</a:t>
            </a:r>
          </a:p>
        </p:txBody>
      </p:sp>
      <p:sp>
        <p:nvSpPr>
          <p:cNvPr id="221188" name="Rectangle 7"/>
          <p:cNvSpPr>
            <a:spLocks noGrp="1" noChangeArrowheads="1"/>
          </p:cNvSpPr>
          <p:nvPr>
            <p:ph idx="1"/>
          </p:nvPr>
        </p:nvSpPr>
        <p:spPr/>
        <p:txBody>
          <a:bodyPr/>
          <a:lstStyle/>
          <a:p>
            <a:pPr>
              <a:defRPr/>
            </a:pPr>
            <a:r>
              <a:rPr lang="en-US" b="1" dirty="0"/>
              <a:t>Hostile work environment</a:t>
            </a:r>
          </a:p>
          <a:p>
            <a:pPr lvl="1">
              <a:defRPr/>
            </a:pPr>
            <a:r>
              <a:rPr lang="en-US" dirty="0" smtClean="0"/>
              <a:t>Telling lewd jokes, displaying pornography, making sexually oriented remarks about someone’s personal appearance, and other sex-related actions that make the work environment unpleasant</a:t>
            </a:r>
          </a:p>
          <a:p>
            <a:pPr lvl="1">
              <a:defRPr/>
            </a:pPr>
            <a:r>
              <a:rPr lang="en-US" dirty="0" smtClean="0"/>
              <a:t>Interferes </a:t>
            </a:r>
            <a:r>
              <a:rPr lang="en-US" dirty="0"/>
              <a:t>with their ability to perform their jobs effectively</a:t>
            </a:r>
          </a:p>
          <a:p>
            <a:pPr lvl="2">
              <a:defRPr/>
            </a:pP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57343307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smtClean="0"/>
              <a:t>The Increasing Diversity of the Workforce and the Environment</a:t>
            </a:r>
            <a:endParaRPr lang="en-US" dirty="0"/>
          </a:p>
        </p:txBody>
      </p:sp>
      <p:sp>
        <p:nvSpPr>
          <p:cNvPr id="180227" name="Rectangle 3"/>
          <p:cNvSpPr>
            <a:spLocks noGrp="1" noChangeArrowheads="1"/>
          </p:cNvSpPr>
          <p:nvPr>
            <p:ph idx="1"/>
          </p:nvPr>
        </p:nvSpPr>
        <p:spPr/>
        <p:txBody>
          <a:bodyPr/>
          <a:lstStyle/>
          <a:p>
            <a:pPr>
              <a:defRPr/>
            </a:pPr>
            <a:r>
              <a:rPr lang="en-US" b="1" dirty="0" smtClean="0"/>
              <a:t>Diversity</a:t>
            </a:r>
          </a:p>
          <a:p>
            <a:pPr lvl="1">
              <a:defRPr/>
            </a:pPr>
            <a:r>
              <a:rPr lang="en-US" dirty="0" smtClean="0"/>
              <a:t>Dissimilarities/differences among people in age, gender, race, ethnicity, religion, sexual orientation, socioeconomic background, and capabilities/disabilities</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206129356"/>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title"/>
          </p:nvPr>
        </p:nvSpPr>
        <p:spPr/>
        <p:txBody>
          <a:bodyPr/>
          <a:lstStyle/>
          <a:p>
            <a:pPr>
              <a:defRPr/>
            </a:pPr>
            <a:r>
              <a:rPr lang="en-US" smtClean="0"/>
              <a:t>Steps to Eradicate Sexual Harassment</a:t>
            </a:r>
            <a:endParaRPr lang="en-US"/>
          </a:p>
        </p:txBody>
      </p:sp>
      <p:sp>
        <p:nvSpPr>
          <p:cNvPr id="222212" name="Rectangle 3"/>
          <p:cNvSpPr>
            <a:spLocks noGrp="1" noChangeArrowheads="1"/>
          </p:cNvSpPr>
          <p:nvPr>
            <p:ph idx="1"/>
          </p:nvPr>
        </p:nvSpPr>
        <p:spPr/>
        <p:txBody>
          <a:bodyPr/>
          <a:lstStyle/>
          <a:p>
            <a:pPr>
              <a:defRPr/>
            </a:pPr>
            <a:r>
              <a:rPr lang="en-US" smtClean="0"/>
              <a:t>Develop and clearly communicate a sexual harassment policy endorsed by top management</a:t>
            </a:r>
          </a:p>
          <a:p>
            <a:pPr>
              <a:defRPr/>
            </a:pPr>
            <a:r>
              <a:rPr lang="en-US" smtClean="0"/>
              <a:t>Use a fair complaint procedure to investigate charges of sexual harassment</a:t>
            </a:r>
            <a:endParaRPr lang="en-US"/>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549789668"/>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ChangeArrowheads="1"/>
          </p:cNvSpPr>
          <p:nvPr>
            <p:ph type="title"/>
          </p:nvPr>
        </p:nvSpPr>
        <p:spPr/>
        <p:txBody>
          <a:bodyPr/>
          <a:lstStyle/>
          <a:p>
            <a:pPr>
              <a:defRPr/>
            </a:pPr>
            <a:r>
              <a:rPr lang="en-US" smtClean="0"/>
              <a:t>Steps to Eradicate Sexual Harassment</a:t>
            </a:r>
            <a:endParaRPr lang="en-US"/>
          </a:p>
        </p:txBody>
      </p:sp>
      <p:sp>
        <p:nvSpPr>
          <p:cNvPr id="223236" name="Rectangle 3"/>
          <p:cNvSpPr>
            <a:spLocks noGrp="1" noChangeArrowheads="1"/>
          </p:cNvSpPr>
          <p:nvPr>
            <p:ph idx="1"/>
          </p:nvPr>
        </p:nvSpPr>
        <p:spPr/>
        <p:txBody>
          <a:bodyPr/>
          <a:lstStyle/>
          <a:p>
            <a:pPr>
              <a:defRPr/>
            </a:pPr>
            <a:r>
              <a:rPr lang="en-US" smtClean="0"/>
              <a:t>When it has been determined that sexual harassment has taken place, take corrective action as soon as possible</a:t>
            </a:r>
          </a:p>
          <a:p>
            <a:pPr>
              <a:defRPr/>
            </a:pPr>
            <a:r>
              <a:rPr lang="en-US" smtClean="0"/>
              <a:t>Provide sexual harassment education and training to all organizational members, including managers</a:t>
            </a:r>
            <a:endParaRPr lang="en-US"/>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713586490"/>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title"/>
          </p:nvPr>
        </p:nvSpPr>
        <p:spPr/>
        <p:txBody>
          <a:bodyPr/>
          <a:lstStyle/>
          <a:p>
            <a:pPr>
              <a:defRPr/>
            </a:pPr>
            <a:r>
              <a:rPr lang="en-US"/>
              <a:t>Factors to Keep in Mind About Sexual Harassment</a:t>
            </a:r>
          </a:p>
        </p:txBody>
      </p:sp>
      <p:sp>
        <p:nvSpPr>
          <p:cNvPr id="224260" name="Rectangle 3"/>
          <p:cNvSpPr>
            <a:spLocks noGrp="1" noChangeArrowheads="1"/>
          </p:cNvSpPr>
          <p:nvPr>
            <p:ph type="body" idx="1"/>
          </p:nvPr>
        </p:nvSpPr>
        <p:spPr/>
        <p:txBody>
          <a:bodyPr/>
          <a:lstStyle/>
          <a:p>
            <a:pPr>
              <a:defRPr/>
            </a:pPr>
            <a:r>
              <a:rPr lang="en-US"/>
              <a:t>Every sexual harassment charge should be taken seriously</a:t>
            </a:r>
          </a:p>
          <a:p>
            <a:pPr>
              <a:defRPr/>
            </a:pPr>
            <a:r>
              <a:rPr lang="en-US"/>
              <a:t>Employees who go along with unwanted sexual attention in the workplace can be victims</a:t>
            </a:r>
          </a:p>
          <a:p>
            <a:pPr>
              <a:defRPr/>
            </a:pPr>
            <a:r>
              <a:rPr lang="en-US"/>
              <a:t>Employees sometimes wait before they file complaints</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900397230"/>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2"/>
          <p:cNvSpPr>
            <a:spLocks noGrp="1" noChangeArrowheads="1"/>
          </p:cNvSpPr>
          <p:nvPr>
            <p:ph type="title"/>
          </p:nvPr>
        </p:nvSpPr>
        <p:spPr/>
        <p:txBody>
          <a:bodyPr/>
          <a:lstStyle/>
          <a:p>
            <a:pPr>
              <a:defRPr/>
            </a:pPr>
            <a:r>
              <a:rPr lang="en-US" dirty="0" smtClean="0"/>
              <a:t>Factors to Keep in Mind About Sexual Harassment</a:t>
            </a:r>
            <a:endParaRPr lang="en-US" dirty="0"/>
          </a:p>
        </p:txBody>
      </p:sp>
      <p:sp>
        <p:nvSpPr>
          <p:cNvPr id="225284" name="Rectangle 3"/>
          <p:cNvSpPr>
            <a:spLocks noGrp="1" noChangeArrowheads="1"/>
          </p:cNvSpPr>
          <p:nvPr>
            <p:ph idx="1"/>
          </p:nvPr>
        </p:nvSpPr>
        <p:spPr/>
        <p:txBody>
          <a:bodyPr/>
          <a:lstStyle/>
          <a:p>
            <a:pPr>
              <a:defRPr/>
            </a:pPr>
            <a:r>
              <a:rPr lang="en-US" smtClean="0"/>
              <a:t>A firm’s sexual harassment policy should be communicated to each new employee and reviewed with current employees on a periodic basis</a:t>
            </a:r>
          </a:p>
          <a:p>
            <a:pPr>
              <a:defRPr/>
            </a:pPr>
            <a:r>
              <a:rPr lang="en-US" smtClean="0"/>
              <a:t>Suppliers and customers need to be familiar with a firm’s sexual harassment policy </a:t>
            </a:r>
            <a:endParaRPr lang="en-US"/>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77219766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Factors to Keep in Mind About Sexual Harassment</a:t>
            </a:r>
            <a:endParaRPr lang="en-US" dirty="0"/>
          </a:p>
        </p:txBody>
      </p:sp>
      <p:sp>
        <p:nvSpPr>
          <p:cNvPr id="3" name="Content Placeholder 2"/>
          <p:cNvSpPr>
            <a:spLocks noGrp="1"/>
          </p:cNvSpPr>
          <p:nvPr>
            <p:ph idx="1"/>
          </p:nvPr>
        </p:nvSpPr>
        <p:spPr/>
        <p:txBody>
          <a:bodyPr/>
          <a:lstStyle/>
          <a:p>
            <a:pPr>
              <a:defRPr/>
            </a:pPr>
            <a:r>
              <a:rPr lang="en-US" dirty="0" smtClean="0"/>
              <a:t>Managers should give employees alternative ways to report incidents of sexual harassment</a:t>
            </a:r>
          </a:p>
          <a:p>
            <a:pPr>
              <a:defRPr/>
            </a:pPr>
            <a:r>
              <a:rPr lang="en-US" dirty="0" smtClean="0"/>
              <a:t>Employees who report sexual harassment must have their rights protected</a:t>
            </a:r>
          </a:p>
          <a:p>
            <a:pPr>
              <a:defRPr/>
            </a:pPr>
            <a:r>
              <a:rPr lang="en-US" dirty="0" smtClean="0"/>
              <a:t>Allegations of sexual harassment should be kept confidential</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945855318"/>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2"/>
          <p:cNvSpPr>
            <a:spLocks noGrp="1" noChangeArrowheads="1"/>
          </p:cNvSpPr>
          <p:nvPr>
            <p:ph type="title"/>
          </p:nvPr>
        </p:nvSpPr>
        <p:spPr/>
        <p:txBody>
          <a:bodyPr/>
          <a:lstStyle/>
          <a:p>
            <a:pPr>
              <a:defRPr/>
            </a:pPr>
            <a:r>
              <a:rPr lang="en-US"/>
              <a:t>Factors to Keep in Mind About Sexual Harassment</a:t>
            </a:r>
          </a:p>
        </p:txBody>
      </p:sp>
      <p:sp>
        <p:nvSpPr>
          <p:cNvPr id="227332" name="Rectangle 3"/>
          <p:cNvSpPr>
            <a:spLocks noGrp="1" noChangeArrowheads="1"/>
          </p:cNvSpPr>
          <p:nvPr>
            <p:ph idx="1"/>
          </p:nvPr>
        </p:nvSpPr>
        <p:spPr/>
        <p:txBody>
          <a:bodyPr/>
          <a:lstStyle/>
          <a:p>
            <a:pPr>
              <a:defRPr/>
            </a:pPr>
            <a:r>
              <a:rPr lang="en-US" dirty="0"/>
              <a:t>Investigations of harassment charges and any disciplinary action should proceed in a timely manner</a:t>
            </a:r>
          </a:p>
          <a:p>
            <a:pPr>
              <a:defRPr/>
            </a:pPr>
            <a:r>
              <a:rPr lang="en-US" dirty="0"/>
              <a:t>Managers must protect employees from sexual harassment from any third-party employees</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68973270"/>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ChangeArrowheads="1"/>
          </p:cNvSpPr>
          <p:nvPr>
            <p:ph type="title"/>
          </p:nvPr>
        </p:nvSpPr>
        <p:spPr/>
        <p:txBody>
          <a:bodyPr/>
          <a:lstStyle/>
          <a:p>
            <a:pPr>
              <a:defRPr/>
            </a:pPr>
            <a:r>
              <a:rPr lang="en-US" dirty="0"/>
              <a:t>Recruitment</a:t>
            </a:r>
          </a:p>
        </p:txBody>
      </p:sp>
      <p:sp>
        <p:nvSpPr>
          <p:cNvPr id="263172" name="Rectangle 3"/>
          <p:cNvSpPr>
            <a:spLocks noGrp="1" noChangeArrowheads="1"/>
          </p:cNvSpPr>
          <p:nvPr>
            <p:ph idx="1"/>
          </p:nvPr>
        </p:nvSpPr>
        <p:spPr/>
        <p:txBody>
          <a:bodyPr/>
          <a:lstStyle/>
          <a:p>
            <a:pPr>
              <a:defRPr/>
            </a:pPr>
            <a:r>
              <a:rPr lang="en-US" b="1" dirty="0"/>
              <a:t>External Recruiting</a:t>
            </a:r>
          </a:p>
          <a:p>
            <a:pPr lvl="1">
              <a:defRPr/>
            </a:pPr>
            <a:r>
              <a:rPr lang="en-US" dirty="0"/>
              <a:t>Looking outside the organization for people who have not worked at the firm </a:t>
            </a:r>
            <a:r>
              <a:rPr lang="en-US" dirty="0" smtClean="0"/>
              <a:t>previously.</a:t>
            </a:r>
          </a:p>
          <a:p>
            <a:pPr lvl="1">
              <a:defRPr/>
            </a:pPr>
            <a:r>
              <a:rPr lang="en-US" dirty="0" smtClean="0"/>
              <a:t>Newspapers </a:t>
            </a:r>
            <a:r>
              <a:rPr lang="en-US" dirty="0"/>
              <a:t>advertisements, open houses, on-campus recruiting, employee referrals, and through the Internet.</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67789991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dirty="0"/>
              <a:t>Recruitment</a:t>
            </a:r>
          </a:p>
        </p:txBody>
      </p:sp>
      <p:sp>
        <p:nvSpPr>
          <p:cNvPr id="112643" name="Rectangle 3"/>
          <p:cNvSpPr>
            <a:spLocks noGrp="1" noChangeArrowheads="1"/>
          </p:cNvSpPr>
          <p:nvPr>
            <p:ph idx="1"/>
          </p:nvPr>
        </p:nvSpPr>
        <p:spPr/>
        <p:txBody>
          <a:bodyPr/>
          <a:lstStyle/>
          <a:p>
            <a:pPr>
              <a:defRPr/>
            </a:pPr>
            <a:r>
              <a:rPr lang="en-US" b="1" dirty="0"/>
              <a:t>Advantages of External Recruiting</a:t>
            </a:r>
          </a:p>
          <a:p>
            <a:pPr lvl="1">
              <a:defRPr/>
            </a:pPr>
            <a:r>
              <a:rPr lang="en-US" dirty="0"/>
              <a:t>Having access to a potentially large applicant pool</a:t>
            </a:r>
          </a:p>
          <a:p>
            <a:pPr lvl="1">
              <a:defRPr/>
            </a:pPr>
            <a:r>
              <a:rPr lang="en-US" dirty="0"/>
              <a:t>Being able to attract people who have the skills, knowledge, and abilities an organization needs</a:t>
            </a:r>
          </a:p>
          <a:p>
            <a:pPr lvl="1">
              <a:defRPr/>
            </a:pPr>
            <a:r>
              <a:rPr lang="en-US" dirty="0"/>
              <a:t>Bringing in newcomers who may have a fresh approach to problems and be up to date on the latest technology</a:t>
            </a:r>
          </a:p>
        </p:txBody>
      </p:sp>
      <p:sp>
        <p:nvSpPr>
          <p:cNvPr id="4" name="Slide Number Placeholder 5"/>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36529257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2"/>
          <p:cNvSpPr>
            <a:spLocks noGrp="1" noChangeArrowheads="1"/>
          </p:cNvSpPr>
          <p:nvPr>
            <p:ph type="title"/>
          </p:nvPr>
        </p:nvSpPr>
        <p:spPr/>
        <p:txBody>
          <a:bodyPr/>
          <a:lstStyle/>
          <a:p>
            <a:pPr>
              <a:defRPr/>
            </a:pPr>
            <a:r>
              <a:rPr lang="en-US" dirty="0"/>
              <a:t>Recruitment</a:t>
            </a:r>
          </a:p>
        </p:txBody>
      </p:sp>
      <p:sp>
        <p:nvSpPr>
          <p:cNvPr id="265220" name="Rectangle 3"/>
          <p:cNvSpPr>
            <a:spLocks noGrp="1" noChangeArrowheads="1"/>
          </p:cNvSpPr>
          <p:nvPr>
            <p:ph idx="1"/>
          </p:nvPr>
        </p:nvSpPr>
        <p:spPr/>
        <p:txBody>
          <a:bodyPr/>
          <a:lstStyle/>
          <a:p>
            <a:pPr>
              <a:defRPr/>
            </a:pPr>
            <a:r>
              <a:rPr lang="en-US" b="1" dirty="0"/>
              <a:t>Internal </a:t>
            </a:r>
            <a:r>
              <a:rPr lang="en-US" b="1" dirty="0" smtClean="0"/>
              <a:t>Recruiting</a:t>
            </a:r>
          </a:p>
          <a:p>
            <a:pPr lvl="1">
              <a:defRPr/>
            </a:pPr>
            <a:r>
              <a:rPr lang="en-US" dirty="0" smtClean="0"/>
              <a:t>Managers </a:t>
            </a:r>
            <a:r>
              <a:rPr lang="en-US" dirty="0"/>
              <a:t>turn to existing employees to fill open positions </a:t>
            </a:r>
            <a:endParaRPr lang="en-US" dirty="0" smtClean="0"/>
          </a:p>
          <a:p>
            <a:pPr>
              <a:defRPr/>
            </a:pPr>
            <a:r>
              <a:rPr lang="en-US" sz="2800" b="1" dirty="0" smtClean="0"/>
              <a:t>Benefits </a:t>
            </a:r>
            <a:r>
              <a:rPr lang="en-US" sz="2800" b="1" dirty="0"/>
              <a:t>of internal </a:t>
            </a:r>
            <a:r>
              <a:rPr lang="en-US" sz="2800" b="1" dirty="0" smtClean="0"/>
              <a:t>recruiting:</a:t>
            </a:r>
          </a:p>
          <a:p>
            <a:pPr lvl="1">
              <a:defRPr/>
            </a:pPr>
            <a:r>
              <a:rPr lang="en-US" sz="2600" dirty="0" smtClean="0"/>
              <a:t>Internal </a:t>
            </a:r>
            <a:r>
              <a:rPr lang="en-US" sz="2600" dirty="0"/>
              <a:t>applicants are already familiar with the </a:t>
            </a:r>
            <a:r>
              <a:rPr lang="en-US" sz="2600" dirty="0" smtClean="0"/>
              <a:t>organization</a:t>
            </a:r>
          </a:p>
          <a:p>
            <a:pPr lvl="1">
              <a:defRPr/>
            </a:pPr>
            <a:r>
              <a:rPr lang="en-US" sz="2600" dirty="0" smtClean="0"/>
              <a:t>Managers </a:t>
            </a:r>
            <a:r>
              <a:rPr lang="en-US" sz="2600" dirty="0"/>
              <a:t>already know </a:t>
            </a:r>
            <a:r>
              <a:rPr lang="en-US" sz="2600" dirty="0" smtClean="0"/>
              <a:t>candidates</a:t>
            </a:r>
          </a:p>
          <a:p>
            <a:pPr lvl="1">
              <a:defRPr/>
            </a:pPr>
            <a:r>
              <a:rPr lang="en-US" sz="2600" dirty="0" smtClean="0"/>
              <a:t>Can </a:t>
            </a:r>
            <a:r>
              <a:rPr lang="en-US" sz="2600" dirty="0"/>
              <a:t>help boost levels of employee motivation and morale</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5048585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2"/>
          <p:cNvSpPr>
            <a:spLocks noGrp="1" noChangeArrowheads="1"/>
          </p:cNvSpPr>
          <p:nvPr>
            <p:ph type="title"/>
          </p:nvPr>
        </p:nvSpPr>
        <p:spPr/>
        <p:txBody>
          <a:bodyPr/>
          <a:lstStyle/>
          <a:p>
            <a:pPr>
              <a:defRPr/>
            </a:pPr>
            <a:r>
              <a:rPr lang="en-US" dirty="0"/>
              <a:t>Effective Performance Feedback</a:t>
            </a:r>
          </a:p>
        </p:txBody>
      </p:sp>
      <p:sp>
        <p:nvSpPr>
          <p:cNvPr id="289796" name="Rectangle 3"/>
          <p:cNvSpPr>
            <a:spLocks noGrp="1" noChangeArrowheads="1"/>
          </p:cNvSpPr>
          <p:nvPr>
            <p:ph idx="1"/>
          </p:nvPr>
        </p:nvSpPr>
        <p:spPr/>
        <p:txBody>
          <a:bodyPr/>
          <a:lstStyle/>
          <a:p>
            <a:pPr>
              <a:defRPr/>
            </a:pPr>
            <a:r>
              <a:rPr lang="en-US" b="1" dirty="0"/>
              <a:t>Formal appraisals</a:t>
            </a:r>
          </a:p>
          <a:p>
            <a:pPr lvl="1">
              <a:defRPr/>
            </a:pPr>
            <a:r>
              <a:rPr lang="en-US" dirty="0"/>
              <a:t>An appraisal conducted at a set time during the year and based on performance dimensions that were specified in advance</a:t>
            </a:r>
          </a:p>
          <a:p>
            <a:pPr>
              <a:defRPr/>
            </a:pPr>
            <a:r>
              <a:rPr lang="en-US" b="1" dirty="0"/>
              <a:t>Informal appraisals</a:t>
            </a:r>
          </a:p>
          <a:p>
            <a:pPr lvl="1">
              <a:defRPr/>
            </a:pPr>
            <a:r>
              <a:rPr lang="en-US" dirty="0"/>
              <a:t>An unscheduled appraisal of ongoing progress and areas for improvement</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21269192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lstStyle/>
          <a:p>
            <a:pPr>
              <a:defRPr/>
            </a:pPr>
            <a:r>
              <a:rPr lang="en-US"/>
              <a:t>Sources of Diversity in the Workplace</a:t>
            </a:r>
          </a:p>
        </p:txBody>
      </p:sp>
      <p:sp>
        <p:nvSpPr>
          <p:cNvPr id="5" name="Slide Number Placeholder 4"/>
          <p:cNvSpPr>
            <a:spLocks noGrp="1"/>
          </p:cNvSpPr>
          <p:nvPr>
            <p:ph type="sldNum" sz="quarter" idx="11"/>
          </p:nvPr>
        </p:nvSpPr>
        <p:spPr/>
        <p:txBody>
          <a:bodyPr/>
          <a:lstStyle/>
          <a:p>
            <a:pPr>
              <a:defRPr/>
            </a:pPr>
            <a:endParaRPr lang="en-US" dirty="0"/>
          </a:p>
        </p:txBody>
      </p:sp>
      <p:sp>
        <p:nvSpPr>
          <p:cNvPr id="16388" name="Text Box 4"/>
          <p:cNvSpPr txBox="1">
            <a:spLocks noChangeArrowheads="1"/>
          </p:cNvSpPr>
          <p:nvPr/>
        </p:nvSpPr>
        <p:spPr bwMode="auto">
          <a:xfrm>
            <a:off x="838200" y="6019800"/>
            <a:ext cx="14954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defTabSz="1031875" eaLnBrk="0" hangingPunct="0">
              <a:defRPr>
                <a:solidFill>
                  <a:schemeClr val="tx1"/>
                </a:solidFill>
                <a:latin typeface="Arial" charset="0"/>
                <a:cs typeface="Arial" charset="0"/>
              </a:defRPr>
            </a:lvl1pPr>
            <a:lvl2pPr marL="742950" indent="-285750" defTabSz="1031875" eaLnBrk="0" hangingPunct="0">
              <a:defRPr>
                <a:solidFill>
                  <a:schemeClr val="tx1"/>
                </a:solidFill>
                <a:latin typeface="Arial" charset="0"/>
                <a:cs typeface="Arial" charset="0"/>
              </a:defRPr>
            </a:lvl2pPr>
            <a:lvl3pPr marL="1143000" indent="-228600" defTabSz="1031875" eaLnBrk="0" hangingPunct="0">
              <a:defRPr>
                <a:solidFill>
                  <a:schemeClr val="tx1"/>
                </a:solidFill>
                <a:latin typeface="Arial" charset="0"/>
                <a:cs typeface="Arial" charset="0"/>
              </a:defRPr>
            </a:lvl3pPr>
            <a:lvl4pPr marL="1600200" indent="-228600" defTabSz="1031875" eaLnBrk="0" hangingPunct="0">
              <a:defRPr>
                <a:solidFill>
                  <a:schemeClr val="tx1"/>
                </a:solidFill>
                <a:latin typeface="Arial" charset="0"/>
                <a:cs typeface="Arial" charset="0"/>
              </a:defRPr>
            </a:lvl4pPr>
            <a:lvl5pPr marL="2057400" indent="-228600" defTabSz="1031875" eaLnBrk="0" hangingPunct="0">
              <a:defRPr>
                <a:solidFill>
                  <a:schemeClr val="tx1"/>
                </a:solidFill>
                <a:latin typeface="Arial" charset="0"/>
                <a:cs typeface="Arial" charset="0"/>
              </a:defRPr>
            </a:lvl5pPr>
            <a:lvl6pPr marL="2514600" indent="-228600" defTabSz="1031875" eaLnBrk="0" fontAlgn="base" hangingPunct="0">
              <a:spcBef>
                <a:spcPct val="0"/>
              </a:spcBef>
              <a:spcAft>
                <a:spcPct val="0"/>
              </a:spcAft>
              <a:defRPr>
                <a:solidFill>
                  <a:schemeClr val="tx1"/>
                </a:solidFill>
                <a:latin typeface="Arial" charset="0"/>
                <a:cs typeface="Arial" charset="0"/>
              </a:defRPr>
            </a:lvl6pPr>
            <a:lvl7pPr marL="2971800" indent="-228600" defTabSz="1031875" eaLnBrk="0" fontAlgn="base" hangingPunct="0">
              <a:spcBef>
                <a:spcPct val="0"/>
              </a:spcBef>
              <a:spcAft>
                <a:spcPct val="0"/>
              </a:spcAft>
              <a:defRPr>
                <a:solidFill>
                  <a:schemeClr val="tx1"/>
                </a:solidFill>
                <a:latin typeface="Arial" charset="0"/>
                <a:cs typeface="Arial" charset="0"/>
              </a:defRPr>
            </a:lvl7pPr>
            <a:lvl8pPr marL="3429000" indent="-228600" defTabSz="1031875" eaLnBrk="0" fontAlgn="base" hangingPunct="0">
              <a:spcBef>
                <a:spcPct val="0"/>
              </a:spcBef>
              <a:spcAft>
                <a:spcPct val="0"/>
              </a:spcAft>
              <a:defRPr>
                <a:solidFill>
                  <a:schemeClr val="tx1"/>
                </a:solidFill>
                <a:latin typeface="Arial" charset="0"/>
                <a:cs typeface="Arial" charset="0"/>
              </a:defRPr>
            </a:lvl8pPr>
            <a:lvl9pPr marL="3886200" indent="-228600" defTabSz="1031875"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Figure 5.1</a:t>
            </a:r>
          </a:p>
        </p:txBody>
      </p:sp>
      <p:pic>
        <p:nvPicPr>
          <p:cNvPr id="16389" name="Picture 5" descr="jon30433_05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542558"/>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pPr>
              <a:defRPr/>
            </a:pPr>
            <a:r>
              <a:rPr lang="en-US" dirty="0"/>
              <a:t>Effective Feedback Tips</a:t>
            </a:r>
          </a:p>
        </p:txBody>
      </p:sp>
      <p:sp>
        <p:nvSpPr>
          <p:cNvPr id="291844" name="Rectangle 3"/>
          <p:cNvSpPr>
            <a:spLocks noGrp="1" noChangeArrowheads="1"/>
          </p:cNvSpPr>
          <p:nvPr>
            <p:ph type="body" idx="1"/>
          </p:nvPr>
        </p:nvSpPr>
        <p:spPr/>
        <p:txBody>
          <a:bodyPr/>
          <a:lstStyle/>
          <a:p>
            <a:pPr>
              <a:lnSpc>
                <a:spcPct val="90000"/>
              </a:lnSpc>
              <a:defRPr/>
            </a:pPr>
            <a:r>
              <a:rPr lang="en-US" sz="2800" dirty="0"/>
              <a:t>Be specific and focus on behaviors or outcomes that are correctable and within a worker’s ability to improve. </a:t>
            </a:r>
          </a:p>
          <a:p>
            <a:pPr>
              <a:lnSpc>
                <a:spcPct val="90000"/>
              </a:lnSpc>
              <a:defRPr/>
            </a:pPr>
            <a:r>
              <a:rPr lang="en-US" sz="2800" dirty="0"/>
              <a:t>Approach performance appraisal as an exercise in problem solving and solution finding, not criticizing.</a:t>
            </a:r>
          </a:p>
          <a:p>
            <a:pPr>
              <a:lnSpc>
                <a:spcPct val="90000"/>
              </a:lnSpc>
              <a:defRPr/>
            </a:pPr>
            <a:r>
              <a:rPr lang="en-US" sz="2800" dirty="0"/>
              <a:t>Express confidence in a subordinate ability to improve.</a:t>
            </a:r>
          </a:p>
          <a:p>
            <a:pPr>
              <a:lnSpc>
                <a:spcPct val="90000"/>
              </a:lnSpc>
              <a:defRPr/>
            </a:pPr>
            <a:r>
              <a:rPr lang="en-US" sz="2800" dirty="0"/>
              <a:t>Provide performance feedback both formally and informally.</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46718111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pPr>
              <a:defRPr/>
            </a:pPr>
            <a:r>
              <a:rPr lang="en-US" dirty="0" smtClean="0"/>
              <a:t>The Increasing Diversity of the Workforce and the Environment</a:t>
            </a:r>
            <a:endParaRPr lang="en-US" dirty="0"/>
          </a:p>
        </p:txBody>
      </p:sp>
      <p:sp>
        <p:nvSpPr>
          <p:cNvPr id="183300" name="Rectangle 3"/>
          <p:cNvSpPr>
            <a:spLocks noGrp="1" noChangeArrowheads="1"/>
          </p:cNvSpPr>
          <p:nvPr>
            <p:ph sz="half" idx="1"/>
          </p:nvPr>
        </p:nvSpPr>
        <p:spPr/>
        <p:txBody>
          <a:bodyPr/>
          <a:lstStyle/>
          <a:p>
            <a:pPr>
              <a:defRPr/>
            </a:pPr>
            <a:r>
              <a:rPr lang="en-US" b="1" dirty="0" smtClean="0"/>
              <a:t>Glass ceiling </a:t>
            </a:r>
          </a:p>
          <a:p>
            <a:pPr lvl="1">
              <a:defRPr/>
            </a:pPr>
            <a:r>
              <a:rPr lang="en-US" dirty="0" smtClean="0"/>
              <a:t>alludes to the invisible barriers that prevents </a:t>
            </a:r>
            <a:br>
              <a:rPr lang="en-US" dirty="0" smtClean="0"/>
            </a:br>
            <a:r>
              <a:rPr lang="en-US" dirty="0" smtClean="0"/>
              <a:t>minorities and women </a:t>
            </a:r>
            <a:br>
              <a:rPr lang="en-US" dirty="0" smtClean="0"/>
            </a:br>
            <a:r>
              <a:rPr lang="en-US" dirty="0" smtClean="0"/>
              <a:t>from being promoted </a:t>
            </a:r>
            <a:br>
              <a:rPr lang="en-US" dirty="0" smtClean="0"/>
            </a:br>
            <a:r>
              <a:rPr lang="en-US" dirty="0" smtClean="0"/>
              <a:t>to top corporate </a:t>
            </a:r>
            <a:br>
              <a:rPr lang="en-US" dirty="0" smtClean="0"/>
            </a:br>
            <a:r>
              <a:rPr lang="en-US" dirty="0" smtClean="0"/>
              <a:t>positions </a:t>
            </a:r>
            <a:br>
              <a:rPr lang="en-US" dirty="0" smtClean="0"/>
            </a:b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pic>
        <p:nvPicPr>
          <p:cNvPr id="17413"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flipH="1">
            <a:off x="5105400" y="2209800"/>
            <a:ext cx="3055938" cy="4221163"/>
          </a:xfrm>
          <a:noFill/>
        </p:spPr>
      </p:pic>
    </p:spTree>
    <p:extLst>
      <p:ext uri="{BB962C8B-B14F-4D97-AF65-F5344CB8AC3E}">
        <p14:creationId xmlns:p14="http://schemas.microsoft.com/office/powerpoint/2010/main" val="212742678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p:nvPr>
        </p:nvSpPr>
        <p:spPr/>
        <p:txBody>
          <a:bodyPr/>
          <a:lstStyle/>
          <a:p>
            <a:pPr>
              <a:defRPr/>
            </a:pPr>
            <a:r>
              <a:rPr lang="en-US"/>
              <a:t>Workforce Diversity: Age </a:t>
            </a:r>
          </a:p>
        </p:txBody>
      </p:sp>
      <p:sp>
        <p:nvSpPr>
          <p:cNvPr id="184324" name="Rectangle 3"/>
          <p:cNvSpPr>
            <a:spLocks noGrp="1" noChangeArrowheads="1"/>
          </p:cNvSpPr>
          <p:nvPr>
            <p:ph idx="1"/>
          </p:nvPr>
        </p:nvSpPr>
        <p:spPr/>
        <p:txBody>
          <a:bodyPr/>
          <a:lstStyle/>
          <a:p>
            <a:pPr marL="222250" indent="-222250">
              <a:tabLst>
                <a:tab pos="1484313" algn="l"/>
              </a:tabLst>
              <a:defRPr/>
            </a:pPr>
            <a:r>
              <a:rPr lang="en-US" b="1"/>
              <a:t>Aging U.S. Population</a:t>
            </a:r>
          </a:p>
          <a:p>
            <a:pPr marL="568325" lvl="1" indent="-231775">
              <a:tabLst>
                <a:tab pos="1484313" algn="l"/>
              </a:tabLst>
              <a:defRPr/>
            </a:pPr>
            <a:r>
              <a:rPr lang="en-US"/>
              <a:t>Median age in the United States is 36.2 years, by 2030 20 per cent of the population will be over 65</a:t>
            </a:r>
          </a:p>
          <a:p>
            <a:pPr marL="222250" indent="-222250">
              <a:tabLst>
                <a:tab pos="1484313" algn="l"/>
              </a:tabLst>
              <a:defRPr/>
            </a:pPr>
            <a:r>
              <a:rPr lang="en-US" b="1"/>
              <a:t>Federal Age Discrimination Laws</a:t>
            </a:r>
          </a:p>
          <a:p>
            <a:pPr marL="568325" lvl="1" indent="-231775">
              <a:tabLst>
                <a:tab pos="1484313" algn="l"/>
              </a:tabLst>
              <a:defRPr/>
            </a:pPr>
            <a:r>
              <a:rPr lang="en-US"/>
              <a:t>1964	Title VII of the Civil Rights Act of 1964</a:t>
            </a:r>
          </a:p>
          <a:p>
            <a:pPr marL="568325" lvl="1" indent="-231775">
              <a:tabLst>
                <a:tab pos="1484313" algn="l"/>
              </a:tabLst>
              <a:defRPr/>
            </a:pPr>
            <a:r>
              <a:rPr lang="en-US"/>
              <a:t>1967	Age Discrimination in Employment Act</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78843491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2"/>
          <p:cNvSpPr>
            <a:spLocks noGrp="1" noChangeArrowheads="1"/>
          </p:cNvSpPr>
          <p:nvPr>
            <p:ph type="title"/>
          </p:nvPr>
        </p:nvSpPr>
        <p:spPr/>
        <p:txBody>
          <a:bodyPr/>
          <a:lstStyle/>
          <a:p>
            <a:pPr>
              <a:defRPr/>
            </a:pPr>
            <a:r>
              <a:rPr lang="en-US" dirty="0"/>
              <a:t>The Legal Environment of HRM </a:t>
            </a:r>
          </a:p>
        </p:txBody>
      </p:sp>
      <p:sp>
        <p:nvSpPr>
          <p:cNvPr id="251908" name="Rectangle 3"/>
          <p:cNvSpPr>
            <a:spLocks noGrp="1" noChangeArrowheads="1"/>
          </p:cNvSpPr>
          <p:nvPr>
            <p:ph idx="1"/>
          </p:nvPr>
        </p:nvSpPr>
        <p:spPr/>
        <p:txBody>
          <a:bodyPr/>
          <a:lstStyle/>
          <a:p>
            <a:pPr>
              <a:defRPr/>
            </a:pPr>
            <a:r>
              <a:rPr lang="en-US" b="1" dirty="0"/>
              <a:t>Equal Employment Opportunity (EEO)</a:t>
            </a:r>
          </a:p>
          <a:p>
            <a:pPr lvl="1">
              <a:defRPr/>
            </a:pPr>
            <a:r>
              <a:rPr lang="en-US" dirty="0"/>
              <a:t>The equal right of all citizens to the opportunity to obtain employment regardless of their gender, age, race, country of origin, religion, or disabilities.</a:t>
            </a:r>
          </a:p>
          <a:p>
            <a:pPr lvl="1">
              <a:defRPr/>
            </a:pPr>
            <a:r>
              <a:rPr lang="en-US" dirty="0"/>
              <a:t>Equal Employment Opportunity Commission (EEOC) enforces employment laws.</a:t>
            </a: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87798983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pPr>
              <a:defRPr/>
            </a:pPr>
            <a:r>
              <a:rPr lang="en-US" smtClean="0"/>
              <a:t>Major EEO Laws</a:t>
            </a:r>
            <a:endParaRPr lang="en-US"/>
          </a:p>
        </p:txBody>
      </p:sp>
      <p:sp>
        <p:nvSpPr>
          <p:cNvPr id="5" name="Slide Number Placeholder 4"/>
          <p:cNvSpPr>
            <a:spLocks noGrp="1"/>
          </p:cNvSpPr>
          <p:nvPr>
            <p:ph type="sldNum" sz="quarter" idx="11"/>
          </p:nvPr>
        </p:nvSpPr>
        <p:spPr/>
        <p:txBody>
          <a:bodyPr/>
          <a:lstStyle/>
          <a:p>
            <a:pPr>
              <a:defRPr/>
            </a:pPr>
            <a:endParaRPr lang="en-US" dirty="0"/>
          </a:p>
        </p:txBody>
      </p:sp>
      <p:sp>
        <p:nvSpPr>
          <p:cNvPr id="19460" name="Text Box 3"/>
          <p:cNvSpPr txBox="1">
            <a:spLocks noChangeArrowheads="1"/>
          </p:cNvSpPr>
          <p:nvPr/>
        </p:nvSpPr>
        <p:spPr bwMode="auto">
          <a:xfrm>
            <a:off x="3273425" y="3532188"/>
            <a:ext cx="32607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defTabSz="1031875" eaLnBrk="0" hangingPunct="0">
              <a:defRPr>
                <a:solidFill>
                  <a:schemeClr val="tx1"/>
                </a:solidFill>
                <a:latin typeface="Arial" charset="0"/>
                <a:cs typeface="Arial" charset="0"/>
              </a:defRPr>
            </a:lvl1pPr>
            <a:lvl2pPr marL="742950" indent="-285750" defTabSz="1031875" eaLnBrk="0" hangingPunct="0">
              <a:defRPr>
                <a:solidFill>
                  <a:schemeClr val="tx1"/>
                </a:solidFill>
                <a:latin typeface="Arial" charset="0"/>
                <a:cs typeface="Arial" charset="0"/>
              </a:defRPr>
            </a:lvl2pPr>
            <a:lvl3pPr marL="1143000" indent="-228600" defTabSz="1031875" eaLnBrk="0" hangingPunct="0">
              <a:defRPr>
                <a:solidFill>
                  <a:schemeClr val="tx1"/>
                </a:solidFill>
                <a:latin typeface="Arial" charset="0"/>
                <a:cs typeface="Arial" charset="0"/>
              </a:defRPr>
            </a:lvl3pPr>
            <a:lvl4pPr marL="1600200" indent="-228600" defTabSz="1031875" eaLnBrk="0" hangingPunct="0">
              <a:defRPr>
                <a:solidFill>
                  <a:schemeClr val="tx1"/>
                </a:solidFill>
                <a:latin typeface="Arial" charset="0"/>
                <a:cs typeface="Arial" charset="0"/>
              </a:defRPr>
            </a:lvl4pPr>
            <a:lvl5pPr marL="2057400" indent="-228600" defTabSz="1031875" eaLnBrk="0" hangingPunct="0">
              <a:defRPr>
                <a:solidFill>
                  <a:schemeClr val="tx1"/>
                </a:solidFill>
                <a:latin typeface="Arial" charset="0"/>
                <a:cs typeface="Arial" charset="0"/>
              </a:defRPr>
            </a:lvl5pPr>
            <a:lvl6pPr marL="2514600" indent="-228600" defTabSz="1031875" eaLnBrk="0" fontAlgn="base" hangingPunct="0">
              <a:spcBef>
                <a:spcPct val="0"/>
              </a:spcBef>
              <a:spcAft>
                <a:spcPct val="0"/>
              </a:spcAft>
              <a:defRPr>
                <a:solidFill>
                  <a:schemeClr val="tx1"/>
                </a:solidFill>
                <a:latin typeface="Arial" charset="0"/>
                <a:cs typeface="Arial" charset="0"/>
              </a:defRPr>
            </a:lvl6pPr>
            <a:lvl7pPr marL="2971800" indent="-228600" defTabSz="1031875" eaLnBrk="0" fontAlgn="base" hangingPunct="0">
              <a:spcBef>
                <a:spcPct val="0"/>
              </a:spcBef>
              <a:spcAft>
                <a:spcPct val="0"/>
              </a:spcAft>
              <a:defRPr>
                <a:solidFill>
                  <a:schemeClr val="tx1"/>
                </a:solidFill>
                <a:latin typeface="Arial" charset="0"/>
                <a:cs typeface="Arial" charset="0"/>
              </a:defRPr>
            </a:lvl7pPr>
            <a:lvl8pPr marL="3429000" indent="-228600" defTabSz="1031875" eaLnBrk="0" fontAlgn="base" hangingPunct="0">
              <a:spcBef>
                <a:spcPct val="0"/>
              </a:spcBef>
              <a:spcAft>
                <a:spcPct val="0"/>
              </a:spcAft>
              <a:defRPr>
                <a:solidFill>
                  <a:schemeClr val="tx1"/>
                </a:solidFill>
                <a:latin typeface="Arial" charset="0"/>
                <a:cs typeface="Arial" charset="0"/>
              </a:defRPr>
            </a:lvl8pPr>
            <a:lvl9pPr marL="3886200" indent="-228600" defTabSz="1031875"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Insert Table 5.1</a:t>
            </a:r>
          </a:p>
        </p:txBody>
      </p:sp>
      <p:pic>
        <p:nvPicPr>
          <p:cNvPr id="19461" name="Picture 4" descr="table0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329363"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4513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lstStyle/>
          <a:p>
            <a:pPr>
              <a:defRPr/>
            </a:pPr>
            <a:r>
              <a:rPr lang="en-US" smtClean="0"/>
              <a:t>Workforce Diversity: Gender</a:t>
            </a:r>
            <a:endParaRPr lang="en-US"/>
          </a:p>
        </p:txBody>
      </p:sp>
      <p:sp>
        <p:nvSpPr>
          <p:cNvPr id="186372" name="Rectangle 3"/>
          <p:cNvSpPr>
            <a:spLocks noGrp="1" noChangeArrowheads="1"/>
          </p:cNvSpPr>
          <p:nvPr>
            <p:ph idx="1"/>
          </p:nvPr>
        </p:nvSpPr>
        <p:spPr/>
        <p:txBody>
          <a:bodyPr/>
          <a:lstStyle/>
          <a:p>
            <a:pPr>
              <a:defRPr/>
            </a:pPr>
            <a:r>
              <a:rPr lang="en-US" b="1" dirty="0" smtClean="0"/>
              <a:t>Women in the Work Place</a:t>
            </a:r>
          </a:p>
          <a:p>
            <a:pPr lvl="1">
              <a:defRPr/>
            </a:pPr>
            <a:r>
              <a:rPr lang="en-US" dirty="0" smtClean="0"/>
              <a:t>U.S. workforce is 46.5% percent female</a:t>
            </a:r>
          </a:p>
          <a:p>
            <a:pPr lvl="1">
              <a:defRPr/>
            </a:pPr>
            <a:r>
              <a:rPr lang="en-US" dirty="0" smtClean="0"/>
              <a:t>Women’s median weekly earnings are $638 compared to $798 for men</a:t>
            </a:r>
          </a:p>
          <a:p>
            <a:pPr lvl="1">
              <a:defRPr/>
            </a:pPr>
            <a:r>
              <a:rPr lang="en-US" dirty="0" smtClean="0"/>
              <a:t>Women hold only 15.4% of corporate officer positions</a:t>
            </a:r>
          </a:p>
          <a:p>
            <a:pPr lvl="1">
              <a:defRPr/>
            </a:pP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4242697397"/>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Template02</Template>
  <TotalTime>2100</TotalTime>
  <Words>1904</Words>
  <Application>Microsoft Office PowerPoint</Application>
  <PresentationFormat>On-screen Show (4:3)</PresentationFormat>
  <Paragraphs>235</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3_Median</vt:lpstr>
      <vt:lpstr>Managing Diverse Employees in a Multicultural Environment</vt:lpstr>
      <vt:lpstr>Learning Objectives</vt:lpstr>
      <vt:lpstr>The Increasing Diversity of the Workforce and the Environment</vt:lpstr>
      <vt:lpstr>Sources of Diversity in the Workplace</vt:lpstr>
      <vt:lpstr>The Increasing Diversity of the Workforce and the Environment</vt:lpstr>
      <vt:lpstr>Workforce Diversity: Age </vt:lpstr>
      <vt:lpstr>The Legal Environment of HRM </vt:lpstr>
      <vt:lpstr>Major EEO Laws</vt:lpstr>
      <vt:lpstr>Workforce Diversity: Gender</vt:lpstr>
      <vt:lpstr>Race and Ethnicity</vt:lpstr>
      <vt:lpstr>Race and Ethnicity</vt:lpstr>
      <vt:lpstr>Workforce Diversity: Religion</vt:lpstr>
      <vt:lpstr>Workforce Diversity: Capabilities and Disabilities</vt:lpstr>
      <vt:lpstr>Workforce Diversity:  Socioeconomic Background</vt:lpstr>
      <vt:lpstr>Workforce Diversity: Sexual Orientation</vt:lpstr>
      <vt:lpstr>Other Kinds of Diversity</vt:lpstr>
      <vt:lpstr>Critical Managerial Roles</vt:lpstr>
      <vt:lpstr>The Ethical Imperative to Manage Diversity Effectively</vt:lpstr>
      <vt:lpstr>The Ethical Imperative to Manage Diversity Effectively</vt:lpstr>
      <vt:lpstr>Procedural Justice</vt:lpstr>
      <vt:lpstr>Managing Diversity Effectively Makes Good Business Sense</vt:lpstr>
      <vt:lpstr>Bias</vt:lpstr>
      <vt:lpstr>Overt Discrimination</vt:lpstr>
      <vt:lpstr>Steps in Managing Diversity Effectively</vt:lpstr>
      <vt:lpstr>Steps in Managing Diversity Effectively (cont.)</vt:lpstr>
      <vt:lpstr>How to Manage Diversity</vt:lpstr>
      <vt:lpstr>Diversity Awareness Programs</vt:lpstr>
      <vt:lpstr>Forms of Sexual Harassment</vt:lpstr>
      <vt:lpstr>Forms of Sexual Harassment</vt:lpstr>
      <vt:lpstr>Steps to Eradicate Sexual Harassment</vt:lpstr>
      <vt:lpstr>Steps to Eradicate Sexual Harassment</vt:lpstr>
      <vt:lpstr>Factors to Keep in Mind About Sexual Harassment</vt:lpstr>
      <vt:lpstr>Factors to Keep in Mind About Sexual Harassment</vt:lpstr>
      <vt:lpstr>Factors to Keep in Mind About Sexual Harassment</vt:lpstr>
      <vt:lpstr>Factors to Keep in Mind About Sexual Harassment</vt:lpstr>
      <vt:lpstr>Recruitment</vt:lpstr>
      <vt:lpstr>Recruitment</vt:lpstr>
      <vt:lpstr>Recruitment</vt:lpstr>
      <vt:lpstr>Effective Performance Feedback</vt:lpstr>
      <vt:lpstr>Effective Feedback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leading today</dc:title>
  <dc:creator>Albescu, Gabriela</dc:creator>
  <cp:lastModifiedBy>Daly, Carol</cp:lastModifiedBy>
  <cp:revision>393</cp:revision>
  <cp:lastPrinted>2015-04-27T22:08:25Z</cp:lastPrinted>
  <dcterms:created xsi:type="dcterms:W3CDTF">2010-04-07T22:28:16Z</dcterms:created>
  <dcterms:modified xsi:type="dcterms:W3CDTF">2016-04-11T22:02:10Z</dcterms:modified>
</cp:coreProperties>
</file>