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0"/>
  </p:notesMasterIdLst>
  <p:handoutMasterIdLst>
    <p:handoutMasterId r:id="rId41"/>
  </p:handoutMasterIdLst>
  <p:sldIdLst>
    <p:sldId id="282" r:id="rId2"/>
    <p:sldId id="290" r:id="rId3"/>
    <p:sldId id="334"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27" r:id="rId36"/>
    <p:sldId id="328" r:id="rId37"/>
    <p:sldId id="331" r:id="rId38"/>
    <p:sldId id="333"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A2"/>
    <a:srgbClr val="D624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385" autoAdjust="0"/>
  </p:normalViewPr>
  <p:slideViewPr>
    <p:cSldViewPr>
      <p:cViewPr>
        <p:scale>
          <a:sx n="77" d="100"/>
          <a:sy n="77" d="100"/>
        </p:scale>
        <p:origin x="-1608" y="-58"/>
      </p:cViewPr>
      <p:guideLst>
        <p:guide orient="horz" pos="2160"/>
        <p:guide pos="2880"/>
      </p:guideLst>
    </p:cSldViewPr>
  </p:slideViewPr>
  <p:outlineViewPr>
    <p:cViewPr>
      <p:scale>
        <a:sx n="33" d="100"/>
        <a:sy n="33" d="100"/>
      </p:scale>
      <p:origin x="0" y="3618"/>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38.xml"/><Relationship Id="rId5" Type="http://schemas.openxmlformats.org/officeDocument/2006/relationships/slide" Target="slides/slide37.xml"/><Relationship Id="rId4"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24CE208-1A88-4F7E-B5F3-9E79F41839F0}" type="datetimeFigureOut">
              <a:rPr lang="en-US" smtClean="0"/>
              <a:t>5/4/2015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BBBF164-2ECA-4D86-82F8-7050AB14C1C2}" type="slidenum">
              <a:rPr lang="en-US" smtClean="0"/>
              <a:t>‹#›</a:t>
            </a:fld>
            <a:endParaRPr lang="en-US"/>
          </a:p>
        </p:txBody>
      </p:sp>
    </p:spTree>
    <p:extLst>
      <p:ext uri="{BB962C8B-B14F-4D97-AF65-F5344CB8AC3E}">
        <p14:creationId xmlns:p14="http://schemas.microsoft.com/office/powerpoint/2010/main" val="3353283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FBADA14D-5238-4741-8567-EAA33D9F91A4}" type="datetimeFigureOut">
              <a:rPr lang="en-US"/>
              <a:pPr>
                <a:defRPr/>
              </a:pPr>
              <a:t>5/4/2015</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GB"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1A2A63B7-9107-440A-974C-88E7578A309C}" type="slidenum">
              <a:rPr lang="en-GB"/>
              <a:pPr>
                <a:defRPr/>
              </a:pPr>
              <a:t>‹#›</a:t>
            </a:fld>
            <a:endParaRPr lang="en-GB"/>
          </a:p>
        </p:txBody>
      </p:sp>
    </p:spTree>
    <p:extLst>
      <p:ext uri="{BB962C8B-B14F-4D97-AF65-F5344CB8AC3E}">
        <p14:creationId xmlns:p14="http://schemas.microsoft.com/office/powerpoint/2010/main" val="1455518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2A63B7-9107-440A-974C-88E7578A309C}" type="slidenum">
              <a:rPr lang="en-GB" smtClean="0"/>
              <a:pPr>
                <a:defRPr/>
              </a:pPr>
              <a:t>1</a:t>
            </a:fld>
            <a:endParaRPr lang="en-GB"/>
          </a:p>
        </p:txBody>
      </p:sp>
    </p:spTree>
    <p:extLst>
      <p:ext uri="{BB962C8B-B14F-4D97-AF65-F5344CB8AC3E}">
        <p14:creationId xmlns:p14="http://schemas.microsoft.com/office/powerpoint/2010/main" val="3790729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92AA88F7-13AD-428B-AD10-F648480DC0BE}" type="slidenum">
              <a:rPr lang="en-US"/>
              <a:pPr>
                <a:defRPr/>
              </a:pPr>
              <a:t>17</a:t>
            </a:fld>
            <a:endParaRPr lang="en-US"/>
          </a:p>
        </p:txBody>
      </p:sp>
      <p:sp>
        <p:nvSpPr>
          <p:cNvPr id="73731"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5B50F0D-A248-4065-8CB2-E446C241E522}" type="slidenum">
              <a:rPr lang="en-US" altLang="en-US">
                <a:latin typeface="Arial" charset="0"/>
              </a:rPr>
              <a:pPr algn="r" eaLnBrk="1" hangingPunct="1">
                <a:spcBef>
                  <a:spcPct val="0"/>
                </a:spcBef>
              </a:pPr>
              <a:t>17</a:t>
            </a:fld>
            <a:endParaRPr lang="en-US" altLang="en-US">
              <a:latin typeface="Arial" charset="0"/>
            </a:endParaRPr>
          </a:p>
        </p:txBody>
      </p:sp>
      <p:sp>
        <p:nvSpPr>
          <p:cNvPr id="73732"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7" tIns="45295" rIns="92207" bIns="45295"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792017C3-8E20-4D02-A08B-99F36794108E}" type="slidenum">
              <a:rPr lang="en-US"/>
              <a:pPr>
                <a:defRPr/>
              </a:pPr>
              <a:t>18</a:t>
            </a:fld>
            <a:endParaRPr lang="en-US"/>
          </a:p>
        </p:txBody>
      </p:sp>
      <p:sp>
        <p:nvSpPr>
          <p:cNvPr id="7475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t>Reducing social loafing:</a:t>
            </a:r>
          </a:p>
          <a:p>
            <a:pPr lvl="1" eaLnBrk="1" hangingPunct="1"/>
            <a:r>
              <a:rPr lang="en-US" altLang="en-US" smtClean="0"/>
              <a:t>Make individual efforts identifiable and accountable.</a:t>
            </a:r>
          </a:p>
          <a:p>
            <a:pPr lvl="1" eaLnBrk="1" hangingPunct="1"/>
            <a:r>
              <a:rPr lang="en-US" altLang="en-US" smtClean="0"/>
              <a:t>Emphasize the valuable contributions of individual members.</a:t>
            </a:r>
          </a:p>
          <a:p>
            <a:pPr lvl="1" eaLnBrk="1" hangingPunct="1"/>
            <a:r>
              <a:rPr lang="en-US" altLang="en-US" smtClean="0"/>
              <a:t>Keep group size at an appropriate level.</a:t>
            </a:r>
          </a:p>
        </p:txBody>
      </p:sp>
      <p:sp>
        <p:nvSpPr>
          <p:cNvPr id="74757"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653A7BF-28BD-4702-A3DF-AE053ADE9069}" type="slidenum">
              <a:rPr lang="en-US" altLang="en-US">
                <a:latin typeface="Arial" charset="0"/>
              </a:rPr>
              <a:pPr algn="r" eaLnBrk="1" hangingPunct="1">
                <a:spcBef>
                  <a:spcPct val="0"/>
                </a:spcBef>
              </a:pPr>
              <a:t>18</a:t>
            </a:fld>
            <a:endParaRPr lang="en-US"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14F593B8-B3BD-4580-B6BC-09BE43B9782B}" type="slidenum">
              <a:rPr lang="en-US"/>
              <a:pPr>
                <a:defRPr/>
              </a:pPr>
              <a:t>20</a:t>
            </a:fld>
            <a:endParaRPr lang="en-US"/>
          </a:p>
        </p:txBody>
      </p:sp>
      <p:sp>
        <p:nvSpPr>
          <p:cNvPr id="70659"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74A2D3C-7FA9-4F23-9E91-77D419C42566}" type="slidenum">
              <a:rPr lang="en-US" altLang="en-US">
                <a:latin typeface="Arial" charset="0"/>
              </a:rPr>
              <a:pPr algn="r" eaLnBrk="1" hangingPunct="1">
                <a:spcBef>
                  <a:spcPct val="0"/>
                </a:spcBef>
              </a:pPr>
              <a:t>20</a:t>
            </a:fld>
            <a:endParaRPr lang="en-US" altLang="en-US">
              <a:latin typeface="Arial" charset="0"/>
            </a:endParaRPr>
          </a:p>
        </p:txBody>
      </p:sp>
      <p:sp>
        <p:nvSpPr>
          <p:cNvPr id="70660"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06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7" tIns="45295" rIns="92207" bIns="45295" numCol="1" anchor="t" anchorCtr="0" compatLnSpc="1">
            <a:prstTxWarp prst="textNoShape">
              <a:avLst/>
            </a:prstTxWarp>
          </a:bodyPr>
          <a:lstStyle/>
          <a:p>
            <a:pPr lvl="1" eaLnBrk="1" hangingPunct="1">
              <a:lnSpc>
                <a:spcPct val="90000"/>
              </a:lnSpc>
            </a:pPr>
            <a:r>
              <a:rPr lang="en-US" altLang="en-US" smtClean="0"/>
              <a:t>Conformity and deviance must be balanced for high performance from the group.</a:t>
            </a:r>
          </a:p>
          <a:p>
            <a:pPr lvl="1" eaLnBrk="1" hangingPunct="1">
              <a:lnSpc>
                <a:spcPct val="90000"/>
              </a:lnSpc>
            </a:pPr>
            <a:r>
              <a:rPr lang="en-US" altLang="en-US" smtClean="0"/>
              <a:t>Deviance allows for new ideas in the group.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305716B0-3C0D-4FA1-883C-2EDA27F46EC3}" type="slidenum">
              <a:rPr lang="en-US"/>
              <a:pPr>
                <a:defRPr/>
              </a:pPr>
              <a:t>21</a:t>
            </a:fld>
            <a:endParaRPr lang="en-US"/>
          </a:p>
        </p:txBody>
      </p:sp>
      <p:sp>
        <p:nvSpPr>
          <p:cNvPr id="53251"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7060FA2-3E14-4A96-955D-04EF8647889A}" type="slidenum">
              <a:rPr lang="en-US" altLang="en-US">
                <a:latin typeface="Arial" charset="0"/>
              </a:rPr>
              <a:pPr algn="r" eaLnBrk="1" hangingPunct="1">
                <a:spcBef>
                  <a:spcPct val="0"/>
                </a:spcBef>
              </a:pPr>
              <a:t>21</a:t>
            </a:fld>
            <a:endParaRPr lang="en-US" altLang="en-US">
              <a:latin typeface="Arial" charset="0"/>
            </a:endParaRPr>
          </a:p>
        </p:txBody>
      </p:sp>
      <p:sp>
        <p:nvSpPr>
          <p:cNvPr id="53252"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2" tIns="45293" rIns="92202" bIns="45293"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431BB7AB-872C-4832-BE65-0EE851D2217A}" type="slidenum">
              <a:rPr lang="en-US"/>
              <a:pPr>
                <a:defRPr/>
              </a:pPr>
              <a:t>22</a:t>
            </a:fld>
            <a:endParaRPr lang="en-US"/>
          </a:p>
        </p:txBody>
      </p:sp>
      <p:sp>
        <p:nvSpPr>
          <p:cNvPr id="54275"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D42E90E-93D0-4B50-A9EF-B10228097649}" type="slidenum">
              <a:rPr lang="en-US" altLang="en-US">
                <a:latin typeface="Arial" charset="0"/>
              </a:rPr>
              <a:pPr algn="r" eaLnBrk="1" hangingPunct="1">
                <a:spcBef>
                  <a:spcPct val="0"/>
                </a:spcBef>
              </a:pPr>
              <a:t>22</a:t>
            </a:fld>
            <a:endParaRPr lang="en-US" altLang="en-US">
              <a:latin typeface="Arial" charset="0"/>
            </a:endParaRPr>
          </a:p>
        </p:txBody>
      </p:sp>
      <p:sp>
        <p:nvSpPr>
          <p:cNvPr id="54276"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2" tIns="45293" rIns="92202" bIns="45293"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2A8BACF4-636D-4263-B561-44F5CAC16804}" type="slidenum">
              <a:rPr lang="en-US"/>
              <a:pPr>
                <a:defRPr/>
              </a:pPr>
              <a:t>25</a:t>
            </a:fld>
            <a:endParaRPr lang="en-US"/>
          </a:p>
        </p:txBody>
      </p:sp>
      <p:sp>
        <p:nvSpPr>
          <p:cNvPr id="55299"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6DDA709-2046-46A1-8036-C2BCF774D2E4}" type="slidenum">
              <a:rPr lang="en-US" altLang="en-US">
                <a:latin typeface="Arial" charset="0"/>
              </a:rPr>
              <a:pPr algn="r" eaLnBrk="1" hangingPunct="1">
                <a:spcBef>
                  <a:spcPct val="0"/>
                </a:spcBef>
              </a:pPr>
              <a:t>25</a:t>
            </a:fld>
            <a:endParaRPr lang="en-US" altLang="en-US">
              <a:latin typeface="Arial" charset="0"/>
            </a:endParaRPr>
          </a:p>
        </p:txBody>
      </p:sp>
      <p:sp>
        <p:nvSpPr>
          <p:cNvPr id="55300"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2" tIns="45293" rIns="92202" bIns="45293"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10149D22-14DF-4A9B-916D-1A1E053DB1AF}" type="slidenum">
              <a:rPr lang="en-US"/>
              <a:pPr>
                <a:defRPr/>
              </a:pPr>
              <a:t>26</a:t>
            </a:fld>
            <a:endParaRPr lang="en-US"/>
          </a:p>
        </p:txBody>
      </p:sp>
      <p:sp>
        <p:nvSpPr>
          <p:cNvPr id="56323"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2B126DB-E703-4A63-BF46-3DF545A4160D}" type="slidenum">
              <a:rPr lang="en-US" altLang="en-US">
                <a:latin typeface="Arial" charset="0"/>
              </a:rPr>
              <a:pPr algn="r" eaLnBrk="1" hangingPunct="1">
                <a:spcBef>
                  <a:spcPct val="0"/>
                </a:spcBef>
              </a:pPr>
              <a:t>26</a:t>
            </a:fld>
            <a:endParaRPr lang="en-US" altLang="en-US">
              <a:latin typeface="Arial" charset="0"/>
            </a:endParaRPr>
          </a:p>
        </p:txBody>
      </p:sp>
      <p:sp>
        <p:nvSpPr>
          <p:cNvPr id="56324"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2" tIns="45293" rIns="92202" bIns="45293"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932F091D-E97B-4FCD-95C3-D2EBFEFEC7D1}" type="slidenum">
              <a:rPr lang="en-US"/>
              <a:pPr>
                <a:defRPr/>
              </a:pPr>
              <a:t>28</a:t>
            </a:fld>
            <a:endParaRPr lang="en-US"/>
          </a:p>
        </p:txBody>
      </p:sp>
      <p:sp>
        <p:nvSpPr>
          <p:cNvPr id="57347"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4A9DE35-1A0E-4895-AB40-A58A0A79C7CF}" type="slidenum">
              <a:rPr lang="en-US" altLang="en-US">
                <a:latin typeface="Arial" charset="0"/>
              </a:rPr>
              <a:pPr algn="r" eaLnBrk="1" hangingPunct="1">
                <a:spcBef>
                  <a:spcPct val="0"/>
                </a:spcBef>
              </a:pPr>
              <a:t>28</a:t>
            </a:fld>
            <a:endParaRPr lang="en-US" altLang="en-US">
              <a:latin typeface="Arial" charset="0"/>
            </a:endParaRPr>
          </a:p>
        </p:txBody>
      </p:sp>
      <p:sp>
        <p:nvSpPr>
          <p:cNvPr id="57348"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2" tIns="45293" rIns="92202" bIns="45293"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0DA9449B-56E6-4212-B25D-778EB9DEFCB1}" type="slidenum">
              <a:rPr lang="en-US"/>
              <a:pPr>
                <a:defRPr/>
              </a:pPr>
              <a:t>29</a:t>
            </a:fld>
            <a:endParaRPr lang="en-US"/>
          </a:p>
        </p:txBody>
      </p:sp>
      <p:sp>
        <p:nvSpPr>
          <p:cNvPr id="58371"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E1E1F84-B8DA-4B85-AF9F-0877BBCF35C2}" type="slidenum">
              <a:rPr lang="en-US" altLang="en-US">
                <a:latin typeface="Arial" charset="0"/>
              </a:rPr>
              <a:pPr algn="r" eaLnBrk="1" hangingPunct="1">
                <a:spcBef>
                  <a:spcPct val="0"/>
                </a:spcBef>
              </a:pPr>
              <a:t>29</a:t>
            </a:fld>
            <a:endParaRPr lang="en-US" altLang="en-US">
              <a:latin typeface="Arial" charset="0"/>
            </a:endParaRPr>
          </a:p>
        </p:txBody>
      </p:sp>
      <p:sp>
        <p:nvSpPr>
          <p:cNvPr id="58372"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2" tIns="45293" rIns="92202" bIns="45293"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3D73CE1F-1B2F-4B8C-9975-BB6DA9202C62}" type="slidenum">
              <a:rPr lang="en-US"/>
              <a:pPr>
                <a:defRPr/>
              </a:pPr>
              <a:t>30</a:t>
            </a:fld>
            <a:endParaRPr lang="en-US"/>
          </a:p>
        </p:txBody>
      </p:sp>
      <p:sp>
        <p:nvSpPr>
          <p:cNvPr id="59395"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9C6E598-C7AC-4A3A-B33C-D8A38755E769}" type="slidenum">
              <a:rPr lang="en-US" altLang="en-US">
                <a:latin typeface="Arial" charset="0"/>
              </a:rPr>
              <a:pPr algn="r" eaLnBrk="1" hangingPunct="1">
                <a:spcBef>
                  <a:spcPct val="0"/>
                </a:spcBef>
              </a:pPr>
              <a:t>30</a:t>
            </a:fld>
            <a:endParaRPr lang="en-US" altLang="en-US">
              <a:latin typeface="Arial" charset="0"/>
            </a:endParaRPr>
          </a:p>
        </p:txBody>
      </p:sp>
      <p:sp>
        <p:nvSpPr>
          <p:cNvPr id="59396"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2" tIns="45293" rIns="92202" bIns="45293"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Groups are complex and mysterious partly because people are complicated, and partly because you can’t always see what is going on between and among people in a group. </a:t>
            </a:r>
          </a:p>
          <a:p>
            <a:pPr eaLnBrk="1" hangingPunct="1"/>
            <a:r>
              <a:rPr lang="en-US" dirty="0" smtClean="0"/>
              <a:t>You can only see the individual behaviors and collective decisions that groups of people agree to implement.</a:t>
            </a:r>
          </a:p>
          <a:p>
            <a:pPr eaLnBrk="1" hangingPunct="1"/>
            <a:endParaRPr lang="en-US" dirty="0" smtClean="0"/>
          </a:p>
          <a:p>
            <a:pPr eaLnBrk="1" hangingPunct="1"/>
            <a:r>
              <a:rPr lang="en-US" dirty="0" smtClean="0"/>
              <a:t>An autocratic leader tends to make decisions without input from others. </a:t>
            </a:r>
          </a:p>
          <a:p>
            <a:pPr eaLnBrk="1" hangingPunct="1"/>
            <a:r>
              <a:rPr lang="en-US" dirty="0" smtClean="0"/>
              <a:t>Democratic leaders seek input and then either make a decision or engage the group in collective decision making.</a:t>
            </a:r>
          </a:p>
          <a:p>
            <a:pPr eaLnBrk="1" hangingPunct="1"/>
            <a:r>
              <a:rPr lang="en-US" dirty="0" smtClean="0"/>
              <a:t>Laissez-faire leaders remains at a distance from the decision-making process, allowing the group to make decisions without leadership intervention.</a:t>
            </a:r>
          </a:p>
          <a:p>
            <a:pPr eaLnBrk="1" hangingPunct="1"/>
            <a:endParaRPr lang="en-US" dirty="0" smtClean="0"/>
          </a:p>
          <a:p>
            <a:pPr eaLnBrk="1" hangingPunct="1"/>
            <a:r>
              <a:rPr lang="en-US" dirty="0" smtClean="0"/>
              <a:t>Researchers found that autocratic groups spent more time “working” than the democratic groups, who were even more productive than the lasses-faire ones.</a:t>
            </a:r>
          </a:p>
          <a:p>
            <a:pPr eaLnBrk="1" hangingPunct="1"/>
            <a:r>
              <a:rPr lang="en-US" dirty="0" smtClean="0"/>
              <a:t>Autocratic leadership, however, has negative consequences over the long term, while involving people in a democratic manner increases commitment to both the task and to the leader.</a:t>
            </a:r>
            <a:endParaRPr lang="en-GB"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084E87B3-B645-43B4-AA86-53A310738D53}" type="slidenum">
              <a:rPr lang="en-GB" smtClean="0"/>
              <a:pPr>
                <a:defRPr/>
              </a:pPr>
              <a:t>2</a:t>
            </a:fld>
            <a:endParaRPr lang="en-GB"/>
          </a:p>
        </p:txBody>
      </p:sp>
    </p:spTree>
    <p:extLst>
      <p:ext uri="{BB962C8B-B14F-4D97-AF65-F5344CB8AC3E}">
        <p14:creationId xmlns:p14="http://schemas.microsoft.com/office/powerpoint/2010/main" val="1011422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8DDB2E45-DC4F-4D6D-BAB4-8B3600F53CE7}" type="slidenum">
              <a:rPr lang="en-US"/>
              <a:pPr>
                <a:defRPr/>
              </a:pPr>
              <a:t>31</a:t>
            </a:fld>
            <a:endParaRPr lang="en-US"/>
          </a:p>
        </p:txBody>
      </p:sp>
      <p:sp>
        <p:nvSpPr>
          <p:cNvPr id="60419"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8C7936F-27CD-46C1-84EB-50046956AC0D}" type="slidenum">
              <a:rPr lang="en-US" altLang="en-US">
                <a:latin typeface="Arial" charset="0"/>
              </a:rPr>
              <a:pPr algn="r" eaLnBrk="1" hangingPunct="1">
                <a:spcBef>
                  <a:spcPct val="0"/>
                </a:spcBef>
              </a:pPr>
              <a:t>31</a:t>
            </a:fld>
            <a:endParaRPr lang="en-US" altLang="en-US">
              <a:latin typeface="Arial" charset="0"/>
            </a:endParaRPr>
          </a:p>
        </p:txBody>
      </p:sp>
      <p:sp>
        <p:nvSpPr>
          <p:cNvPr id="60420"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2" tIns="45293" rIns="92202" bIns="45293"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BDF6B14E-644F-48DC-9894-278DF2C19517}" type="slidenum">
              <a:rPr lang="en-US"/>
              <a:pPr>
                <a:defRPr/>
              </a:pPr>
              <a:t>32</a:t>
            </a:fld>
            <a:endParaRPr lang="en-US"/>
          </a:p>
        </p:txBody>
      </p:sp>
      <p:sp>
        <p:nvSpPr>
          <p:cNvPr id="61443"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08D8E60-4934-4BE2-9854-D8D756F4B5E8}" type="slidenum">
              <a:rPr lang="en-US" altLang="en-US">
                <a:latin typeface="Arial" charset="0"/>
              </a:rPr>
              <a:pPr algn="r" eaLnBrk="1" hangingPunct="1">
                <a:spcBef>
                  <a:spcPct val="0"/>
                </a:spcBef>
              </a:pPr>
              <a:t>32</a:t>
            </a:fld>
            <a:endParaRPr lang="en-US" altLang="en-US">
              <a:latin typeface="Arial" charset="0"/>
            </a:endParaRPr>
          </a:p>
        </p:txBody>
      </p:sp>
      <p:sp>
        <p:nvSpPr>
          <p:cNvPr id="61444"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2" tIns="45293" rIns="92202" bIns="45293"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Functional conflict </a:t>
            </a:r>
            <a:r>
              <a:rPr lang="en-US" dirty="0" smtClean="0">
                <a:sym typeface="Wingdings" pitchFamily="2" charset="2"/>
              </a:rPr>
              <a:t>is </a:t>
            </a:r>
            <a:r>
              <a:rPr lang="en-GB" dirty="0" smtClean="0"/>
              <a:t>allowing or encouraging differences of opinions among team members in order to yield better group outcomes. </a:t>
            </a:r>
            <a:r>
              <a:rPr lang="en-US" dirty="0" smtClean="0"/>
              <a:t>A moderate amount of conflict has been indicated as good for group creativity and group problem solving.</a:t>
            </a:r>
          </a:p>
          <a:p>
            <a:pPr eaLnBrk="1" hangingPunct="1"/>
            <a:r>
              <a:rPr lang="en-US" dirty="0" smtClean="0"/>
              <a:t>Dysfunctional conflict </a:t>
            </a:r>
            <a:r>
              <a:rPr lang="en-US" dirty="0" smtClean="0">
                <a:sym typeface="Wingdings" pitchFamily="2" charset="2"/>
              </a:rPr>
              <a:t>can </a:t>
            </a:r>
            <a:r>
              <a:rPr lang="en-US" dirty="0" smtClean="0"/>
              <a:t>involve aggression, personal attacks, or ways of expressing differences that undermine group success.</a:t>
            </a:r>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7A010A8-339D-4852-AF9A-41FD28EDA0A8}" type="slidenum">
              <a:rPr lang="en-GB" smtClean="0"/>
              <a:pPr>
                <a:defRPr/>
              </a:pPr>
              <a:t>35</a:t>
            </a:fld>
            <a:endParaRPr lang="en-GB"/>
          </a:p>
        </p:txBody>
      </p:sp>
    </p:spTree>
    <p:extLst>
      <p:ext uri="{BB962C8B-B14F-4D97-AF65-F5344CB8AC3E}">
        <p14:creationId xmlns:p14="http://schemas.microsoft.com/office/powerpoint/2010/main" val="4253348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t" hangingPunct="1">
              <a:defRPr/>
            </a:pPr>
            <a:r>
              <a:rPr lang="en-US" b="1" dirty="0" smtClean="0"/>
              <a:t>Resource conflict</a:t>
            </a:r>
            <a:endParaRPr lang="en-GB" b="1" dirty="0" smtClean="0"/>
          </a:p>
          <a:p>
            <a:pPr eaLnBrk="1" fontAlgn="t" hangingPunct="1">
              <a:defRPr/>
            </a:pPr>
            <a:r>
              <a:rPr lang="en-US" dirty="0" smtClean="0"/>
              <a:t>Conflicts of interest within a group frequently happen when resources are scarce and each group member desires more rather than less of those resources. </a:t>
            </a:r>
            <a:endParaRPr lang="en-GB" dirty="0" smtClean="0"/>
          </a:p>
          <a:p>
            <a:pPr eaLnBrk="1" fontAlgn="t" hangingPunct="1">
              <a:defRPr/>
            </a:pPr>
            <a:r>
              <a:rPr lang="en-US" b="1" dirty="0" smtClean="0"/>
              <a:t>Cognitive conflict </a:t>
            </a:r>
            <a:endParaRPr lang="en-GB" b="1" dirty="0" smtClean="0"/>
          </a:p>
          <a:p>
            <a:pPr eaLnBrk="1" fontAlgn="t" hangingPunct="1">
              <a:defRPr/>
            </a:pPr>
            <a:r>
              <a:rPr lang="en-US" dirty="0" smtClean="0"/>
              <a:t>Conflict can occur when group members share the same group goals but disagree on how to best achieve the desired result. </a:t>
            </a:r>
            <a:endParaRPr lang="en-GB" dirty="0" smtClean="0"/>
          </a:p>
          <a:p>
            <a:pPr eaLnBrk="1" fontAlgn="t" hangingPunct="1">
              <a:defRPr/>
            </a:pPr>
            <a:r>
              <a:rPr lang="en-US" b="1" dirty="0" smtClean="0"/>
              <a:t>Relationship conflict</a:t>
            </a:r>
            <a:endParaRPr lang="en-GB" b="1" dirty="0" smtClean="0"/>
          </a:p>
          <a:p>
            <a:pPr eaLnBrk="1" fontAlgn="t" hangingPunct="1">
              <a:defRPr/>
            </a:pPr>
            <a:r>
              <a:rPr lang="en-US" dirty="0" smtClean="0"/>
              <a:t>Relationship conflict has to do with conflict among members of the team as people. This kind of conflict has been seen to negatively impact group performance.</a:t>
            </a:r>
            <a:endParaRPr lang="en-GB" dirty="0" smtClean="0"/>
          </a:p>
          <a:p>
            <a:pPr eaLnBrk="1" fontAlgn="t" hangingPunct="1">
              <a:defRPr/>
            </a:pPr>
            <a:r>
              <a:rPr lang="en-US" b="1" dirty="0" smtClean="0"/>
              <a:t>Process conflict</a:t>
            </a:r>
            <a:endParaRPr lang="en-GB" b="1" dirty="0" smtClean="0"/>
          </a:p>
          <a:p>
            <a:pPr eaLnBrk="1" fontAlgn="t" hangingPunct="1">
              <a:defRPr/>
            </a:pPr>
            <a:r>
              <a:rPr lang="en-US" dirty="0" smtClean="0"/>
              <a:t>Process conflict refers to conflict within teams about who should be doing what and how the group “should” operate.</a:t>
            </a:r>
            <a:endParaRPr lang="en-GB" dirty="0" smtClean="0"/>
          </a:p>
          <a:p>
            <a:pPr eaLnBrk="1" fontAlgn="t" hangingPunct="1">
              <a:defRPr/>
            </a:pPr>
            <a:r>
              <a:rPr lang="en-US" b="1" dirty="0" smtClean="0"/>
              <a:t>Overlapping authority conflict</a:t>
            </a:r>
            <a:endParaRPr lang="en-GB" b="1" dirty="0" smtClean="0"/>
          </a:p>
          <a:p>
            <a:pPr eaLnBrk="1" fontAlgn="t" hangingPunct="1">
              <a:defRPr/>
            </a:pPr>
            <a:r>
              <a:rPr lang="en-US" dirty="0" smtClean="0"/>
              <a:t>Overlapping authority is also a source of conflict when two or more people claim authority for the same tasks or functions. In many instances, redundant work by two different business units results in an overlap of managerial authority and employee scheduling.</a:t>
            </a:r>
            <a:endParaRPr lang="en-GB"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C82DB6BF-44D5-4C35-A1B4-261BBDC51485}" type="slidenum">
              <a:rPr lang="en-GB" smtClean="0"/>
              <a:pPr>
                <a:defRPr/>
              </a:pPr>
              <a:t>36</a:t>
            </a:fld>
            <a:endParaRPr lang="en-GB"/>
          </a:p>
        </p:txBody>
      </p:sp>
    </p:spTree>
    <p:extLst>
      <p:ext uri="{BB962C8B-B14F-4D97-AF65-F5344CB8AC3E}">
        <p14:creationId xmlns:p14="http://schemas.microsoft.com/office/powerpoint/2010/main" val="3933597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dirty="0" smtClean="0"/>
              <a:t>Negotiation is a conflict resolution method in which both parties give, take, and make concessions to achieve a concordant solution to a conflict situation.</a:t>
            </a:r>
          </a:p>
          <a:p>
            <a:pPr marL="174708" indent="-174708" eaLnBrk="1" hangingPunct="1">
              <a:buFont typeface="Arial" pitchFamily="34" charset="0"/>
              <a:buChar char="•"/>
              <a:defRPr/>
            </a:pPr>
            <a:r>
              <a:rPr lang="en-US" dirty="0" smtClean="0"/>
              <a:t>Lose-lose scenario is </a:t>
            </a:r>
            <a:r>
              <a:rPr lang="en-US" dirty="0" smtClean="0">
                <a:sym typeface="Wingdings" pitchFamily="2" charset="2"/>
              </a:rPr>
              <a:t>where </a:t>
            </a:r>
            <a:r>
              <a:rPr lang="en-US" dirty="0" smtClean="0"/>
              <a:t>neither party gets what it desires or needs from the negotiation.</a:t>
            </a:r>
            <a:endParaRPr lang="en-GB" dirty="0" smtClean="0"/>
          </a:p>
          <a:p>
            <a:pPr marL="174708" indent="-174708" eaLnBrk="1" hangingPunct="1">
              <a:buFont typeface="Arial" pitchFamily="34" charset="0"/>
              <a:buChar char="•"/>
              <a:defRPr/>
            </a:pPr>
            <a:r>
              <a:rPr lang="en-US" dirty="0" smtClean="0"/>
              <a:t>Win-lose scenario </a:t>
            </a:r>
            <a:r>
              <a:rPr lang="en-US" dirty="0" smtClean="0">
                <a:sym typeface="Wingdings" pitchFamily="2" charset="2"/>
              </a:rPr>
              <a:t>is where </a:t>
            </a:r>
            <a:r>
              <a:rPr lang="en-US" dirty="0" smtClean="0"/>
              <a:t>one party reaches its desired goal in the negotiation while the other party does not.</a:t>
            </a:r>
          </a:p>
          <a:p>
            <a:pPr marL="174708" indent="-174708" eaLnBrk="1" hangingPunct="1">
              <a:buFont typeface="Arial" pitchFamily="34" charset="0"/>
              <a:buChar char="•"/>
              <a:defRPr/>
            </a:pPr>
            <a:r>
              <a:rPr lang="en-US" dirty="0" smtClean="0"/>
              <a:t>Win-win scenario </a:t>
            </a:r>
            <a:r>
              <a:rPr lang="en-US" dirty="0" smtClean="0">
                <a:sym typeface="Wingdings" pitchFamily="2" charset="2"/>
              </a:rPr>
              <a:t>is where </a:t>
            </a:r>
            <a:r>
              <a:rPr lang="en-US" dirty="0" smtClean="0"/>
              <a:t>both parties achieve their desired goals, and the conflict is resolved.</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41CEE5D5-8890-4D4E-BDF1-FFF87465B772}" type="slidenum">
              <a:rPr lang="en-GB" smtClean="0"/>
              <a:pPr>
                <a:defRPr/>
              </a:pPr>
              <a:t>37</a:t>
            </a:fld>
            <a:endParaRPr lang="en-GB"/>
          </a:p>
        </p:txBody>
      </p:sp>
    </p:spTree>
    <p:extLst>
      <p:ext uri="{BB962C8B-B14F-4D97-AF65-F5344CB8AC3E}">
        <p14:creationId xmlns:p14="http://schemas.microsoft.com/office/powerpoint/2010/main" val="3139109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marL="174708" indent="-174708" eaLnBrk="1" hangingPunct="1">
              <a:buFontTx/>
              <a:buChar char="•"/>
            </a:pPr>
            <a:r>
              <a:rPr lang="en-US" smtClean="0"/>
              <a:t>Provide training and development about how to set up and lead teams to team leaders.</a:t>
            </a:r>
            <a:endParaRPr lang="en-GB" smtClean="0"/>
          </a:p>
          <a:p>
            <a:pPr marL="174708" indent="-174708" eaLnBrk="1" hangingPunct="1">
              <a:buFontTx/>
              <a:buChar char="•"/>
            </a:pPr>
            <a:r>
              <a:rPr lang="en-US" smtClean="0"/>
              <a:t>Pay attention to the personal transitions in and out of groups, especially at the leadership level.</a:t>
            </a:r>
            <a:endParaRPr lang="en-GB" smtClean="0"/>
          </a:p>
          <a:p>
            <a:pPr marL="174708" indent="-174708" eaLnBrk="1" hangingPunct="1">
              <a:buFontTx/>
              <a:buChar char="•"/>
            </a:pPr>
            <a:r>
              <a:rPr lang="en-US" smtClean="0"/>
              <a:t>Provide high-quality professional development and support for teams, especially in the important formation phase. </a:t>
            </a:r>
            <a:endParaRPr lang="en-GB" smtClean="0"/>
          </a:p>
          <a:p>
            <a:pPr marL="174708" indent="-174708" eaLnBrk="1" hangingPunct="1">
              <a:buFontTx/>
              <a:buChar char="•"/>
            </a:pPr>
            <a:r>
              <a:rPr lang="en-US" smtClean="0"/>
              <a:t>Develop processes to evaluate team performance that include level of team effectiveness in addition to goal achievement.</a:t>
            </a:r>
            <a:endParaRPr lang="en-GB" smtClean="0"/>
          </a:p>
          <a:p>
            <a:pPr marL="174708" indent="-174708" eaLnBrk="1" hangingPunct="1">
              <a:buFontTx/>
              <a:buChar char="•"/>
            </a:pPr>
            <a:r>
              <a:rPr lang="en-US" smtClean="0"/>
              <a:t>Recognize outstanding teams – teams that get results and that people are happy to join. Highlight their best practices so other teams can learn from them.</a:t>
            </a:r>
            <a:endParaRPr lang="en-GB" smtClean="0"/>
          </a:p>
          <a:p>
            <a:pPr marL="174708" indent="-174708" eaLnBrk="1" hangingPunct="1">
              <a:buFontTx/>
              <a:buChar char="•"/>
            </a:pPr>
            <a:r>
              <a:rPr lang="en-US" smtClean="0"/>
              <a:t>Develop team-based incentive programs.</a:t>
            </a:r>
            <a:endParaRPr lang="en-GB" smtClean="0"/>
          </a:p>
          <a:p>
            <a:pPr marL="174708" indent="-174708" eaLnBrk="1" hangingPunct="1">
              <a:buFontTx/>
              <a:buChar char="•"/>
            </a:pPr>
            <a:r>
              <a:rPr lang="en-US" smtClean="0"/>
              <a:t>Model all of the above and establish high performance HR teams.</a:t>
            </a:r>
            <a:endParaRPr lang="en-GB" smtClean="0"/>
          </a:p>
          <a:p>
            <a:pPr marL="174708" indent="-174708" eaLnBrk="1" hangingPunct="1">
              <a:buFontTx/>
              <a:buChar char="•"/>
            </a:pPr>
            <a:endParaRPr lang="en-US" smtClean="0"/>
          </a:p>
        </p:txBody>
      </p:sp>
      <p:sp>
        <p:nvSpPr>
          <p:cNvPr id="4" name="Slide Number Placeholder 3"/>
          <p:cNvSpPr>
            <a:spLocks noGrp="1"/>
          </p:cNvSpPr>
          <p:nvPr>
            <p:ph type="sldNum" sz="quarter" idx="5"/>
          </p:nvPr>
        </p:nvSpPr>
        <p:spPr/>
        <p:txBody>
          <a:bodyPr/>
          <a:lstStyle/>
          <a:p>
            <a:pPr>
              <a:defRPr/>
            </a:pPr>
            <a:fld id="{34B052B6-B956-4717-8393-A9190F4F91A7}" type="slidenum">
              <a:rPr lang="en-GB" smtClean="0"/>
              <a:pPr>
                <a:defRPr/>
              </a:pPr>
              <a:t>38</a:t>
            </a:fld>
            <a:endParaRPr lang="en-GB"/>
          </a:p>
        </p:txBody>
      </p:sp>
    </p:spTree>
    <p:extLst>
      <p:ext uri="{BB962C8B-B14F-4D97-AF65-F5344CB8AC3E}">
        <p14:creationId xmlns:p14="http://schemas.microsoft.com/office/powerpoint/2010/main" val="2881050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9D41192D-29F8-4E28-BEF1-91BCB518DAC8}" type="slidenum">
              <a:rPr lang="en-US"/>
              <a:pPr>
                <a:defRPr/>
              </a:pPr>
              <a:t>3</a:t>
            </a:fld>
            <a:endParaRPr lang="en-US"/>
          </a:p>
        </p:txBody>
      </p:sp>
      <p:sp>
        <p:nvSpPr>
          <p:cNvPr id="55299"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6B4B1EF-0C02-4190-A0EE-391B34924C74}" type="slidenum">
              <a:rPr lang="en-US" altLang="en-US">
                <a:latin typeface="Arial" charset="0"/>
              </a:rPr>
              <a:pPr algn="r" eaLnBrk="1" hangingPunct="1">
                <a:spcBef>
                  <a:spcPct val="0"/>
                </a:spcBef>
              </a:pPr>
              <a:t>3</a:t>
            </a:fld>
            <a:endParaRPr lang="en-US" altLang="en-US">
              <a:latin typeface="Arial" charset="0"/>
            </a:endParaRPr>
          </a:p>
        </p:txBody>
      </p:sp>
      <p:sp>
        <p:nvSpPr>
          <p:cNvPr id="55300"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7" tIns="45295" rIns="92207" bIns="45295"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AE4F7D4D-F03E-48F5-B10B-919C0FF67535}" type="slidenum">
              <a:rPr lang="en-US"/>
              <a:pPr>
                <a:defRPr/>
              </a:pPr>
              <a:t>4</a:t>
            </a:fld>
            <a:endParaRPr lang="en-US"/>
          </a:p>
        </p:txBody>
      </p:sp>
      <p:sp>
        <p:nvSpPr>
          <p:cNvPr id="56323"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BC5EAC0-3EAD-422E-B76A-B0A33AAACB2C}" type="slidenum">
              <a:rPr lang="en-US" altLang="en-US">
                <a:latin typeface="Arial" charset="0"/>
              </a:rPr>
              <a:pPr algn="r" eaLnBrk="1" hangingPunct="1">
                <a:spcBef>
                  <a:spcPct val="0"/>
                </a:spcBef>
              </a:pPr>
              <a:t>4</a:t>
            </a:fld>
            <a:endParaRPr lang="en-US" altLang="en-US">
              <a:latin typeface="Arial" charset="0"/>
            </a:endParaRPr>
          </a:p>
        </p:txBody>
      </p:sp>
      <p:sp>
        <p:nvSpPr>
          <p:cNvPr id="56324"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7" tIns="45295" rIns="92207" bIns="45295" numCol="1" anchor="t" anchorCtr="0" compatLnSpc="1">
            <a:prstTxWarp prst="textNoShape">
              <a:avLst/>
            </a:prstTxWarp>
          </a:bodyPr>
          <a:lstStyle/>
          <a:p>
            <a:pPr eaLnBrk="1" hangingPunct="1"/>
            <a:r>
              <a:rPr lang="en-US" altLang="en-US" smtClean="0"/>
              <a:t>Two characteristics distinguish teams from groups</a:t>
            </a:r>
          </a:p>
          <a:p>
            <a:pPr lvl="1" eaLnBrk="1" hangingPunct="1"/>
            <a:r>
              <a:rPr lang="en-US" altLang="en-US" smtClean="0"/>
              <a:t>Intensity with which team members work together</a:t>
            </a:r>
          </a:p>
          <a:p>
            <a:pPr lvl="1" eaLnBrk="1" hangingPunct="1"/>
            <a:r>
              <a:rPr lang="en-US" altLang="en-US" smtClean="0"/>
              <a:t>Presence of a specific, overriding team goal or objective</a:t>
            </a:r>
          </a:p>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121A47DA-F9D8-47E7-98C6-D6ADAE5879B4}" type="slidenum">
              <a:rPr lang="en-US"/>
              <a:pPr>
                <a:defRPr/>
              </a:pPr>
              <a:t>7</a:t>
            </a:fld>
            <a:endParaRPr lang="en-US"/>
          </a:p>
        </p:txBody>
      </p:sp>
      <p:sp>
        <p:nvSpPr>
          <p:cNvPr id="60419"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AAA0A74-DBF3-4DD5-8FCA-474AED8D4120}" type="slidenum">
              <a:rPr lang="en-US" altLang="en-US">
                <a:latin typeface="Arial" charset="0"/>
              </a:rPr>
              <a:pPr algn="r" eaLnBrk="1" hangingPunct="1">
                <a:spcBef>
                  <a:spcPct val="0"/>
                </a:spcBef>
              </a:pPr>
              <a:t>7</a:t>
            </a:fld>
            <a:endParaRPr lang="en-US" altLang="en-US">
              <a:latin typeface="Arial" charset="0"/>
            </a:endParaRPr>
          </a:p>
        </p:txBody>
      </p:sp>
      <p:sp>
        <p:nvSpPr>
          <p:cNvPr id="60420"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7" tIns="45295" rIns="92207" bIns="45295" numCol="1" anchor="t" anchorCtr="0" compatLnSpc="1">
            <a:prstTxWarp prst="textNoShape">
              <a:avLst/>
            </a:prstTxWarp>
          </a:bodyPr>
          <a:lstStyle/>
          <a:p>
            <a:pPr eaLnBrk="1" hangingPunct="1">
              <a:lnSpc>
                <a:spcPct val="90000"/>
              </a:lnSpc>
            </a:pPr>
            <a:r>
              <a:rPr lang="en-US" altLang="en-US" smtClean="0"/>
              <a:t>Members of groups, and particularly teams, are often better motivated and satisfied than individuals.</a:t>
            </a:r>
          </a:p>
          <a:p>
            <a:pPr lvl="1" eaLnBrk="1" hangingPunct="1">
              <a:lnSpc>
                <a:spcPct val="90000"/>
              </a:lnSpc>
            </a:pPr>
            <a:r>
              <a:rPr lang="en-US" altLang="en-US" smtClean="0"/>
              <a:t>Team members are more motivated and satisfied than if they were working alone.</a:t>
            </a:r>
          </a:p>
          <a:p>
            <a:pPr lvl="1" eaLnBrk="1" hangingPunct="1">
              <a:lnSpc>
                <a:spcPct val="90000"/>
              </a:lnSpc>
            </a:pPr>
            <a:r>
              <a:rPr lang="en-US" altLang="en-US" smtClean="0"/>
              <a:t>Team members can see the effect of their contribution to achieving team and organizational goals.</a:t>
            </a:r>
          </a:p>
          <a:p>
            <a:pPr lvl="1" eaLnBrk="1" hangingPunct="1">
              <a:lnSpc>
                <a:spcPct val="90000"/>
              </a:lnSpc>
            </a:pPr>
            <a:r>
              <a:rPr lang="en-US" altLang="en-US" smtClean="0"/>
              <a:t>Teams provide needed social interaction and help employees cope with work-related stressors.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182BE030-BAEB-4AE7-8ECF-4008B5A1739F}" type="slidenum">
              <a:rPr lang="en-US"/>
              <a:pPr>
                <a:defRPr/>
              </a:pPr>
              <a:t>8</a:t>
            </a:fld>
            <a:endParaRPr lang="en-US"/>
          </a:p>
        </p:txBody>
      </p:sp>
      <p:sp>
        <p:nvSpPr>
          <p:cNvPr id="61443"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C3F4D82-BE86-486D-8B25-F7EFA4B8056B}" type="slidenum">
              <a:rPr lang="en-US" altLang="en-US">
                <a:latin typeface="Arial" charset="0"/>
              </a:rPr>
              <a:pPr algn="r" eaLnBrk="1" hangingPunct="1">
                <a:spcBef>
                  <a:spcPct val="0"/>
                </a:spcBef>
              </a:pPr>
              <a:t>8</a:t>
            </a:fld>
            <a:endParaRPr lang="en-US" altLang="en-US">
              <a:latin typeface="Arial" charset="0"/>
            </a:endParaRPr>
          </a:p>
        </p:txBody>
      </p:sp>
      <p:sp>
        <p:nvSpPr>
          <p:cNvPr id="61444"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7" tIns="45295" rIns="92207" bIns="45295" numCol="1" anchor="t" anchorCtr="0" compatLnSpc="1">
            <a:prstTxWarp prst="textNoShape">
              <a:avLst/>
            </a:prstTxWarp>
          </a:bodyPr>
          <a:lstStyle/>
          <a:p>
            <a:pPr eaLnBrk="1" hangingPunct="1"/>
            <a:r>
              <a:rPr lang="en-US" altLang="en-US" b="1" smtClean="0"/>
              <a:t>Cross-functional teams</a:t>
            </a:r>
            <a:r>
              <a:rPr lang="en-US" altLang="en-US" smtClean="0"/>
              <a:t> </a:t>
            </a:r>
          </a:p>
          <a:p>
            <a:pPr lvl="1" eaLnBrk="1" hangingPunct="1"/>
            <a:r>
              <a:rPr lang="en-US" altLang="en-US" smtClean="0"/>
              <a:t>composed of members from different departments</a:t>
            </a:r>
          </a:p>
          <a:p>
            <a:pPr eaLnBrk="1" hangingPunct="1"/>
            <a:r>
              <a:rPr lang="en-US" altLang="en-US" b="1" smtClean="0"/>
              <a:t>Cross-cultural teams</a:t>
            </a:r>
            <a:r>
              <a:rPr lang="en-US" altLang="en-US" smtClean="0"/>
              <a:t> </a:t>
            </a:r>
          </a:p>
          <a:p>
            <a:pPr lvl="1" eaLnBrk="1" hangingPunct="1"/>
            <a:r>
              <a:rPr lang="en-US" altLang="en-US" smtClean="0"/>
              <a:t>composed of members from different cultures or countries</a:t>
            </a:r>
          </a:p>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87ADD521-E16A-4294-B7EE-F16E14DD4A93}" type="slidenum">
              <a:rPr lang="en-US"/>
              <a:pPr>
                <a:defRPr/>
              </a:pPr>
              <a:t>9</a:t>
            </a:fld>
            <a:endParaRPr lang="en-US"/>
          </a:p>
        </p:txBody>
      </p:sp>
      <p:sp>
        <p:nvSpPr>
          <p:cNvPr id="64515"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9873BF5-5E75-4CB4-BCFC-319056C30E61}" type="slidenum">
              <a:rPr lang="en-US" altLang="en-US">
                <a:latin typeface="Arial" charset="0"/>
              </a:rPr>
              <a:pPr algn="r" eaLnBrk="1" hangingPunct="1">
                <a:spcBef>
                  <a:spcPct val="0"/>
                </a:spcBef>
              </a:pPr>
              <a:t>9</a:t>
            </a:fld>
            <a:endParaRPr lang="en-US" altLang="en-US">
              <a:latin typeface="Arial" charset="0"/>
            </a:endParaRPr>
          </a:p>
        </p:txBody>
      </p:sp>
      <p:sp>
        <p:nvSpPr>
          <p:cNvPr id="64516"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7" tIns="45295" rIns="92207" bIns="45295"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DA13490F-918B-461F-818E-E3171C52B56D}" type="slidenum">
              <a:rPr lang="en-US"/>
              <a:pPr>
                <a:defRPr/>
              </a:pPr>
              <a:t>15</a:t>
            </a:fld>
            <a:endParaRPr lang="en-US"/>
          </a:p>
        </p:txBody>
      </p:sp>
      <p:sp>
        <p:nvSpPr>
          <p:cNvPr id="67587"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A3C84F2-9AB4-4307-9F48-712758489520}" type="slidenum">
              <a:rPr lang="en-US" altLang="en-US">
                <a:latin typeface="Arial" charset="0"/>
              </a:rPr>
              <a:pPr algn="r" eaLnBrk="1" hangingPunct="1">
                <a:spcBef>
                  <a:spcPct val="0"/>
                </a:spcBef>
              </a:pPr>
              <a:t>15</a:t>
            </a:fld>
            <a:endParaRPr lang="en-US" altLang="en-US">
              <a:latin typeface="Arial" charset="0"/>
            </a:endParaRPr>
          </a:p>
        </p:txBody>
      </p:sp>
      <p:sp>
        <p:nvSpPr>
          <p:cNvPr id="67588"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7" tIns="45295" rIns="92207" bIns="45295"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528A60CE-48E7-4B51-A384-CD0943246E0E}" type="slidenum">
              <a:rPr lang="en-US"/>
              <a:pPr>
                <a:defRPr/>
              </a:pPr>
              <a:t>16</a:t>
            </a:fld>
            <a:endParaRPr lang="en-US"/>
          </a:p>
        </p:txBody>
      </p:sp>
      <p:sp>
        <p:nvSpPr>
          <p:cNvPr id="68611"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2FCE39B-2B41-485D-8E9E-4290FA72BD89}" type="slidenum">
              <a:rPr lang="en-US" altLang="en-US">
                <a:latin typeface="Arial" charset="0"/>
              </a:rPr>
              <a:pPr algn="r" eaLnBrk="1" hangingPunct="1">
                <a:spcBef>
                  <a:spcPct val="0"/>
                </a:spcBef>
              </a:pPr>
              <a:t>16</a:t>
            </a:fld>
            <a:endParaRPr lang="en-US" altLang="en-US">
              <a:latin typeface="Arial" charset="0"/>
            </a:endParaRPr>
          </a:p>
        </p:txBody>
      </p:sp>
      <p:sp>
        <p:nvSpPr>
          <p:cNvPr id="68612" name="Rectangle 2"/>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7" tIns="45295" rIns="92207" bIns="45295" numCol="1" anchor="t" anchorCtr="0" compatLnSpc="1">
            <a:prstTxWarp prst="textNoShape">
              <a:avLst/>
            </a:prstTxWarp>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txBox="1">
            <a:spLocks noGrp="1" noChangeArrowheads="1"/>
          </p:cNvSpPr>
          <p:nvPr/>
        </p:nvSpPr>
        <p:spPr bwMode="auto">
          <a:xfrm>
            <a:off x="1841500" y="6551613"/>
            <a:ext cx="5508625" cy="274637"/>
          </a:xfrm>
          <a:prstGeom prst="rect">
            <a:avLst/>
          </a:prstGeom>
          <a:noFill/>
          <a:ln>
            <a:noFill/>
          </a:ln>
          <a:extLst/>
        </p:spPr>
        <p:txBody>
          <a:bodyPr/>
          <a:lstStyle/>
          <a:p>
            <a:pPr algn="ctr">
              <a:defRPr/>
            </a:pPr>
            <a:r>
              <a:rPr lang="en-US" sz="900">
                <a:latin typeface="Arial" pitchFamily="34" charset="0"/>
                <a:cs typeface="+mn-cs"/>
              </a:rPr>
              <a:t>Copyright © 2014  Pearson Education, Inc.  Publishing as Prentice Hall.</a:t>
            </a:r>
          </a:p>
        </p:txBody>
      </p:sp>
      <p:pic>
        <p:nvPicPr>
          <p:cNvPr id="10" name="Picture 12"/>
          <p:cNvPicPr>
            <a:picLocks noChangeAspect="1"/>
          </p:cNvPicPr>
          <p:nvPr/>
        </p:nvPicPr>
        <p:blipFill>
          <a:blip r:embed="rId3" cstate="print">
            <a:extLst/>
          </a:blip>
          <a:stretch>
            <a:fillRect/>
          </a:stretch>
        </p:blipFill>
        <p:spPr>
          <a:xfrm>
            <a:off x="152400" y="152400"/>
            <a:ext cx="4343400" cy="5676393"/>
          </a:xfrm>
          <a:prstGeom prst="ellipse">
            <a:avLst/>
          </a:prstGeom>
          <a:ln w="8890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itle 7"/>
          <p:cNvSpPr>
            <a:spLocks noGrp="1"/>
          </p:cNvSpPr>
          <p:nvPr>
            <p:ph type="ctrTitle"/>
          </p:nvPr>
        </p:nvSpPr>
        <p:spPr>
          <a:xfrm>
            <a:off x="5004048" y="2420888"/>
            <a:ext cx="3672408" cy="3312368"/>
          </a:xfrm>
        </p:spPr>
        <p:txBody>
          <a:bodyPr anchor="t"/>
          <a:lstStyle>
            <a:lvl1pPr marL="0" indent="0">
              <a:buFontTx/>
              <a:buNone/>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5004048" y="1628800"/>
            <a:ext cx="3664674" cy="685800"/>
          </a:xfrm>
        </p:spPr>
        <p:txBody>
          <a:bodyPr anchor="b">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1" name="Slide Number Placeholder 28"/>
          <p:cNvSpPr>
            <a:spLocks noGrp="1"/>
          </p:cNvSpPr>
          <p:nvPr>
            <p:ph type="sldNum" sz="quarter" idx="10"/>
          </p:nvPr>
        </p:nvSpPr>
        <p:spPr>
          <a:xfrm>
            <a:off x="8001000" y="228600"/>
            <a:ext cx="838200" cy="381000"/>
          </a:xfrm>
        </p:spPr>
        <p:txBody>
          <a:bodyPr/>
          <a:lstStyle>
            <a:lvl1pPr>
              <a:defRPr dirty="0" smtClean="0">
                <a:solidFill>
                  <a:schemeClr val="tx2"/>
                </a:solidFill>
              </a:defRPr>
            </a:lvl1pPr>
          </a:lstStyle>
          <a:p>
            <a:pPr>
              <a:defRPr/>
            </a:pPr>
            <a:r>
              <a:rPr lang="en-GB"/>
              <a:t>10–</a:t>
            </a:r>
            <a:fld id="{1121576E-C493-4A37-8385-1000817080FA}"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066800"/>
            <a:ext cx="381000" cy="0"/>
          </a:xfrm>
          <a:prstGeom prst="line">
            <a:avLst/>
          </a:prstGeom>
          <a:ln w="25400">
            <a:solidFill>
              <a:srgbClr val="6699F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rot="5400000" flipH="1" flipV="1">
            <a:off x="-457200" y="685800"/>
            <a:ext cx="1371600" cy="0"/>
          </a:xfrm>
          <a:prstGeom prst="line">
            <a:avLst/>
          </a:prstGeom>
          <a:ln w="25400">
            <a:solidFill>
              <a:srgbClr val="CC0099"/>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28600" y="1371600"/>
            <a:ext cx="8915400" cy="0"/>
          </a:xfrm>
          <a:prstGeom prst="line">
            <a:avLst/>
          </a:prstGeom>
          <a:ln w="25400">
            <a:solidFill>
              <a:srgbClr val="CC0099"/>
            </a:solidFill>
          </a:ln>
          <a:effectLst>
            <a:outerShdw blurRad="152400" dist="317500" dir="5400000" sx="90000" sy="-19000"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a:off x="-2514600" y="3962400"/>
            <a:ext cx="5791200" cy="0"/>
          </a:xfrm>
          <a:prstGeom prst="line">
            <a:avLst/>
          </a:prstGeom>
          <a:ln w="25400">
            <a:solidFill>
              <a:srgbClr val="6699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52400"/>
            <a:ext cx="8229600" cy="1143000"/>
          </a:xfrm>
        </p:spPr>
        <p:txBody>
          <a:bodyPr/>
          <a:lstStyle>
            <a:lvl1pPr>
              <a:defRPr baseline="0">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lumMod val="50000"/>
                </a:schemeClr>
              </a:buClr>
              <a:buFont typeface="Wingdings 3" pitchFamily="18" charset="2"/>
              <a:buChar char=""/>
              <a:defRPr/>
            </a:lvl1pPr>
            <a:lvl2pPr marL="801688" indent="-344488">
              <a:buClr>
                <a:srgbClr val="FF9966"/>
              </a:buClr>
              <a:buFont typeface="Arial" pitchFamily="34" charset="0"/>
              <a:buChar char="└"/>
              <a:tabLs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0"/>
          </p:nvPr>
        </p:nvSpPr>
        <p:spPr>
          <a:xfrm>
            <a:off x="457200" y="6324600"/>
            <a:ext cx="2895600" cy="365125"/>
          </a:xfrm>
          <a:prstGeom prst="rect">
            <a:avLst/>
          </a:prstGeom>
        </p:spPr>
        <p:txBody>
          <a:bodyPr/>
          <a:lstStyle>
            <a:lvl1pPr>
              <a:defRPr>
                <a:solidFill>
                  <a:schemeClr val="tx1"/>
                </a:solidFill>
              </a:defRPr>
            </a:lvl1pPr>
          </a:lstStyle>
          <a:p>
            <a:pPr>
              <a:defRPr/>
            </a:pPr>
            <a:endParaRPr lang="en-US"/>
          </a:p>
        </p:txBody>
      </p:sp>
      <p:sp>
        <p:nvSpPr>
          <p:cNvPr id="9" name="Slide Number Placeholder 5"/>
          <p:cNvSpPr>
            <a:spLocks noGrp="1"/>
          </p:cNvSpPr>
          <p:nvPr>
            <p:ph type="sldNum" sz="quarter" idx="11"/>
          </p:nvPr>
        </p:nvSpPr>
        <p:spPr/>
        <p:txBody>
          <a:bodyPr/>
          <a:lstStyle>
            <a:lvl1pPr>
              <a:defRPr>
                <a:solidFill>
                  <a:schemeClr val="tx1"/>
                </a:solidFill>
              </a:defRPr>
            </a:lvl1pPr>
          </a:lstStyle>
          <a:p>
            <a:pPr>
              <a:defRPr/>
            </a:pPr>
            <a:r>
              <a:rPr lang="en-US"/>
              <a:t>15-</a:t>
            </a:r>
            <a:fld id="{2C8078C4-DA8A-46E1-BD98-5F550F684E01}" type="slidenum">
              <a:rPr lang="en-US"/>
              <a:pPr>
                <a:defRPr/>
              </a:pPr>
              <a:t>‹#›</a:t>
            </a:fld>
            <a:endParaRPr lang="en-US"/>
          </a:p>
        </p:txBody>
      </p:sp>
    </p:spTree>
    <p:extLst>
      <p:ext uri="{BB962C8B-B14F-4D97-AF65-F5344CB8AC3E}">
        <p14:creationId xmlns:p14="http://schemas.microsoft.com/office/powerpoint/2010/main" val="2532878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0" y="1524000"/>
            <a:ext cx="9144000" cy="0"/>
          </a:xfrm>
          <a:prstGeom prst="line">
            <a:avLst/>
          </a:prstGeom>
          <a:ln w="31750">
            <a:solidFill>
              <a:srgbClr val="6699FF"/>
            </a:solidFill>
          </a:ln>
          <a:effectLst>
            <a:outerShdw blurRad="241300" dist="38100" dir="5400000" rotWithShape="0">
              <a:prstClr val="black">
                <a:alpha val="84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4" name="Footer Placeholder 3"/>
          <p:cNvSpPr>
            <a:spLocks noGrp="1"/>
          </p:cNvSpPr>
          <p:nvPr>
            <p:ph type="ftr" sz="quarter" idx="10"/>
          </p:nvPr>
        </p:nvSpPr>
        <p:spPr>
          <a:xfrm>
            <a:off x="228600" y="6324600"/>
            <a:ext cx="2895600" cy="365125"/>
          </a:xfrm>
          <a:prstGeom prst="rect">
            <a:avLst/>
          </a:prstGeom>
        </p:spPr>
        <p:txBody>
          <a:bodyPr/>
          <a:lstStyle>
            <a:lvl1pPr>
              <a:defRPr>
                <a:solidFill>
                  <a:schemeClr val="tx1"/>
                </a:solidFill>
              </a:defRPr>
            </a:lvl1pPr>
          </a:lstStyle>
          <a:p>
            <a:pPr>
              <a:defRPr/>
            </a:pPr>
            <a:endParaRPr lang="en-US"/>
          </a:p>
        </p:txBody>
      </p:sp>
      <p:sp>
        <p:nvSpPr>
          <p:cNvPr id="5" name="Slide Number Placeholder 4"/>
          <p:cNvSpPr>
            <a:spLocks noGrp="1"/>
          </p:cNvSpPr>
          <p:nvPr>
            <p:ph type="sldNum" sz="quarter" idx="11"/>
          </p:nvPr>
        </p:nvSpPr>
        <p:spPr/>
        <p:txBody>
          <a:bodyPr/>
          <a:lstStyle>
            <a:lvl1pPr>
              <a:defRPr>
                <a:solidFill>
                  <a:schemeClr val="tx1"/>
                </a:solidFill>
              </a:defRPr>
            </a:lvl1pPr>
          </a:lstStyle>
          <a:p>
            <a:pPr>
              <a:defRPr/>
            </a:pPr>
            <a:r>
              <a:rPr lang="en-US"/>
              <a:t>15-</a:t>
            </a:r>
            <a:fld id="{A2AD4F9F-954B-4C5E-B1CE-315CA3929449}" type="slidenum">
              <a:rPr lang="en-US"/>
              <a:pPr>
                <a:defRPr/>
              </a:pPr>
              <a:t>‹#›</a:t>
            </a:fld>
            <a:endParaRPr lang="en-US"/>
          </a:p>
        </p:txBody>
      </p:sp>
    </p:spTree>
    <p:extLst>
      <p:ext uri="{BB962C8B-B14F-4D97-AF65-F5344CB8AC3E}">
        <p14:creationId xmlns:p14="http://schemas.microsoft.com/office/powerpoint/2010/main" val="115387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noFill/>
          <a:ln w="9525">
            <a:noFill/>
            <a:miter lim="800000"/>
            <a:headEnd/>
            <a:tailEnd/>
          </a:ln>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a:noFill/>
          <a:ln w="9525">
            <a:noFill/>
            <a:miter lim="800000"/>
            <a:headEnd/>
            <a:tailEnd/>
          </a:ln>
        </p:spPr>
        <p:txBody>
          <a:bodyPr>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9" name="Title 1"/>
          <p:cNvSpPr>
            <a:spLocks noGrp="1"/>
          </p:cNvSpPr>
          <p:nvPr>
            <p:ph type="title"/>
          </p:nvPr>
        </p:nvSpPr>
        <p:spPr>
          <a:xfrm>
            <a:off x="466091" y="44624"/>
            <a:ext cx="8229600" cy="1154430"/>
          </a:xfrm>
          <a:noFill/>
          <a:ln w="9525">
            <a:noFill/>
            <a:miter lim="800000"/>
            <a:headEnd/>
            <a:tailEnd/>
          </a:ln>
        </p:spPr>
        <p:txBody>
          <a:bodyPr>
            <a:normAutofit/>
          </a:bodyPr>
          <a:lstStyle>
            <a:lvl1pPr marL="0" indent="-457200">
              <a:buClr>
                <a:srgbClr val="C00000"/>
              </a:buClr>
              <a:buFontTx/>
              <a:buNone/>
              <a:defRPr lang="en-GB" dirty="0"/>
            </a:lvl1pPr>
          </a:lstStyle>
          <a:p>
            <a:pPr lvl="0"/>
            <a:r>
              <a:rPr lang="en-US" smtClean="0"/>
              <a:t>Click to edit Master title style</a:t>
            </a:r>
            <a:endParaRPr lang="en-GB" dirty="0"/>
          </a:p>
        </p:txBody>
      </p:sp>
      <p:sp>
        <p:nvSpPr>
          <p:cNvPr id="7" name="Slide Number Placeholder 1"/>
          <p:cNvSpPr>
            <a:spLocks noGrp="1"/>
          </p:cNvSpPr>
          <p:nvPr>
            <p:ph type="sldNum" sz="quarter" idx="10"/>
          </p:nvPr>
        </p:nvSpPr>
        <p:spPr/>
        <p:txBody>
          <a:bodyPr/>
          <a:lstStyle>
            <a:lvl1pPr>
              <a:defRPr/>
            </a:lvl1pPr>
          </a:lstStyle>
          <a:p>
            <a:pPr>
              <a:defRPr/>
            </a:pPr>
            <a:r>
              <a:rPr lang="en-GB"/>
              <a:t>10–</a:t>
            </a:r>
            <a:fld id="{D843EDBC-563D-49ED-B9C5-843A11082DBC}" type="slidenum">
              <a:rPr lang="en-GB"/>
              <a:pPr>
                <a:defRPr/>
              </a:pPr>
              <a:t>‹#›</a:t>
            </a:fld>
            <a:endParaRPr lang="en-GB"/>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Numbered">
    <p:spTree>
      <p:nvGrpSpPr>
        <p:cNvPr id="1" name=""/>
        <p:cNvGrpSpPr/>
        <p:nvPr/>
      </p:nvGrpSpPr>
      <p:grpSpPr>
        <a:xfrm>
          <a:off x="0" y="0"/>
          <a:ext cx="0" cy="0"/>
          <a:chOff x="0" y="0"/>
          <a:chExt cx="0" cy="0"/>
        </a:xfrm>
      </p:grpSpPr>
      <p:sp>
        <p:nvSpPr>
          <p:cNvPr id="2" name="Title 1"/>
          <p:cNvSpPr>
            <a:spLocks noGrp="1"/>
          </p:cNvSpPr>
          <p:nvPr>
            <p:ph type="title"/>
          </p:nvPr>
        </p:nvSpPr>
        <p:spPr>
          <a:xfrm>
            <a:off x="466091" y="44624"/>
            <a:ext cx="8229600" cy="1154430"/>
          </a:xfrm>
          <a:noFill/>
          <a:ln w="9525">
            <a:noFill/>
            <a:miter lim="800000"/>
            <a:headEnd/>
            <a:tailEnd/>
          </a:ln>
        </p:spPr>
        <p:txBody>
          <a:bodyPr>
            <a:normAutofit/>
          </a:bodyPr>
          <a:lstStyle>
            <a:lvl1pPr marL="457200" indent="-457200">
              <a:buClr>
                <a:srgbClr val="C00000"/>
              </a:buClr>
              <a:buFontTx/>
              <a:buNone/>
              <a:defRPr lang="en-GB" dirty="0"/>
            </a:lvl1pPr>
          </a:lstStyle>
          <a:p>
            <a:pPr lvl="0"/>
            <a:r>
              <a:rPr lang="en-US" smtClean="0"/>
              <a:t>Click to edit Master title style</a:t>
            </a:r>
            <a:endParaRPr lang="en-GB" dirty="0"/>
          </a:p>
        </p:txBody>
      </p:sp>
      <p:sp>
        <p:nvSpPr>
          <p:cNvPr id="3" name="Content Placeholder 2"/>
          <p:cNvSpPr>
            <a:spLocks noGrp="1"/>
          </p:cNvSpPr>
          <p:nvPr>
            <p:ph idx="1"/>
          </p:nvPr>
        </p:nvSpPr>
        <p:spPr>
          <a:xfrm>
            <a:off x="466091" y="2327413"/>
            <a:ext cx="8229600" cy="4125923"/>
          </a:xfrm>
          <a:noFill/>
          <a:ln w="9525">
            <a:noFill/>
            <a:miter lim="800000"/>
            <a:headEnd/>
            <a:tailEnd/>
          </a:ln>
        </p:spPr>
        <p:txBody>
          <a:bodyPr>
            <a:normAutofit/>
          </a:bodyPr>
          <a:lstStyle>
            <a:lvl1pPr>
              <a:defRPr lang="en-US" dirty="0" smtClean="0"/>
            </a:lvl1pPr>
            <a:lvl2pPr>
              <a:defRPr lang="en-US" dirty="0" smtClean="0"/>
            </a:lvl2pPr>
            <a:lvl3pPr>
              <a:defRPr lang="en-US" dirty="0" smtClean="0"/>
            </a:lvl3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3"/>
          </p:nvPr>
        </p:nvSpPr>
        <p:spPr>
          <a:xfrm>
            <a:off x="466091" y="1628800"/>
            <a:ext cx="8229600" cy="571500"/>
          </a:xfrm>
        </p:spPr>
        <p:txBody>
          <a:bodyPr>
            <a:normAutofit/>
          </a:bodyPr>
          <a:lstStyle>
            <a:lvl1pPr>
              <a:buNone/>
              <a:defRPr sz="2800" b="1">
                <a:solidFill>
                  <a:srgbClr val="0077A2"/>
                </a:solidFill>
              </a:defRPr>
            </a:lvl1pPr>
            <a:lvl2pPr>
              <a:buNone/>
              <a:defRPr>
                <a:solidFill>
                  <a:srgbClr val="0077A2"/>
                </a:solidFill>
              </a:defRPr>
            </a:lvl2pPr>
            <a:lvl3pPr>
              <a:buNone/>
              <a:defRPr>
                <a:solidFill>
                  <a:srgbClr val="0077A2"/>
                </a:solidFill>
              </a:defRPr>
            </a:lvl3pPr>
            <a:lvl4pPr>
              <a:buNone/>
              <a:defRPr>
                <a:solidFill>
                  <a:srgbClr val="0077A2"/>
                </a:solidFill>
              </a:defRPr>
            </a:lvl4pPr>
            <a:lvl5pPr>
              <a:buNone/>
              <a:defRPr>
                <a:solidFill>
                  <a:srgbClr val="0077A2"/>
                </a:solidFill>
              </a:defRPr>
            </a:lvl5pPr>
          </a:lstStyle>
          <a:p>
            <a:pPr lvl="0"/>
            <a:r>
              <a:rPr lang="en-US" smtClean="0"/>
              <a:t>Click to edit Master text styles</a:t>
            </a:r>
          </a:p>
        </p:txBody>
      </p:sp>
      <p:sp>
        <p:nvSpPr>
          <p:cNvPr id="5" name="Slide Number Placeholder 1"/>
          <p:cNvSpPr>
            <a:spLocks noGrp="1"/>
          </p:cNvSpPr>
          <p:nvPr>
            <p:ph type="sldNum" sz="quarter" idx="14"/>
          </p:nvPr>
        </p:nvSpPr>
        <p:spPr/>
        <p:txBody>
          <a:bodyPr/>
          <a:lstStyle>
            <a:lvl1pPr>
              <a:defRPr/>
            </a:lvl1pPr>
          </a:lstStyle>
          <a:p>
            <a:pPr>
              <a:defRPr/>
            </a:pPr>
            <a:r>
              <a:rPr lang="en-GB"/>
              <a:t>10–</a:t>
            </a:r>
            <a:fld id="{428E54D1-06B4-4E86-97A6-F6BAC1A18298}" type="slidenum">
              <a:rPr lang="en-GB"/>
              <a:pPr>
                <a:defRPr/>
              </a:pPr>
              <a:t>‹#›</a:t>
            </a:fld>
            <a:endParaRPr lang="en-GB"/>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and Content Numbered">
    <p:spTree>
      <p:nvGrpSpPr>
        <p:cNvPr id="1" name=""/>
        <p:cNvGrpSpPr/>
        <p:nvPr/>
      </p:nvGrpSpPr>
      <p:grpSpPr>
        <a:xfrm>
          <a:off x="0" y="0"/>
          <a:ext cx="0" cy="0"/>
          <a:chOff x="0" y="0"/>
          <a:chExt cx="0" cy="0"/>
        </a:xfrm>
      </p:grpSpPr>
      <p:sp>
        <p:nvSpPr>
          <p:cNvPr id="2" name="Title 1"/>
          <p:cNvSpPr>
            <a:spLocks noGrp="1"/>
          </p:cNvSpPr>
          <p:nvPr>
            <p:ph type="title"/>
          </p:nvPr>
        </p:nvSpPr>
        <p:spPr>
          <a:xfrm>
            <a:off x="466091" y="44624"/>
            <a:ext cx="8229600" cy="1154430"/>
          </a:xfrm>
          <a:noFill/>
          <a:ln w="9525">
            <a:noFill/>
            <a:miter lim="800000"/>
            <a:headEnd/>
            <a:tailEnd/>
          </a:ln>
        </p:spPr>
        <p:txBody>
          <a:bodyPr>
            <a:normAutofit/>
          </a:bodyPr>
          <a:lstStyle>
            <a:lvl1pPr marL="457200" indent="-457200">
              <a:buClr>
                <a:srgbClr val="C00000"/>
              </a:buClr>
              <a:buFontTx/>
              <a:buNone/>
              <a:defRPr lang="en-GB" dirty="0"/>
            </a:lvl1pPr>
          </a:lstStyle>
          <a:p>
            <a:pPr lvl="0"/>
            <a:r>
              <a:rPr lang="en-US" smtClean="0"/>
              <a:t>Click to edit Master title style</a:t>
            </a:r>
            <a:endParaRPr lang="en-GB" dirty="0"/>
          </a:p>
        </p:txBody>
      </p:sp>
      <p:sp>
        <p:nvSpPr>
          <p:cNvPr id="3" name="Content Placeholder 2"/>
          <p:cNvSpPr>
            <a:spLocks noGrp="1"/>
          </p:cNvSpPr>
          <p:nvPr>
            <p:ph idx="1"/>
          </p:nvPr>
        </p:nvSpPr>
        <p:spPr>
          <a:xfrm>
            <a:off x="466091" y="1628801"/>
            <a:ext cx="8229600" cy="4824536"/>
          </a:xfrm>
          <a:noFill/>
          <a:ln w="9525">
            <a:noFill/>
            <a:miter lim="800000"/>
            <a:headEnd/>
            <a:tailEnd/>
          </a:ln>
        </p:spPr>
        <p:txBody>
          <a:bodyPr>
            <a:normAutofit/>
          </a:bodyPr>
          <a:lstStyle>
            <a:lvl1pPr>
              <a:defRPr lang="en-US" dirty="0" smtClean="0"/>
            </a:lvl1pPr>
            <a:lvl2pPr>
              <a:defRPr lang="en-US" dirty="0" smtClean="0"/>
            </a:lvl2pPr>
            <a:lvl3pPr>
              <a:defRPr lang="en-US" dirty="0" smtClean="0"/>
            </a:lvl3p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1"/>
          <p:cNvSpPr>
            <a:spLocks noGrp="1"/>
          </p:cNvSpPr>
          <p:nvPr>
            <p:ph type="sldNum" sz="quarter" idx="10"/>
          </p:nvPr>
        </p:nvSpPr>
        <p:spPr/>
        <p:txBody>
          <a:bodyPr/>
          <a:lstStyle>
            <a:lvl1pPr>
              <a:defRPr/>
            </a:lvl1pPr>
          </a:lstStyle>
          <a:p>
            <a:pPr>
              <a:defRPr/>
            </a:pPr>
            <a:r>
              <a:rPr lang="en-GB"/>
              <a:t>10–</a:t>
            </a:r>
            <a:fld id="{0C92925C-AF8A-4A56-93D1-439B6B958436}" type="slidenum">
              <a:rPr lang="en-GB"/>
              <a:pPr>
                <a:defRPr/>
              </a:pPr>
              <a:t>‹#›</a:t>
            </a:fld>
            <a:endParaRPr lang="en-GB"/>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Numbered">
    <p:spTree>
      <p:nvGrpSpPr>
        <p:cNvPr id="1" name=""/>
        <p:cNvGrpSpPr/>
        <p:nvPr/>
      </p:nvGrpSpPr>
      <p:grpSpPr>
        <a:xfrm>
          <a:off x="0" y="0"/>
          <a:ext cx="0" cy="0"/>
          <a:chOff x="0" y="0"/>
          <a:chExt cx="0" cy="0"/>
        </a:xfrm>
      </p:grpSpPr>
      <p:sp>
        <p:nvSpPr>
          <p:cNvPr id="2" name="Title 1"/>
          <p:cNvSpPr>
            <a:spLocks noGrp="1"/>
          </p:cNvSpPr>
          <p:nvPr>
            <p:ph type="title"/>
          </p:nvPr>
        </p:nvSpPr>
        <p:spPr>
          <a:xfrm>
            <a:off x="466091" y="44624"/>
            <a:ext cx="8229600" cy="1154430"/>
          </a:xfrm>
          <a:noFill/>
          <a:ln w="9525">
            <a:noFill/>
            <a:miter lim="800000"/>
            <a:headEnd/>
            <a:tailEnd/>
          </a:ln>
        </p:spPr>
        <p:txBody>
          <a:bodyPr>
            <a:normAutofit/>
          </a:bodyPr>
          <a:lstStyle>
            <a:lvl1pPr marL="457200" indent="-457200">
              <a:buClr>
                <a:srgbClr val="C00000"/>
              </a:buClr>
              <a:buFontTx/>
              <a:buNone/>
              <a:defRPr lang="en-GB" dirty="0"/>
            </a:lvl1pPr>
          </a:lstStyle>
          <a:p>
            <a:pPr lvl="0"/>
            <a:r>
              <a:rPr lang="en-US" smtClean="0"/>
              <a:t>Click to edit Master title style</a:t>
            </a:r>
            <a:endParaRPr lang="en-GB" dirty="0"/>
          </a:p>
        </p:txBody>
      </p:sp>
      <p:sp>
        <p:nvSpPr>
          <p:cNvPr id="3" name="Content Placeholder 2"/>
          <p:cNvSpPr>
            <a:spLocks noGrp="1"/>
          </p:cNvSpPr>
          <p:nvPr>
            <p:ph idx="1"/>
          </p:nvPr>
        </p:nvSpPr>
        <p:spPr>
          <a:xfrm>
            <a:off x="466091" y="1700808"/>
            <a:ext cx="8229600" cy="4581897"/>
          </a:xfrm>
          <a:noFill/>
          <a:ln w="9525">
            <a:noFill/>
            <a:miter lim="800000"/>
            <a:headEnd/>
            <a:tailEnd/>
          </a:ln>
        </p:spPr>
        <p:txBody>
          <a:bodyPr>
            <a:normAutofit/>
          </a:bodyPr>
          <a:lstStyle>
            <a:lvl1pPr marL="514350" indent="-514350">
              <a:buClrTx/>
              <a:buSzPct val="100000"/>
              <a:buFont typeface="+mj-lt"/>
              <a:buAutoNum type="arabicPeriod"/>
              <a:defRPr lang="en-US" dirty="0" smtClean="0"/>
            </a:lvl1pPr>
            <a:lvl2pPr marL="881063" indent="-514350">
              <a:buClrTx/>
              <a:buSzPct val="100000"/>
              <a:buFont typeface="+mj-lt"/>
              <a:buAutoNum type="arabicPeriod"/>
              <a:defRPr lang="en-US" dirty="0" smtClean="0"/>
            </a:lvl2pPr>
            <a:lvl3pPr marL="1143000" indent="-457200">
              <a:buClrTx/>
              <a:buSzPct val="100000"/>
              <a:buFont typeface="+mj-lt"/>
              <a:buAutoNum type="arabicPeriod"/>
              <a:defRPr lang="en-US" dirty="0" smtClean="0"/>
            </a:lvl3p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1"/>
          <p:cNvSpPr>
            <a:spLocks noGrp="1"/>
          </p:cNvSpPr>
          <p:nvPr>
            <p:ph type="sldNum" sz="quarter" idx="10"/>
          </p:nvPr>
        </p:nvSpPr>
        <p:spPr/>
        <p:txBody>
          <a:bodyPr/>
          <a:lstStyle>
            <a:lvl1pPr>
              <a:defRPr/>
            </a:lvl1pPr>
          </a:lstStyle>
          <a:p>
            <a:pPr>
              <a:defRPr/>
            </a:pPr>
            <a:r>
              <a:rPr lang="en-GB"/>
              <a:t>10–</a:t>
            </a:r>
            <a:fld id="{A092F341-CAEF-435A-B70F-B63EB49392D9}" type="slidenum">
              <a:rPr lang="en-GB"/>
              <a:pPr>
                <a:defRPr/>
              </a:pPr>
              <a:t>‹#›</a:t>
            </a:fld>
            <a:endParaRPr lang="en-GB"/>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56" y="2183397"/>
            <a:ext cx="4034471" cy="4125923"/>
          </a:xfrm>
          <a:noFill/>
          <a:ln w="9525">
            <a:noFill/>
            <a:miter lim="800000"/>
            <a:headEnd/>
            <a:tailEnd/>
          </a:ln>
        </p:spPr>
        <p:txBody>
          <a:bodyPr>
            <a:normAutofit/>
          </a:bodyPr>
          <a:lstStyle>
            <a:lvl1pPr>
              <a:defRPr lang="en-US" dirty="0" smtClean="0"/>
            </a:lvl1pPr>
            <a:lvl2pPr>
              <a:defRPr lang="en-US" dirty="0" smtClean="0"/>
            </a:lvl2pPr>
            <a:lvl3pPr>
              <a:defRPr lang="en-US" dirty="0" smtClean="0"/>
            </a:lvl3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3"/>
          </p:nvPr>
        </p:nvSpPr>
        <p:spPr>
          <a:xfrm>
            <a:off x="446856" y="1599381"/>
            <a:ext cx="8229600" cy="571500"/>
          </a:xfrm>
        </p:spPr>
        <p:txBody>
          <a:bodyPr>
            <a:normAutofit/>
          </a:bodyPr>
          <a:lstStyle>
            <a:lvl1pPr>
              <a:buNone/>
              <a:defRPr sz="2800" b="1">
                <a:solidFill>
                  <a:srgbClr val="0077A2"/>
                </a:solidFill>
              </a:defRPr>
            </a:lvl1pPr>
            <a:lvl2pPr>
              <a:buNone/>
              <a:defRPr>
                <a:solidFill>
                  <a:srgbClr val="0077A2"/>
                </a:solidFill>
              </a:defRPr>
            </a:lvl2pPr>
            <a:lvl3pPr>
              <a:buNone/>
              <a:defRPr>
                <a:solidFill>
                  <a:srgbClr val="0077A2"/>
                </a:solidFill>
              </a:defRPr>
            </a:lvl3pPr>
            <a:lvl4pPr>
              <a:buNone/>
              <a:defRPr>
                <a:solidFill>
                  <a:srgbClr val="0077A2"/>
                </a:solidFill>
              </a:defRPr>
            </a:lvl4pPr>
            <a:lvl5pPr>
              <a:buNone/>
              <a:defRPr>
                <a:solidFill>
                  <a:srgbClr val="0077A2"/>
                </a:solidFill>
              </a:defRPr>
            </a:lvl5pPr>
          </a:lstStyle>
          <a:p>
            <a:pPr lvl="0"/>
            <a:r>
              <a:rPr lang="en-US" smtClean="0"/>
              <a:t>Click to edit Master text styles</a:t>
            </a:r>
          </a:p>
        </p:txBody>
      </p:sp>
      <p:sp>
        <p:nvSpPr>
          <p:cNvPr id="10" name="Content Placeholder 9"/>
          <p:cNvSpPr>
            <a:spLocks noGrp="1"/>
          </p:cNvSpPr>
          <p:nvPr>
            <p:ph sz="quarter" idx="14"/>
          </p:nvPr>
        </p:nvSpPr>
        <p:spPr>
          <a:xfrm>
            <a:off x="4661781" y="2192215"/>
            <a:ext cx="4000500" cy="4071937"/>
          </a:xfrm>
          <a:noFill/>
          <a:ln w="9525">
            <a:noFill/>
            <a:miter lim="800000"/>
            <a:headEnd/>
            <a:tailEnd/>
          </a:ln>
        </p:spPr>
        <p:txBody>
          <a:bodyPr>
            <a:normAutofit/>
          </a:bodyPr>
          <a:lstStyle>
            <a:lvl1pPr>
              <a:defRPr lang="en-US" dirty="0" smtClean="0"/>
            </a:lvl1pPr>
            <a:lvl2pPr>
              <a:defRPr lang="en-US" dirty="0" smtClean="0"/>
            </a:lvl2pPr>
          </a:lstStyle>
          <a:p>
            <a:pPr lvl="0"/>
            <a:r>
              <a:rPr lang="en-US" smtClean="0"/>
              <a:t>Click to edit Master text styles</a:t>
            </a:r>
          </a:p>
          <a:p>
            <a:pPr lvl="1"/>
            <a:r>
              <a:rPr lang="en-US" smtClean="0"/>
              <a:t>Second level</a:t>
            </a:r>
          </a:p>
        </p:txBody>
      </p:sp>
      <p:sp>
        <p:nvSpPr>
          <p:cNvPr id="7" name="Title 1"/>
          <p:cNvSpPr>
            <a:spLocks noGrp="1"/>
          </p:cNvSpPr>
          <p:nvPr>
            <p:ph type="title"/>
          </p:nvPr>
        </p:nvSpPr>
        <p:spPr>
          <a:xfrm>
            <a:off x="466091" y="44624"/>
            <a:ext cx="8229600" cy="1154430"/>
          </a:xfrm>
          <a:noFill/>
          <a:ln w="9525">
            <a:noFill/>
            <a:miter lim="800000"/>
            <a:headEnd/>
            <a:tailEnd/>
          </a:ln>
        </p:spPr>
        <p:txBody>
          <a:bodyPr>
            <a:normAutofit/>
          </a:bodyPr>
          <a:lstStyle>
            <a:lvl1pPr marL="457200" indent="-457200">
              <a:buClr>
                <a:srgbClr val="C00000"/>
              </a:buClr>
              <a:buFontTx/>
              <a:buNone/>
              <a:defRPr lang="en-GB" dirty="0"/>
            </a:lvl1pPr>
          </a:lstStyle>
          <a:p>
            <a:pPr lvl="0"/>
            <a:r>
              <a:rPr lang="en-US" smtClean="0"/>
              <a:t>Click to edit Master title style</a:t>
            </a:r>
            <a:endParaRPr lang="en-GB" dirty="0"/>
          </a:p>
        </p:txBody>
      </p:sp>
      <p:sp>
        <p:nvSpPr>
          <p:cNvPr id="6" name="Slide Number Placeholder 1"/>
          <p:cNvSpPr>
            <a:spLocks noGrp="1"/>
          </p:cNvSpPr>
          <p:nvPr>
            <p:ph type="sldNum" sz="quarter" idx="15"/>
          </p:nvPr>
        </p:nvSpPr>
        <p:spPr/>
        <p:txBody>
          <a:bodyPr/>
          <a:lstStyle>
            <a:lvl1pPr>
              <a:defRPr/>
            </a:lvl1pPr>
          </a:lstStyle>
          <a:p>
            <a:pPr>
              <a:defRPr/>
            </a:pPr>
            <a:r>
              <a:rPr lang="en-GB"/>
              <a:t>10–</a:t>
            </a:r>
            <a:fld id="{BB702895-C45E-4012-9475-A8DA12176622}" type="slidenum">
              <a:rPr lang="en-GB"/>
              <a:pPr>
                <a:defRPr/>
              </a:pPr>
              <a:t>‹#›</a:t>
            </a:fld>
            <a:endParaRPr lang="en-GB"/>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091" y="2212307"/>
            <a:ext cx="8229600" cy="1752186"/>
          </a:xfrm>
          <a:noFill/>
          <a:ln w="9525">
            <a:noFill/>
            <a:miter lim="800000"/>
            <a:headEnd/>
            <a:tailEnd/>
          </a:ln>
        </p:spPr>
        <p:txBody>
          <a:bodyPr>
            <a:normAutofit/>
          </a:bodyPr>
          <a:lstStyle>
            <a:lvl1pPr>
              <a:defRPr lang="en-US" dirty="0" smtClean="0"/>
            </a:lvl1pPr>
            <a:lvl2pPr>
              <a:defRPr lang="en-US" dirty="0" smtClean="0"/>
            </a:lvl2pPr>
            <a:lvl3pPr>
              <a:defRPr lang="en-US" dirty="0" smtClean="0"/>
            </a:lvl3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3"/>
          </p:nvPr>
        </p:nvSpPr>
        <p:spPr>
          <a:xfrm>
            <a:off x="466091" y="1628290"/>
            <a:ext cx="8229600" cy="571500"/>
          </a:xfrm>
        </p:spPr>
        <p:txBody>
          <a:bodyPr>
            <a:normAutofit/>
          </a:bodyPr>
          <a:lstStyle>
            <a:lvl1pPr>
              <a:buNone/>
              <a:defRPr sz="2400" b="1">
                <a:solidFill>
                  <a:srgbClr val="0077A2"/>
                </a:solidFill>
              </a:defRPr>
            </a:lvl1pPr>
            <a:lvl2pPr>
              <a:buNone/>
              <a:defRPr>
                <a:solidFill>
                  <a:srgbClr val="0077A2"/>
                </a:solidFill>
              </a:defRPr>
            </a:lvl2pPr>
            <a:lvl3pPr>
              <a:buNone/>
              <a:defRPr>
                <a:solidFill>
                  <a:srgbClr val="0077A2"/>
                </a:solidFill>
              </a:defRPr>
            </a:lvl3pPr>
            <a:lvl4pPr>
              <a:buNone/>
              <a:defRPr>
                <a:solidFill>
                  <a:srgbClr val="0077A2"/>
                </a:solidFill>
              </a:defRPr>
            </a:lvl4pPr>
            <a:lvl5pPr>
              <a:buNone/>
              <a:defRPr>
                <a:solidFill>
                  <a:srgbClr val="0077A2"/>
                </a:solidFill>
              </a:defRPr>
            </a:lvl5pPr>
          </a:lstStyle>
          <a:p>
            <a:pPr lvl="0"/>
            <a:r>
              <a:rPr lang="en-US" smtClean="0"/>
              <a:t>Click to edit Master text styles</a:t>
            </a:r>
          </a:p>
        </p:txBody>
      </p:sp>
      <p:sp>
        <p:nvSpPr>
          <p:cNvPr id="9" name="Text Placeholder 7"/>
          <p:cNvSpPr>
            <a:spLocks noGrp="1"/>
          </p:cNvSpPr>
          <p:nvPr>
            <p:ph type="body" sz="quarter" idx="14"/>
          </p:nvPr>
        </p:nvSpPr>
        <p:spPr>
          <a:xfrm>
            <a:off x="466174" y="3976922"/>
            <a:ext cx="8229600" cy="571500"/>
          </a:xfrm>
        </p:spPr>
        <p:txBody>
          <a:bodyPr>
            <a:normAutofit/>
          </a:bodyPr>
          <a:lstStyle>
            <a:lvl1pPr>
              <a:buNone/>
              <a:defRPr sz="2400" b="1">
                <a:solidFill>
                  <a:srgbClr val="0077A2"/>
                </a:solidFill>
              </a:defRPr>
            </a:lvl1pPr>
            <a:lvl2pPr>
              <a:buNone/>
              <a:defRPr>
                <a:solidFill>
                  <a:srgbClr val="0077A2"/>
                </a:solidFill>
              </a:defRPr>
            </a:lvl2pPr>
            <a:lvl3pPr>
              <a:buNone/>
              <a:defRPr>
                <a:solidFill>
                  <a:srgbClr val="0077A2"/>
                </a:solidFill>
              </a:defRPr>
            </a:lvl3pPr>
            <a:lvl4pPr>
              <a:buNone/>
              <a:defRPr>
                <a:solidFill>
                  <a:srgbClr val="0077A2"/>
                </a:solidFill>
              </a:defRPr>
            </a:lvl4pPr>
            <a:lvl5pPr>
              <a:buNone/>
              <a:defRPr>
                <a:solidFill>
                  <a:srgbClr val="0077A2"/>
                </a:solidFill>
              </a:defRPr>
            </a:lvl5pPr>
          </a:lstStyle>
          <a:p>
            <a:pPr lvl="0"/>
            <a:r>
              <a:rPr lang="en-US" smtClean="0"/>
              <a:t>Click to edit Master text styles</a:t>
            </a:r>
          </a:p>
        </p:txBody>
      </p:sp>
      <p:sp>
        <p:nvSpPr>
          <p:cNvPr id="10" name="Content Placeholder 2"/>
          <p:cNvSpPr>
            <a:spLocks noGrp="1"/>
          </p:cNvSpPr>
          <p:nvPr>
            <p:ph idx="15"/>
          </p:nvPr>
        </p:nvSpPr>
        <p:spPr>
          <a:xfrm>
            <a:off x="466174" y="4555292"/>
            <a:ext cx="8229600" cy="1754028"/>
          </a:xfrm>
          <a:noFill/>
          <a:ln w="9525">
            <a:noFill/>
            <a:miter lim="800000"/>
            <a:headEnd/>
            <a:tailEnd/>
          </a:ln>
        </p:spPr>
        <p:txBody>
          <a:bodyPr>
            <a:normAutofit/>
          </a:bodyPr>
          <a:lstStyle>
            <a:lvl1pPr>
              <a:defRPr lang="en-US" dirty="0" smtClean="0"/>
            </a:lvl1pPr>
            <a:lvl2pPr>
              <a:defRPr lang="en-US" dirty="0" smtClean="0"/>
            </a:lvl2pPr>
            <a:lvl3pPr>
              <a:defRPr lang="en-US" dirty="0" smtClean="0"/>
            </a:lvl3pPr>
          </a:lstStyle>
          <a:p>
            <a:pPr lvl="0"/>
            <a:r>
              <a:rPr lang="en-US" smtClean="0"/>
              <a:t>Click to edit Master text styles</a:t>
            </a:r>
          </a:p>
          <a:p>
            <a:pPr lvl="1"/>
            <a:r>
              <a:rPr lang="en-US" smtClean="0"/>
              <a:t>Second level</a:t>
            </a:r>
          </a:p>
          <a:p>
            <a:pPr lvl="2"/>
            <a:r>
              <a:rPr lang="en-US" smtClean="0"/>
              <a:t>Third level</a:t>
            </a:r>
          </a:p>
        </p:txBody>
      </p:sp>
      <p:sp>
        <p:nvSpPr>
          <p:cNvPr id="11" name="Title 1"/>
          <p:cNvSpPr>
            <a:spLocks noGrp="1"/>
          </p:cNvSpPr>
          <p:nvPr>
            <p:ph type="title"/>
          </p:nvPr>
        </p:nvSpPr>
        <p:spPr>
          <a:xfrm>
            <a:off x="466091" y="44624"/>
            <a:ext cx="8229600" cy="1154430"/>
          </a:xfrm>
          <a:noFill/>
          <a:ln w="9525">
            <a:noFill/>
            <a:miter lim="800000"/>
            <a:headEnd/>
            <a:tailEnd/>
          </a:ln>
        </p:spPr>
        <p:txBody>
          <a:bodyPr>
            <a:normAutofit/>
          </a:bodyPr>
          <a:lstStyle>
            <a:lvl1pPr marL="457200" indent="-457200">
              <a:buClr>
                <a:srgbClr val="C00000"/>
              </a:buClr>
              <a:buFontTx/>
              <a:buNone/>
              <a:defRPr lang="en-GB" dirty="0"/>
            </a:lvl1pPr>
          </a:lstStyle>
          <a:p>
            <a:pPr lvl="0"/>
            <a:r>
              <a:rPr lang="en-US" smtClean="0"/>
              <a:t>Click to edit Master title style</a:t>
            </a:r>
            <a:endParaRPr lang="en-GB" dirty="0"/>
          </a:p>
        </p:txBody>
      </p:sp>
      <p:sp>
        <p:nvSpPr>
          <p:cNvPr id="7" name="Slide Number Placeholder 1"/>
          <p:cNvSpPr>
            <a:spLocks noGrp="1"/>
          </p:cNvSpPr>
          <p:nvPr>
            <p:ph type="sldNum" sz="quarter" idx="16"/>
          </p:nvPr>
        </p:nvSpPr>
        <p:spPr/>
        <p:txBody>
          <a:bodyPr/>
          <a:lstStyle>
            <a:lvl1pPr>
              <a:defRPr/>
            </a:lvl1pPr>
          </a:lstStyle>
          <a:p>
            <a:pPr>
              <a:defRPr/>
            </a:pPr>
            <a:r>
              <a:rPr lang="en-GB"/>
              <a:t>10–</a:t>
            </a:r>
            <a:fld id="{E1B5645F-EA7D-4963-8DFA-0F9B8A7EC92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Rectangle 11"/>
          <p:cNvSpPr txBox="1">
            <a:spLocks noGrp="1" noChangeArrowheads="1"/>
          </p:cNvSpPr>
          <p:nvPr/>
        </p:nvSpPr>
        <p:spPr bwMode="auto">
          <a:xfrm>
            <a:off x="1841500" y="6583363"/>
            <a:ext cx="5508625" cy="274637"/>
          </a:xfrm>
          <a:prstGeom prst="rect">
            <a:avLst/>
          </a:prstGeom>
          <a:noFill/>
          <a:ln>
            <a:noFill/>
          </a:ln>
          <a:extLst/>
        </p:spPr>
        <p:txBody>
          <a:bodyPr/>
          <a:lstStyle/>
          <a:p>
            <a:pPr algn="ctr">
              <a:defRPr/>
            </a:pPr>
            <a:r>
              <a:rPr lang="en-US" sz="900" dirty="0">
                <a:latin typeface="Arial" pitchFamily="34" charset="0"/>
                <a:cs typeface="+mn-cs"/>
              </a:rPr>
              <a:t>Copyright © 2014  Pearson Education, Inc.  Publishing as Prentice Hall.</a:t>
            </a:r>
          </a:p>
        </p:txBody>
      </p:sp>
      <p:sp>
        <p:nvSpPr>
          <p:cNvPr id="3" name="Slide Number Placeholder 2"/>
          <p:cNvSpPr>
            <a:spLocks noGrp="1"/>
          </p:cNvSpPr>
          <p:nvPr>
            <p:ph type="sldNum" sz="quarter" idx="10"/>
          </p:nvPr>
        </p:nvSpPr>
        <p:spPr>
          <a:xfrm>
            <a:off x="11113" y="6583363"/>
            <a:ext cx="533400" cy="244475"/>
          </a:xfrm>
        </p:spPr>
        <p:txBody>
          <a:bodyPr/>
          <a:lstStyle>
            <a:lvl1pPr>
              <a:defRPr smtClean="0">
                <a:solidFill>
                  <a:schemeClr val="tx1"/>
                </a:solidFill>
              </a:defRPr>
            </a:lvl1pPr>
          </a:lstStyle>
          <a:p>
            <a:pPr>
              <a:defRPr/>
            </a:pPr>
            <a:r>
              <a:rPr lang="en-GB"/>
              <a:t>10 - </a:t>
            </a:r>
            <a:fld id="{ADECBC4B-2AE9-433A-A3CE-A7A0D3052447}" type="slidenum">
              <a:rPr lang="en-GB"/>
              <a:pPr>
                <a:defRPr/>
              </a:pPr>
              <a:t>‹#›</a:t>
            </a:fld>
            <a:endParaRPr lang="en-GB"/>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066800"/>
            <a:ext cx="381000" cy="0"/>
          </a:xfrm>
          <a:prstGeom prst="line">
            <a:avLst/>
          </a:prstGeom>
          <a:ln w="25400">
            <a:solidFill>
              <a:srgbClr val="6699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28600" y="1371600"/>
            <a:ext cx="8915400" cy="0"/>
          </a:xfrm>
          <a:prstGeom prst="line">
            <a:avLst/>
          </a:prstGeom>
          <a:ln w="25400">
            <a:solidFill>
              <a:srgbClr val="CC0099"/>
            </a:solidFill>
          </a:ln>
          <a:effectLst>
            <a:outerShdw blurRad="152400" dist="317500" dir="5400000" sx="90000" sy="-19000"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flipH="1" flipV="1">
            <a:off x="-457200" y="685800"/>
            <a:ext cx="1371600" cy="0"/>
          </a:xfrm>
          <a:prstGeom prst="line">
            <a:avLst/>
          </a:prstGeom>
          <a:ln w="25400">
            <a:solidFill>
              <a:srgbClr val="CC009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5400000">
            <a:off x="-2514600" y="3962400"/>
            <a:ext cx="5791200" cy="0"/>
          </a:xfrm>
          <a:prstGeom prst="line">
            <a:avLst/>
          </a:prstGeom>
          <a:ln w="25400">
            <a:solidFill>
              <a:srgbClr val="6699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52400"/>
            <a:ext cx="8229600" cy="1143000"/>
          </a:xfr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chemeClr val="accent1">
                  <a:lumMod val="75000"/>
                </a:schemeClr>
              </a:buClr>
              <a:buFont typeface="Wingdings 3" pitchFamily="18" charset="2"/>
              <a:buChar char=""/>
              <a:defRPr sz="3000"/>
            </a:lvl1pPr>
            <a:lvl2pPr>
              <a:buClr>
                <a:srgbClr val="FF9966"/>
              </a:buClr>
              <a:buFont typeface="Arial" pitchFamily="34" charset="0"/>
              <a:buChar char="└"/>
              <a:defRPr sz="26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chemeClr val="accent1">
                  <a:lumMod val="75000"/>
                </a:schemeClr>
              </a:buClr>
              <a:buFont typeface="Wingdings 3" pitchFamily="18" charset="2"/>
              <a:buChar char=""/>
              <a:defRPr sz="3000"/>
            </a:lvl1pPr>
            <a:lvl2pPr>
              <a:buClr>
                <a:srgbClr val="FF9966"/>
              </a:buClr>
              <a:buFont typeface="Arial" pitchFamily="34" charset="0"/>
              <a:buChar char="└"/>
              <a:defRPr sz="26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5"/>
          <p:cNvSpPr>
            <a:spLocks noGrp="1"/>
          </p:cNvSpPr>
          <p:nvPr>
            <p:ph type="ftr" sz="quarter" idx="10"/>
          </p:nvPr>
        </p:nvSpPr>
        <p:spPr>
          <a:xfrm>
            <a:off x="457200" y="6324600"/>
            <a:ext cx="2895600" cy="365125"/>
          </a:xfrm>
          <a:prstGeom prst="rect">
            <a:avLst/>
          </a:prstGeom>
        </p:spPr>
        <p:txBody>
          <a:bodyPr/>
          <a:lstStyle>
            <a:lvl1pPr>
              <a:defRPr>
                <a:solidFill>
                  <a:schemeClr val="tx1"/>
                </a:solidFill>
              </a:defRPr>
            </a:lvl1pPr>
          </a:lstStyle>
          <a:p>
            <a:pPr>
              <a:defRPr/>
            </a:pPr>
            <a:endParaRPr lang="en-US"/>
          </a:p>
        </p:txBody>
      </p:sp>
      <p:sp>
        <p:nvSpPr>
          <p:cNvPr id="10" name="Slide Number Placeholder 6"/>
          <p:cNvSpPr>
            <a:spLocks noGrp="1"/>
          </p:cNvSpPr>
          <p:nvPr>
            <p:ph type="sldNum" sz="quarter" idx="11"/>
          </p:nvPr>
        </p:nvSpPr>
        <p:spPr/>
        <p:txBody>
          <a:bodyPr/>
          <a:lstStyle>
            <a:lvl1pPr>
              <a:defRPr>
                <a:solidFill>
                  <a:schemeClr val="tx1"/>
                </a:solidFill>
              </a:defRPr>
            </a:lvl1pPr>
          </a:lstStyle>
          <a:p>
            <a:pPr>
              <a:defRPr/>
            </a:pPr>
            <a:r>
              <a:rPr lang="en-US"/>
              <a:t>15-</a:t>
            </a:r>
            <a:fld id="{792083B1-8FF4-4E5B-AABB-5765B70A0CC7}" type="slidenum">
              <a:rPr lang="en-US"/>
              <a:pPr>
                <a:defRPr/>
              </a:pPr>
              <a:t>‹#›</a:t>
            </a:fld>
            <a:endParaRPr lang="en-US"/>
          </a:p>
        </p:txBody>
      </p:sp>
    </p:spTree>
    <p:extLst>
      <p:ext uri="{BB962C8B-B14F-4D97-AF65-F5344CB8AC3E}">
        <p14:creationId xmlns:p14="http://schemas.microsoft.com/office/powerpoint/2010/main" val="367866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924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1"/>
          <p:cNvSpPr txBox="1">
            <a:spLocks noGrp="1" noChangeArrowheads="1"/>
          </p:cNvSpPr>
          <p:nvPr/>
        </p:nvSpPr>
        <p:spPr bwMode="auto">
          <a:xfrm>
            <a:off x="1841500" y="6583363"/>
            <a:ext cx="5508625" cy="274637"/>
          </a:xfrm>
          <a:prstGeom prst="rect">
            <a:avLst/>
          </a:prstGeom>
          <a:noFill/>
          <a:ln>
            <a:noFill/>
          </a:ln>
          <a:extLst/>
        </p:spPr>
        <p:txBody>
          <a:bodyPr/>
          <a:lstStyle/>
          <a:p>
            <a:pPr algn="ctr">
              <a:defRPr/>
            </a:pPr>
            <a:r>
              <a:rPr lang="en-US" sz="900" dirty="0">
                <a:latin typeface="Arial" pitchFamily="34" charset="0"/>
                <a:cs typeface="+mn-cs"/>
              </a:rPr>
              <a:t>Copyright © 2014  Pearson Education, Inc.  Publishing as Prentice Hall.</a:t>
            </a:r>
          </a:p>
        </p:txBody>
      </p:sp>
      <p:sp>
        <p:nvSpPr>
          <p:cNvPr id="2" name="Slide Number Placeholder 1"/>
          <p:cNvSpPr>
            <a:spLocks noGrp="1"/>
          </p:cNvSpPr>
          <p:nvPr>
            <p:ph type="sldNum" sz="quarter" idx="4"/>
          </p:nvPr>
        </p:nvSpPr>
        <p:spPr>
          <a:xfrm>
            <a:off x="0" y="1216025"/>
            <a:ext cx="533400" cy="341313"/>
          </a:xfrm>
          <a:prstGeom prst="rect">
            <a:avLst/>
          </a:prstGeom>
        </p:spPr>
        <p:txBody>
          <a:bodyPr vert="horz" lIns="0" tIns="45720" rIns="0" bIns="45720" rtlCol="0" anchor="ctr"/>
          <a:lstStyle>
            <a:lvl1pPr algn="ctr">
              <a:defRPr sz="1100" dirty="0" smtClean="0">
                <a:solidFill>
                  <a:schemeClr val="bg1"/>
                </a:solidFill>
                <a:latin typeface="Arial" pitchFamily="34" charset="0"/>
                <a:cs typeface="+mn-cs"/>
              </a:defRPr>
            </a:lvl1pPr>
          </a:lstStyle>
          <a:p>
            <a:pPr>
              <a:defRPr/>
            </a:pPr>
            <a:r>
              <a:rPr lang="en-GB"/>
              <a:t>10–</a:t>
            </a:r>
            <a:fld id="{CE80AE34-C72D-49B2-B8B6-E26B9487896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65" r:id="rId8"/>
    <p:sldLayoutId id="2147483666" r:id="rId9"/>
    <p:sldLayoutId id="2147483667" r:id="rId10"/>
    <p:sldLayoutId id="2147483668" r:id="rId11"/>
  </p:sldLayoutIdLst>
  <p:timing>
    <p:tnLst>
      <p:par>
        <p:cTn id="1" dur="indefinite" restart="never" nodeType="tmRoot"/>
      </p:par>
    </p:tnLst>
  </p:timing>
  <p:hf hdr="0" dt="0"/>
  <p:txStyles>
    <p:titleStyle>
      <a:lvl1pPr marL="344488" indent="-273050" algn="l" rtl="0" fontAlgn="base">
        <a:spcBef>
          <a:spcPct val="0"/>
        </a:spcBef>
        <a:spcAft>
          <a:spcPct val="0"/>
        </a:spcAft>
        <a:buClr>
          <a:srgbClr val="C00000"/>
        </a:buClr>
        <a:defRPr lang="en-US" sz="3200" b="1" kern="1200">
          <a:solidFill>
            <a:schemeClr val="tx2"/>
          </a:solidFill>
          <a:latin typeface="+mj-lt"/>
          <a:ea typeface="+mj-ea"/>
          <a:cs typeface="+mj-cs"/>
        </a:defRPr>
      </a:lvl1pPr>
      <a:lvl2pPr marL="344488" indent="-273050" algn="l" rtl="0" fontAlgn="base">
        <a:spcBef>
          <a:spcPct val="0"/>
        </a:spcBef>
        <a:spcAft>
          <a:spcPct val="0"/>
        </a:spcAft>
        <a:buClr>
          <a:srgbClr val="C00000"/>
        </a:buClr>
        <a:defRPr sz="3200" b="1">
          <a:solidFill>
            <a:schemeClr val="tx2"/>
          </a:solidFill>
          <a:latin typeface="Tw Cen MT" pitchFamily="34" charset="0"/>
        </a:defRPr>
      </a:lvl2pPr>
      <a:lvl3pPr marL="344488" indent="-273050" algn="l" rtl="0" fontAlgn="base">
        <a:spcBef>
          <a:spcPct val="0"/>
        </a:spcBef>
        <a:spcAft>
          <a:spcPct val="0"/>
        </a:spcAft>
        <a:buClr>
          <a:srgbClr val="C00000"/>
        </a:buClr>
        <a:defRPr sz="3200" b="1">
          <a:solidFill>
            <a:schemeClr val="tx2"/>
          </a:solidFill>
          <a:latin typeface="Tw Cen MT" pitchFamily="34" charset="0"/>
        </a:defRPr>
      </a:lvl3pPr>
      <a:lvl4pPr marL="344488" indent="-273050" algn="l" rtl="0" fontAlgn="base">
        <a:spcBef>
          <a:spcPct val="0"/>
        </a:spcBef>
        <a:spcAft>
          <a:spcPct val="0"/>
        </a:spcAft>
        <a:buClr>
          <a:srgbClr val="C00000"/>
        </a:buClr>
        <a:defRPr sz="3200" b="1">
          <a:solidFill>
            <a:schemeClr val="tx2"/>
          </a:solidFill>
          <a:latin typeface="Tw Cen MT" pitchFamily="34" charset="0"/>
        </a:defRPr>
      </a:lvl4pPr>
      <a:lvl5pPr marL="344488" indent="-273050" algn="l" rtl="0" fontAlgn="base">
        <a:spcBef>
          <a:spcPct val="0"/>
        </a:spcBef>
        <a:spcAft>
          <a:spcPct val="0"/>
        </a:spcAft>
        <a:buClr>
          <a:srgbClr val="C00000"/>
        </a:buClr>
        <a:defRPr sz="3200" b="1">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lang="en-US" sz="2900" kern="1200" dirty="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lang="en-US" sz="2600" kern="1200" dirty="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lang="en-US" sz="2300" kern="1200" dirty="0">
          <a:solidFill>
            <a:schemeClr val="tx1"/>
          </a:solidFill>
          <a:latin typeface="+mn-lt"/>
          <a:ea typeface="+mn-ea"/>
          <a:cs typeface="+mn-cs"/>
        </a:defRPr>
      </a:lvl3pPr>
      <a:lvl4pPr marL="1371600" indent="-228600" algn="l" rtl="0" fontAlgn="base">
        <a:spcBef>
          <a:spcPts val="400"/>
        </a:spcBef>
        <a:spcAft>
          <a:spcPct val="0"/>
        </a:spcAft>
        <a:buClr>
          <a:srgbClr val="A04DA3"/>
        </a:buClr>
        <a:buSzPct val="75000"/>
        <a:buFont typeface="Wingdings" pitchFamily="2" charset="2"/>
        <a:buChar char=""/>
        <a:defRPr lang="en-US" sz="2000" kern="1200" dirty="0">
          <a:solidFill>
            <a:schemeClr val="tx1"/>
          </a:solidFill>
          <a:latin typeface="+mn-lt"/>
          <a:ea typeface="+mn-ea"/>
          <a:cs typeface="+mn-cs"/>
        </a:defRPr>
      </a:lvl4pPr>
      <a:lvl5pPr marL="1828800" indent="-228600" algn="l" rtl="0" fontAlgn="base">
        <a:spcBef>
          <a:spcPts val="400"/>
        </a:spcBef>
        <a:spcAft>
          <a:spcPct val="0"/>
        </a:spcAft>
        <a:buClr>
          <a:srgbClr val="C4652D"/>
        </a:buClr>
        <a:buSzPct val="65000"/>
        <a:buFont typeface="Wingdings" pitchFamily="2" charset="2"/>
        <a:buChar char=""/>
        <a:defRPr lang="en-US" sz="2000" kern="1200" dirty="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5003800" y="2420938"/>
            <a:ext cx="3671888" cy="3311525"/>
          </a:xfrm>
        </p:spPr>
        <p:txBody>
          <a:bodyPr>
            <a:normAutofit/>
          </a:bodyPr>
          <a:lstStyle/>
          <a:p>
            <a:pPr>
              <a:defRPr/>
            </a:pPr>
            <a:r>
              <a:rPr dirty="0" smtClean="0"/>
              <a:t>Teams and Teambuilding: </a:t>
            </a:r>
            <a:br>
              <a:rPr dirty="0" smtClean="0"/>
            </a:br>
            <a:r>
              <a:rPr dirty="0" smtClean="0"/>
              <a:t>How to Work Effectively with Others</a:t>
            </a:r>
            <a:endParaRPr lang="en-GB" dirty="0" smtClean="0"/>
          </a:p>
        </p:txBody>
      </p:sp>
      <p:sp>
        <p:nvSpPr>
          <p:cNvPr id="11266" name="Text Placeholder 2"/>
          <p:cNvSpPr>
            <a:spLocks noGrp="1"/>
          </p:cNvSpPr>
          <p:nvPr>
            <p:ph type="subTitle" idx="1"/>
          </p:nvPr>
        </p:nvSpPr>
        <p:spPr>
          <a:xfrm>
            <a:off x="5003800" y="1628775"/>
            <a:ext cx="3665538" cy="685800"/>
          </a:xfrm>
        </p:spPr>
        <p:txBody>
          <a:bodyPr/>
          <a:lstStyle/>
          <a:p>
            <a:r>
              <a:rPr lang="en-GB" smtClean="0"/>
              <a:t>Chapter 10</a:t>
            </a:r>
          </a:p>
        </p:txBody>
      </p:sp>
      <p:sp>
        <p:nvSpPr>
          <p:cNvPr id="11267" name="Slide Number Placeholder 8"/>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r>
              <a:rPr lang="en-GB">
                <a:latin typeface="Arial" charset="0"/>
                <a:cs typeface="Arial" charset="0"/>
              </a:rPr>
              <a:t>10–</a:t>
            </a:r>
            <a:fld id="{C9073A37-0E7C-4D08-964F-E050DE290783}" type="slidenum">
              <a:rPr lang="en-GB">
                <a:latin typeface="Arial" charset="0"/>
                <a:cs typeface="Arial" charset="0"/>
              </a:rPr>
              <a:pPr/>
              <a:t>1</a:t>
            </a:fld>
            <a:endParaRPr lang="en-GB">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2"/>
          <p:cNvSpPr>
            <a:spLocks noGrp="1" noChangeArrowheads="1"/>
          </p:cNvSpPr>
          <p:nvPr>
            <p:ph type="title"/>
          </p:nvPr>
        </p:nvSpPr>
        <p:spPr/>
        <p:txBody>
          <a:bodyPr/>
          <a:lstStyle/>
          <a:p>
            <a:pPr>
              <a:defRPr/>
            </a:pPr>
            <a:r>
              <a:rPr lang="en-US" dirty="0"/>
              <a:t>Group Size</a:t>
            </a:r>
          </a:p>
        </p:txBody>
      </p:sp>
      <p:sp>
        <p:nvSpPr>
          <p:cNvPr id="270340" name="Rectangle 3"/>
          <p:cNvSpPr>
            <a:spLocks noGrp="1" noChangeArrowheads="1"/>
          </p:cNvSpPr>
          <p:nvPr>
            <p:ph idx="1"/>
          </p:nvPr>
        </p:nvSpPr>
        <p:spPr/>
        <p:txBody>
          <a:bodyPr/>
          <a:lstStyle/>
          <a:p>
            <a:pPr algn="ctr">
              <a:buFont typeface="Wingdings 3" pitchFamily="18" charset="2"/>
              <a:buNone/>
              <a:defRPr/>
            </a:pPr>
            <a:r>
              <a:rPr lang="en-US" b="1" dirty="0" smtClean="0"/>
              <a:t>Advantages </a:t>
            </a:r>
            <a:r>
              <a:rPr lang="en-US" b="1" dirty="0"/>
              <a:t>of small </a:t>
            </a:r>
            <a:r>
              <a:rPr lang="en-US" b="1" dirty="0" smtClean="0"/>
              <a:t>groups</a:t>
            </a:r>
          </a:p>
          <a:p>
            <a:pPr marL="514350" indent="-514350">
              <a:buFont typeface="+mj-lt"/>
              <a:buAutoNum type="arabicPeriod"/>
              <a:defRPr/>
            </a:pPr>
            <a:r>
              <a:rPr lang="en-US" dirty="0" smtClean="0"/>
              <a:t>Interact </a:t>
            </a:r>
            <a:r>
              <a:rPr lang="en-US" dirty="0"/>
              <a:t>more with each other and easier to coordinate their </a:t>
            </a:r>
            <a:r>
              <a:rPr lang="en-US" dirty="0" smtClean="0"/>
              <a:t>efforts</a:t>
            </a:r>
          </a:p>
          <a:p>
            <a:pPr marL="514350" indent="-514350">
              <a:buFont typeface="+mj-lt"/>
              <a:buAutoNum type="arabicPeriod"/>
              <a:defRPr/>
            </a:pPr>
            <a:r>
              <a:rPr lang="en-US" dirty="0" smtClean="0"/>
              <a:t>More </a:t>
            </a:r>
            <a:r>
              <a:rPr lang="en-US" dirty="0"/>
              <a:t>motivated, satisfied, and </a:t>
            </a:r>
            <a:r>
              <a:rPr lang="en-US" dirty="0" smtClean="0"/>
              <a:t>committed</a:t>
            </a:r>
          </a:p>
          <a:p>
            <a:pPr marL="514350" indent="-514350">
              <a:buFont typeface="+mj-lt"/>
              <a:buAutoNum type="arabicPeriod"/>
              <a:defRPr/>
            </a:pPr>
            <a:r>
              <a:rPr lang="en-US" dirty="0" smtClean="0"/>
              <a:t>Easier </a:t>
            </a:r>
            <a:r>
              <a:rPr lang="en-US" dirty="0"/>
              <a:t>to share </a:t>
            </a:r>
            <a:r>
              <a:rPr lang="en-US" dirty="0" smtClean="0"/>
              <a:t>information</a:t>
            </a:r>
          </a:p>
          <a:p>
            <a:pPr marL="514350" indent="-514350">
              <a:buFont typeface="+mj-lt"/>
              <a:buAutoNum type="arabicPeriod"/>
              <a:defRPr/>
            </a:pPr>
            <a:r>
              <a:rPr lang="en-US" dirty="0" smtClean="0"/>
              <a:t>Better </a:t>
            </a:r>
            <a:r>
              <a:rPr lang="en-US" dirty="0"/>
              <a:t>able to see the importance of their personal contributions</a:t>
            </a:r>
          </a:p>
        </p:txBody>
      </p:sp>
      <p:sp>
        <p:nvSpPr>
          <p:cNvPr id="4" name="Slide Number Placeholder 3"/>
          <p:cNvSpPr>
            <a:spLocks noGrp="1"/>
          </p:cNvSpPr>
          <p:nvPr>
            <p:ph type="sldNum" sz="quarter" idx="11"/>
          </p:nvPr>
        </p:nvSpPr>
        <p:spPr/>
        <p:txBody>
          <a:bodyPr/>
          <a:lstStyle/>
          <a:p>
            <a:pPr>
              <a:defRPr/>
            </a:pPr>
            <a:r>
              <a:rPr lang="en-US" dirty="0" smtClean="0"/>
              <a:t>10-</a:t>
            </a:r>
            <a:fld id="{706491AE-7309-4945-B23D-B9D57DA9ED29}" type="slidenum">
              <a:rPr lang="en-US" smtClean="0"/>
              <a:pPr>
                <a:defRPr/>
              </a:pPr>
              <a:t>10</a:t>
            </a:fld>
            <a:endParaRPr lang="en-US" dirty="0"/>
          </a:p>
        </p:txBody>
      </p:sp>
    </p:spTree>
    <p:extLst>
      <p:ext uri="{BB962C8B-B14F-4D97-AF65-F5344CB8AC3E}">
        <p14:creationId xmlns:p14="http://schemas.microsoft.com/office/powerpoint/2010/main" val="137275818"/>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Group Size</a:t>
            </a:r>
            <a:endParaRPr lang="en-US" dirty="0"/>
          </a:p>
        </p:txBody>
      </p:sp>
      <p:sp>
        <p:nvSpPr>
          <p:cNvPr id="3" name="Content Placeholder 2"/>
          <p:cNvSpPr>
            <a:spLocks noGrp="1"/>
          </p:cNvSpPr>
          <p:nvPr>
            <p:ph idx="1"/>
          </p:nvPr>
        </p:nvSpPr>
        <p:spPr/>
        <p:txBody>
          <a:bodyPr/>
          <a:lstStyle/>
          <a:p>
            <a:pPr>
              <a:defRPr/>
            </a:pPr>
            <a:r>
              <a:rPr lang="en-US" dirty="0" smtClean="0"/>
              <a:t>Disadvantage of small groups is that members of small groups have fewer resources available to accomplish their goals.</a:t>
            </a:r>
            <a:endParaRPr lang="en-US" dirty="0"/>
          </a:p>
        </p:txBody>
      </p:sp>
      <p:sp>
        <p:nvSpPr>
          <p:cNvPr id="4" name="Slide Number Placeholder 3"/>
          <p:cNvSpPr>
            <a:spLocks noGrp="1"/>
          </p:cNvSpPr>
          <p:nvPr>
            <p:ph type="sldNum" sz="quarter" idx="11"/>
          </p:nvPr>
        </p:nvSpPr>
        <p:spPr/>
        <p:txBody>
          <a:bodyPr/>
          <a:lstStyle/>
          <a:p>
            <a:pPr>
              <a:defRPr/>
            </a:pPr>
            <a:r>
              <a:rPr lang="en-US" dirty="0" smtClean="0"/>
              <a:t>10-</a:t>
            </a:r>
            <a:fld id="{1E793602-3CFA-4587-B56A-F2B86CE1EA77}" type="slidenum">
              <a:rPr lang="en-US" smtClean="0"/>
              <a:pPr>
                <a:defRPr/>
              </a:pPr>
              <a:t>11</a:t>
            </a:fld>
            <a:endParaRPr lang="en-US" dirty="0"/>
          </a:p>
        </p:txBody>
      </p:sp>
    </p:spTree>
    <p:extLst>
      <p:ext uri="{BB962C8B-B14F-4D97-AF65-F5344CB8AC3E}">
        <p14:creationId xmlns:p14="http://schemas.microsoft.com/office/powerpoint/2010/main" val="1265386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2"/>
          <p:cNvSpPr>
            <a:spLocks noGrp="1" noChangeArrowheads="1"/>
          </p:cNvSpPr>
          <p:nvPr>
            <p:ph type="title"/>
          </p:nvPr>
        </p:nvSpPr>
        <p:spPr/>
        <p:txBody>
          <a:bodyPr/>
          <a:lstStyle/>
          <a:p>
            <a:pPr>
              <a:defRPr/>
            </a:pPr>
            <a:r>
              <a:rPr lang="en-US" smtClean="0"/>
              <a:t>Group Size</a:t>
            </a:r>
            <a:endParaRPr lang="en-US"/>
          </a:p>
        </p:txBody>
      </p:sp>
      <p:sp>
        <p:nvSpPr>
          <p:cNvPr id="271364" name="Rectangle 3"/>
          <p:cNvSpPr>
            <a:spLocks noGrp="1" noChangeArrowheads="1"/>
          </p:cNvSpPr>
          <p:nvPr>
            <p:ph idx="1"/>
          </p:nvPr>
        </p:nvSpPr>
        <p:spPr/>
        <p:txBody>
          <a:bodyPr/>
          <a:lstStyle/>
          <a:p>
            <a:pPr>
              <a:defRPr/>
            </a:pPr>
            <a:r>
              <a:rPr lang="en-US" sz="3000" b="1" dirty="0" smtClean="0"/>
              <a:t>Advantages of large groups</a:t>
            </a:r>
          </a:p>
          <a:p>
            <a:pPr lvl="1">
              <a:defRPr/>
            </a:pPr>
            <a:r>
              <a:rPr lang="en-US" sz="2600" dirty="0" smtClean="0"/>
              <a:t>More resources at their disposal to achieve group goals</a:t>
            </a:r>
          </a:p>
          <a:p>
            <a:pPr lvl="1">
              <a:defRPr/>
            </a:pPr>
            <a:r>
              <a:rPr lang="en-US" sz="2600" dirty="0" smtClean="0"/>
              <a:t>Enables managers to obtain division of labor advantages </a:t>
            </a:r>
          </a:p>
          <a:p>
            <a:pPr>
              <a:defRPr/>
            </a:pPr>
            <a:r>
              <a:rPr lang="en-US" sz="3000" b="1" dirty="0" smtClean="0"/>
              <a:t>Disadvantages of large groups</a:t>
            </a:r>
          </a:p>
          <a:p>
            <a:pPr lvl="1">
              <a:defRPr/>
            </a:pPr>
            <a:r>
              <a:rPr lang="en-US" sz="2600" dirty="0" smtClean="0"/>
              <a:t>Problem of communication and coordination</a:t>
            </a:r>
          </a:p>
          <a:p>
            <a:pPr lvl="1">
              <a:defRPr/>
            </a:pPr>
            <a:r>
              <a:rPr lang="en-US" sz="2600" dirty="0" smtClean="0"/>
              <a:t>Lower level of motivation</a:t>
            </a:r>
          </a:p>
          <a:p>
            <a:pPr lvl="1">
              <a:defRPr/>
            </a:pPr>
            <a:r>
              <a:rPr lang="en-US" sz="2600" dirty="0" smtClean="0"/>
              <a:t>Members might not think their efforts are really needed</a:t>
            </a:r>
          </a:p>
          <a:p>
            <a:pPr lvl="1">
              <a:defRPr/>
            </a:pPr>
            <a:endParaRPr lang="en-US" dirty="0"/>
          </a:p>
        </p:txBody>
      </p:sp>
      <p:sp>
        <p:nvSpPr>
          <p:cNvPr id="4" name="Slide Number Placeholder 3"/>
          <p:cNvSpPr>
            <a:spLocks noGrp="1"/>
          </p:cNvSpPr>
          <p:nvPr>
            <p:ph type="sldNum" sz="quarter" idx="11"/>
          </p:nvPr>
        </p:nvSpPr>
        <p:spPr/>
        <p:txBody>
          <a:bodyPr/>
          <a:lstStyle/>
          <a:p>
            <a:pPr>
              <a:defRPr/>
            </a:pPr>
            <a:r>
              <a:rPr lang="en-US" dirty="0" smtClean="0"/>
              <a:t>10-</a:t>
            </a:r>
            <a:fld id="{381A90D2-9F62-4767-B306-5A8717CA36C6}" type="slidenum">
              <a:rPr lang="en-US" smtClean="0"/>
              <a:pPr>
                <a:defRPr/>
              </a:pPr>
              <a:t>12</a:t>
            </a:fld>
            <a:endParaRPr lang="en-US" dirty="0"/>
          </a:p>
        </p:txBody>
      </p:sp>
    </p:spTree>
    <p:extLst>
      <p:ext uri="{BB962C8B-B14F-4D97-AF65-F5344CB8AC3E}">
        <p14:creationId xmlns:p14="http://schemas.microsoft.com/office/powerpoint/2010/main" val="3570239089"/>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Rectangle 2"/>
          <p:cNvSpPr>
            <a:spLocks noGrp="1" noChangeArrowheads="1"/>
          </p:cNvSpPr>
          <p:nvPr>
            <p:ph type="title"/>
          </p:nvPr>
        </p:nvSpPr>
        <p:spPr/>
        <p:txBody>
          <a:bodyPr/>
          <a:lstStyle/>
          <a:p>
            <a:pPr>
              <a:defRPr/>
            </a:pPr>
            <a:r>
              <a:rPr lang="en-US"/>
              <a:t>Group Leadership</a:t>
            </a:r>
          </a:p>
        </p:txBody>
      </p:sp>
      <p:sp>
        <p:nvSpPr>
          <p:cNvPr id="280580" name="Rectangle 3"/>
          <p:cNvSpPr>
            <a:spLocks noGrp="1" noChangeArrowheads="1"/>
          </p:cNvSpPr>
          <p:nvPr>
            <p:ph idx="1"/>
          </p:nvPr>
        </p:nvSpPr>
        <p:spPr/>
        <p:txBody>
          <a:bodyPr/>
          <a:lstStyle/>
          <a:p>
            <a:pPr>
              <a:defRPr/>
            </a:pPr>
            <a:r>
              <a:rPr lang="en-US" sz="2800"/>
              <a:t>Effective leadership is a key ingredient in high performing groups, teams, and organizations.</a:t>
            </a:r>
          </a:p>
          <a:p>
            <a:pPr>
              <a:defRPr/>
            </a:pPr>
            <a:r>
              <a:rPr lang="en-US" sz="2800"/>
              <a:t>Formal groups created by an organization have a leader appointed by the organization.</a:t>
            </a:r>
          </a:p>
          <a:p>
            <a:pPr>
              <a:defRPr/>
            </a:pPr>
            <a:r>
              <a:rPr lang="en-US" sz="2800"/>
              <a:t>Groups that evolve independently in an organization have an informal leader recognized by the group.</a:t>
            </a:r>
          </a:p>
        </p:txBody>
      </p:sp>
      <p:sp>
        <p:nvSpPr>
          <p:cNvPr id="4" name="Slide Number Placeholder 3"/>
          <p:cNvSpPr>
            <a:spLocks noGrp="1"/>
          </p:cNvSpPr>
          <p:nvPr>
            <p:ph type="sldNum" sz="quarter" idx="11"/>
          </p:nvPr>
        </p:nvSpPr>
        <p:spPr/>
        <p:txBody>
          <a:bodyPr/>
          <a:lstStyle/>
          <a:p>
            <a:pPr>
              <a:defRPr/>
            </a:pPr>
            <a:r>
              <a:rPr lang="en-US" dirty="0" smtClean="0"/>
              <a:t>10-</a:t>
            </a:r>
            <a:fld id="{EA976B61-D99E-4EAC-BF11-1584D510E793}" type="slidenum">
              <a:rPr lang="en-US" smtClean="0"/>
              <a:pPr>
                <a:defRPr/>
              </a:pPr>
              <a:t>13</a:t>
            </a:fld>
            <a:endParaRPr lang="en-US" dirty="0"/>
          </a:p>
        </p:txBody>
      </p:sp>
    </p:spTree>
    <p:extLst>
      <p:ext uri="{BB962C8B-B14F-4D97-AF65-F5344CB8AC3E}">
        <p14:creationId xmlns:p14="http://schemas.microsoft.com/office/powerpoint/2010/main" val="1458539130"/>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2"/>
          <p:cNvSpPr>
            <a:spLocks noGrp="1" noChangeArrowheads="1"/>
          </p:cNvSpPr>
          <p:nvPr>
            <p:ph type="title"/>
          </p:nvPr>
        </p:nvSpPr>
        <p:spPr/>
        <p:txBody>
          <a:bodyPr/>
          <a:lstStyle/>
          <a:p>
            <a:pPr>
              <a:defRPr/>
            </a:pPr>
            <a:r>
              <a:rPr lang="en-US" smtClean="0"/>
              <a:t>The Stages of Group Development</a:t>
            </a:r>
            <a:endParaRPr lang="en-US"/>
          </a:p>
        </p:txBody>
      </p:sp>
      <p:sp>
        <p:nvSpPr>
          <p:cNvPr id="5" name="Slide Number Placeholder 4"/>
          <p:cNvSpPr>
            <a:spLocks noGrp="1"/>
          </p:cNvSpPr>
          <p:nvPr>
            <p:ph type="sldNum" sz="quarter" idx="11"/>
          </p:nvPr>
        </p:nvSpPr>
        <p:spPr/>
        <p:txBody>
          <a:bodyPr/>
          <a:lstStyle/>
          <a:p>
            <a:pPr>
              <a:defRPr/>
            </a:pPr>
            <a:r>
              <a:rPr lang="en-US" dirty="0" smtClean="0"/>
              <a:t>10-</a:t>
            </a:r>
            <a:fld id="{4AF784C4-D09C-4FA9-8A7F-EA2E4F8CA94D}" type="slidenum">
              <a:rPr lang="en-US" smtClean="0"/>
              <a:pPr>
                <a:defRPr/>
              </a:pPr>
              <a:t>14</a:t>
            </a:fld>
            <a:endParaRPr lang="en-US" dirty="0"/>
          </a:p>
        </p:txBody>
      </p:sp>
      <p:sp>
        <p:nvSpPr>
          <p:cNvPr id="39940" name="Text Box 3"/>
          <p:cNvSpPr txBox="1">
            <a:spLocks noChangeArrowheads="1"/>
          </p:cNvSpPr>
          <p:nvPr/>
        </p:nvSpPr>
        <p:spPr bwMode="auto">
          <a:xfrm>
            <a:off x="152400" y="5715000"/>
            <a:ext cx="1855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50000"/>
              </a:spcBef>
              <a:buFontTx/>
              <a:buNone/>
            </a:pPr>
            <a:r>
              <a:rPr lang="en-US" altLang="en-US" sz="1800">
                <a:latin typeface="Arial" charset="0"/>
              </a:rPr>
              <a:t>Figure 15.4</a:t>
            </a:r>
          </a:p>
        </p:txBody>
      </p:sp>
      <p:pic>
        <p:nvPicPr>
          <p:cNvPr id="39941" name="Picture 5" descr="jon30433_15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847090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184439"/>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2"/>
          <p:cNvSpPr>
            <a:spLocks noGrp="1" noChangeArrowheads="1"/>
          </p:cNvSpPr>
          <p:nvPr>
            <p:ph type="title"/>
          </p:nvPr>
        </p:nvSpPr>
        <p:spPr/>
        <p:txBody>
          <a:bodyPr/>
          <a:lstStyle/>
          <a:p>
            <a:pPr>
              <a:defRPr/>
            </a:pPr>
            <a:r>
              <a:rPr lang="en-US"/>
              <a:t>Stages of Group Development</a:t>
            </a:r>
          </a:p>
        </p:txBody>
      </p:sp>
      <p:sp>
        <p:nvSpPr>
          <p:cNvPr id="282628" name="Rectangle 3"/>
          <p:cNvSpPr>
            <a:spLocks noGrp="1" noChangeArrowheads="1"/>
          </p:cNvSpPr>
          <p:nvPr>
            <p:ph type="body" idx="1"/>
          </p:nvPr>
        </p:nvSpPr>
        <p:spPr/>
        <p:txBody>
          <a:bodyPr/>
          <a:lstStyle/>
          <a:p>
            <a:pPr>
              <a:lnSpc>
                <a:spcPct val="90000"/>
              </a:lnSpc>
              <a:defRPr/>
            </a:pPr>
            <a:r>
              <a:rPr lang="en-US" b="1" dirty="0"/>
              <a:t>Forming</a:t>
            </a:r>
          </a:p>
          <a:p>
            <a:pPr lvl="1">
              <a:lnSpc>
                <a:spcPct val="90000"/>
              </a:lnSpc>
              <a:defRPr/>
            </a:pPr>
            <a:r>
              <a:rPr lang="en-US" dirty="0"/>
              <a:t>Group members get to know each other and reach common </a:t>
            </a:r>
            <a:r>
              <a:rPr lang="en-US" dirty="0" smtClean="0"/>
              <a:t>understanding and become identified as a group.</a:t>
            </a:r>
            <a:endParaRPr lang="en-US" dirty="0"/>
          </a:p>
          <a:p>
            <a:pPr>
              <a:lnSpc>
                <a:spcPct val="90000"/>
              </a:lnSpc>
              <a:defRPr/>
            </a:pPr>
            <a:r>
              <a:rPr lang="en-US" b="1" dirty="0"/>
              <a:t>Storming</a:t>
            </a:r>
          </a:p>
          <a:p>
            <a:pPr lvl="1">
              <a:lnSpc>
                <a:spcPct val="90000"/>
              </a:lnSpc>
              <a:defRPr/>
            </a:pPr>
            <a:r>
              <a:rPr lang="en-US" dirty="0"/>
              <a:t>Group members experience conflict because some members do not wish to submit to demands of other group members</a:t>
            </a:r>
          </a:p>
          <a:p>
            <a:pPr>
              <a:lnSpc>
                <a:spcPct val="90000"/>
              </a:lnSpc>
              <a:defRPr/>
            </a:pPr>
            <a:r>
              <a:rPr lang="en-US" b="1" dirty="0"/>
              <a:t>Norming</a:t>
            </a:r>
          </a:p>
          <a:p>
            <a:pPr lvl="1">
              <a:lnSpc>
                <a:spcPct val="90000"/>
              </a:lnSpc>
              <a:defRPr/>
            </a:pPr>
            <a:r>
              <a:rPr lang="en-US" dirty="0" smtClean="0"/>
              <a:t>Group determines what the “rules” of behavior are for the members of the group (norms), who does what (roles), and how to best work together.</a:t>
            </a:r>
            <a:endParaRPr lang="en-US" dirty="0"/>
          </a:p>
        </p:txBody>
      </p:sp>
      <p:sp>
        <p:nvSpPr>
          <p:cNvPr id="4" name="Slide Number Placeholder 3"/>
          <p:cNvSpPr>
            <a:spLocks noGrp="1"/>
          </p:cNvSpPr>
          <p:nvPr>
            <p:ph type="sldNum" sz="quarter" idx="11"/>
          </p:nvPr>
        </p:nvSpPr>
        <p:spPr/>
        <p:txBody>
          <a:bodyPr/>
          <a:lstStyle/>
          <a:p>
            <a:pPr>
              <a:defRPr/>
            </a:pPr>
            <a:r>
              <a:rPr lang="en-US" dirty="0" smtClean="0"/>
              <a:t>10-</a:t>
            </a:r>
            <a:fld id="{028C220A-B33B-4DE6-81FC-BB46BE7BC216}" type="slidenum">
              <a:rPr lang="en-US" smtClean="0"/>
              <a:pPr>
                <a:defRPr/>
              </a:pPr>
              <a:t>15</a:t>
            </a:fld>
            <a:endParaRPr lang="en-US" dirty="0"/>
          </a:p>
        </p:txBody>
      </p:sp>
    </p:spTree>
    <p:extLst>
      <p:ext uri="{BB962C8B-B14F-4D97-AF65-F5344CB8AC3E}">
        <p14:creationId xmlns:p14="http://schemas.microsoft.com/office/powerpoint/2010/main" val="923042332"/>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Rectangle 2"/>
          <p:cNvSpPr>
            <a:spLocks noGrp="1" noChangeArrowheads="1"/>
          </p:cNvSpPr>
          <p:nvPr>
            <p:ph type="title"/>
          </p:nvPr>
        </p:nvSpPr>
        <p:spPr/>
        <p:txBody>
          <a:bodyPr/>
          <a:lstStyle/>
          <a:p>
            <a:pPr>
              <a:defRPr/>
            </a:pPr>
            <a:r>
              <a:rPr lang="en-US"/>
              <a:t>Stages of Group Development</a:t>
            </a:r>
          </a:p>
        </p:txBody>
      </p:sp>
      <p:sp>
        <p:nvSpPr>
          <p:cNvPr id="284676" name="Rectangle 3"/>
          <p:cNvSpPr>
            <a:spLocks noGrp="1" noChangeArrowheads="1"/>
          </p:cNvSpPr>
          <p:nvPr>
            <p:ph idx="1"/>
          </p:nvPr>
        </p:nvSpPr>
        <p:spPr/>
        <p:txBody>
          <a:bodyPr/>
          <a:lstStyle/>
          <a:p>
            <a:pPr>
              <a:defRPr/>
            </a:pPr>
            <a:r>
              <a:rPr lang="en-US" b="1" dirty="0"/>
              <a:t>Performing</a:t>
            </a:r>
          </a:p>
          <a:p>
            <a:pPr lvl="1">
              <a:defRPr/>
            </a:pPr>
            <a:r>
              <a:rPr lang="en-US" dirty="0"/>
              <a:t>The group begins to do its real work.</a:t>
            </a:r>
          </a:p>
          <a:p>
            <a:pPr>
              <a:defRPr/>
            </a:pPr>
            <a:r>
              <a:rPr lang="en-US" b="1" dirty="0"/>
              <a:t>Adjourning</a:t>
            </a:r>
          </a:p>
          <a:p>
            <a:pPr lvl="1">
              <a:defRPr/>
            </a:pPr>
            <a:r>
              <a:rPr lang="en-US" dirty="0" smtClean="0"/>
              <a:t>Applies only to groups that eventually are disbanded.</a:t>
            </a:r>
            <a:endParaRPr lang="en-US" dirty="0"/>
          </a:p>
        </p:txBody>
      </p:sp>
      <p:sp>
        <p:nvSpPr>
          <p:cNvPr id="4" name="Slide Number Placeholder 3"/>
          <p:cNvSpPr>
            <a:spLocks noGrp="1"/>
          </p:cNvSpPr>
          <p:nvPr>
            <p:ph type="sldNum" sz="quarter" idx="11"/>
          </p:nvPr>
        </p:nvSpPr>
        <p:spPr/>
        <p:txBody>
          <a:bodyPr/>
          <a:lstStyle/>
          <a:p>
            <a:pPr>
              <a:defRPr/>
            </a:pPr>
            <a:r>
              <a:rPr lang="en-US" dirty="0" smtClean="0"/>
              <a:t>10-</a:t>
            </a:r>
            <a:fld id="{6081AEBC-B9E9-4F59-B8E8-83737690A78C}" type="slidenum">
              <a:rPr lang="en-US" smtClean="0"/>
              <a:pPr>
                <a:defRPr/>
              </a:pPr>
              <a:t>16</a:t>
            </a:fld>
            <a:endParaRPr lang="en-US" dirty="0"/>
          </a:p>
        </p:txBody>
      </p:sp>
    </p:spTree>
    <p:extLst>
      <p:ext uri="{BB962C8B-B14F-4D97-AF65-F5344CB8AC3E}">
        <p14:creationId xmlns:p14="http://schemas.microsoft.com/office/powerpoint/2010/main" val="3901191544"/>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2"/>
          <p:cNvSpPr>
            <a:spLocks noGrp="1" noChangeArrowheads="1"/>
          </p:cNvSpPr>
          <p:nvPr>
            <p:ph type="title"/>
          </p:nvPr>
        </p:nvSpPr>
        <p:spPr/>
        <p:txBody>
          <a:bodyPr/>
          <a:lstStyle/>
          <a:p>
            <a:pPr>
              <a:defRPr/>
            </a:pPr>
            <a:r>
              <a:rPr lang="en-US" dirty="0" smtClean="0"/>
              <a:t>Reducing Social Loafing in Groups</a:t>
            </a:r>
            <a:endParaRPr lang="en-US" dirty="0"/>
          </a:p>
        </p:txBody>
      </p:sp>
      <p:sp>
        <p:nvSpPr>
          <p:cNvPr id="301060" name="Rectangle 3"/>
          <p:cNvSpPr>
            <a:spLocks noGrp="1" noChangeArrowheads="1"/>
          </p:cNvSpPr>
          <p:nvPr>
            <p:ph type="body" idx="1"/>
          </p:nvPr>
        </p:nvSpPr>
        <p:spPr/>
        <p:txBody>
          <a:bodyPr/>
          <a:lstStyle/>
          <a:p>
            <a:pPr>
              <a:defRPr/>
            </a:pPr>
            <a:r>
              <a:rPr lang="en-US" b="1" dirty="0" smtClean="0"/>
              <a:t>Social loafing</a:t>
            </a:r>
          </a:p>
          <a:p>
            <a:pPr lvl="1">
              <a:defRPr/>
            </a:pPr>
            <a:r>
              <a:rPr lang="en-US" dirty="0" smtClean="0"/>
              <a:t>The tendency of individuals to put forth less effort in a group than individually.</a:t>
            </a:r>
          </a:p>
          <a:p>
            <a:pPr lvl="1">
              <a:defRPr/>
            </a:pPr>
            <a:r>
              <a:rPr lang="en-US" dirty="0" smtClean="0"/>
              <a:t>Results in possibly lower group performance and failure to </a:t>
            </a:r>
            <a:br>
              <a:rPr lang="en-US" dirty="0" smtClean="0"/>
            </a:br>
            <a:r>
              <a:rPr lang="en-US" dirty="0" smtClean="0"/>
              <a:t>attain group </a:t>
            </a:r>
            <a:br>
              <a:rPr lang="en-US" dirty="0" smtClean="0"/>
            </a:br>
            <a:r>
              <a:rPr lang="en-US" dirty="0" smtClean="0"/>
              <a:t>goals</a:t>
            </a:r>
            <a:endParaRPr lang="en-US" dirty="0"/>
          </a:p>
        </p:txBody>
      </p:sp>
      <p:sp>
        <p:nvSpPr>
          <p:cNvPr id="5" name="Slide Number Placeholder 4"/>
          <p:cNvSpPr>
            <a:spLocks noGrp="1"/>
          </p:cNvSpPr>
          <p:nvPr>
            <p:ph type="sldNum" sz="quarter" idx="11"/>
          </p:nvPr>
        </p:nvSpPr>
        <p:spPr/>
        <p:txBody>
          <a:bodyPr/>
          <a:lstStyle/>
          <a:p>
            <a:pPr>
              <a:defRPr/>
            </a:pPr>
            <a:r>
              <a:rPr lang="en-US" dirty="0" smtClean="0"/>
              <a:t>10-</a:t>
            </a:r>
            <a:fld id="{321E02E1-8472-4EEF-963F-F69A08AD60D0}" type="slidenum">
              <a:rPr lang="en-US" smtClean="0"/>
              <a:pPr>
                <a:defRPr/>
              </a:pPr>
              <a:t>17</a:t>
            </a:fld>
            <a:endParaRPr lang="en-US" dirty="0"/>
          </a:p>
        </p:txBody>
      </p:sp>
      <p:pic>
        <p:nvPicPr>
          <p:cNvPr id="5120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953000" y="3886200"/>
            <a:ext cx="2667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386723"/>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8" name="Rectangle 3"/>
          <p:cNvSpPr>
            <a:spLocks noGrp="1" noChangeArrowheads="1"/>
          </p:cNvSpPr>
          <p:nvPr>
            <p:ph type="title"/>
          </p:nvPr>
        </p:nvSpPr>
        <p:spPr/>
        <p:txBody>
          <a:bodyPr/>
          <a:lstStyle/>
          <a:p>
            <a:pPr>
              <a:defRPr/>
            </a:pPr>
            <a:r>
              <a:rPr lang="en-US" smtClean="0"/>
              <a:t>Three Ways to Reduce Social Loafing</a:t>
            </a:r>
            <a:endParaRPr lang="en-US"/>
          </a:p>
        </p:txBody>
      </p:sp>
      <p:sp>
        <p:nvSpPr>
          <p:cNvPr id="5" name="Slide Number Placeholder 4"/>
          <p:cNvSpPr>
            <a:spLocks noGrp="1"/>
          </p:cNvSpPr>
          <p:nvPr>
            <p:ph type="sldNum" sz="quarter" idx="11"/>
          </p:nvPr>
        </p:nvSpPr>
        <p:spPr/>
        <p:txBody>
          <a:bodyPr/>
          <a:lstStyle/>
          <a:p>
            <a:pPr>
              <a:defRPr/>
            </a:pPr>
            <a:r>
              <a:rPr lang="en-US" dirty="0" smtClean="0"/>
              <a:t>10-</a:t>
            </a:r>
            <a:fld id="{918CFE6E-3468-4045-A0B8-45DE03883D7E}" type="slidenum">
              <a:rPr lang="en-US" smtClean="0"/>
              <a:pPr>
                <a:defRPr/>
              </a:pPr>
              <a:t>18</a:t>
            </a:fld>
            <a:endParaRPr lang="en-US" dirty="0"/>
          </a:p>
        </p:txBody>
      </p:sp>
      <p:pic>
        <p:nvPicPr>
          <p:cNvPr id="522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828800"/>
            <a:ext cx="5840413"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2823487"/>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2"/>
          <p:cNvSpPr>
            <a:spLocks noGrp="1" noChangeArrowheads="1"/>
          </p:cNvSpPr>
          <p:nvPr>
            <p:ph type="title"/>
          </p:nvPr>
        </p:nvSpPr>
        <p:spPr/>
        <p:txBody>
          <a:bodyPr/>
          <a:lstStyle/>
          <a:p>
            <a:pPr>
              <a:defRPr/>
            </a:pPr>
            <a:r>
              <a:rPr lang="en-US"/>
              <a:t>Group Norms</a:t>
            </a:r>
          </a:p>
        </p:txBody>
      </p:sp>
      <p:sp>
        <p:nvSpPr>
          <p:cNvPr id="288772" name="Rectangle 3"/>
          <p:cNvSpPr>
            <a:spLocks noGrp="1" noChangeArrowheads="1"/>
          </p:cNvSpPr>
          <p:nvPr>
            <p:ph idx="1"/>
          </p:nvPr>
        </p:nvSpPr>
        <p:spPr/>
        <p:txBody>
          <a:bodyPr/>
          <a:lstStyle/>
          <a:p>
            <a:pPr>
              <a:defRPr/>
            </a:pPr>
            <a:r>
              <a:rPr lang="en-US" b="1" dirty="0"/>
              <a:t>Group Norms</a:t>
            </a:r>
          </a:p>
          <a:p>
            <a:pPr lvl="1">
              <a:defRPr/>
            </a:pPr>
            <a:r>
              <a:rPr lang="en-US" dirty="0"/>
              <a:t>Shared guidelines or rules for behavior that most group members follow</a:t>
            </a:r>
          </a:p>
          <a:p>
            <a:pPr>
              <a:defRPr/>
            </a:pPr>
            <a:r>
              <a:rPr lang="en-US" sz="3000" dirty="0"/>
              <a:t>Managers should encourage members to develop norms that contribute to group performance and the attainment of group goals</a:t>
            </a:r>
          </a:p>
        </p:txBody>
      </p:sp>
      <p:sp>
        <p:nvSpPr>
          <p:cNvPr id="4" name="Slide Number Placeholder 3"/>
          <p:cNvSpPr>
            <a:spLocks noGrp="1"/>
          </p:cNvSpPr>
          <p:nvPr>
            <p:ph type="sldNum" sz="quarter" idx="11"/>
          </p:nvPr>
        </p:nvSpPr>
        <p:spPr/>
        <p:txBody>
          <a:bodyPr/>
          <a:lstStyle/>
          <a:p>
            <a:pPr>
              <a:defRPr/>
            </a:pPr>
            <a:r>
              <a:rPr lang="en-US" dirty="0" smtClean="0"/>
              <a:t>10-</a:t>
            </a:r>
            <a:fld id="{7ACADC51-2A0F-4A3B-9DB4-43BFB1DC7443}" type="slidenum">
              <a:rPr lang="en-US" smtClean="0"/>
              <a:pPr>
                <a:defRPr/>
              </a:pPr>
              <a:t>19</a:t>
            </a:fld>
            <a:endParaRPr lang="en-US" dirty="0"/>
          </a:p>
        </p:txBody>
      </p:sp>
    </p:spTree>
    <p:extLst>
      <p:ext uri="{BB962C8B-B14F-4D97-AF65-F5344CB8AC3E}">
        <p14:creationId xmlns:p14="http://schemas.microsoft.com/office/powerpoint/2010/main" val="1967756567"/>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5"/>
          <p:cNvSpPr>
            <a:spLocks noGrp="1"/>
          </p:cNvSpPr>
          <p:nvPr>
            <p:ph type="title"/>
          </p:nvPr>
        </p:nvSpPr>
        <p:spPr>
          <a:xfrm>
            <a:off x="466725" y="44450"/>
            <a:ext cx="8229600" cy="1154113"/>
          </a:xfrm>
        </p:spPr>
        <p:txBody>
          <a:bodyPr/>
          <a:lstStyle/>
          <a:p>
            <a:r>
              <a:rPr lang="en-US" smtClean="0">
                <a:solidFill>
                  <a:srgbClr val="FF0000"/>
                </a:solidFill>
              </a:rPr>
              <a:t>1.	</a:t>
            </a:r>
            <a:r>
              <a:rPr lang="en-US" smtClean="0"/>
              <a:t>Why Do Leaders Need Teams?</a:t>
            </a:r>
            <a:endParaRPr smtClean="0"/>
          </a:p>
        </p:txBody>
      </p:sp>
      <p:sp>
        <p:nvSpPr>
          <p:cNvPr id="16386" name="Content Placeholder 11"/>
          <p:cNvSpPr>
            <a:spLocks noGrp="1"/>
          </p:cNvSpPr>
          <p:nvPr>
            <p:ph idx="1"/>
          </p:nvPr>
        </p:nvSpPr>
        <p:spPr>
          <a:xfrm>
            <a:off x="466725" y="2327275"/>
            <a:ext cx="8229600" cy="4125913"/>
          </a:xfrm>
        </p:spPr>
        <p:txBody>
          <a:bodyPr/>
          <a:lstStyle/>
          <a:p>
            <a:r>
              <a:rPr dirty="0"/>
              <a:t>Complexities</a:t>
            </a:r>
          </a:p>
          <a:p>
            <a:r>
              <a:rPr dirty="0"/>
              <a:t>People Are Complicated</a:t>
            </a:r>
          </a:p>
          <a:p>
            <a:r>
              <a:rPr dirty="0"/>
              <a:t>Only See </a:t>
            </a:r>
          </a:p>
          <a:p>
            <a:pPr lvl="1"/>
            <a:r>
              <a:rPr dirty="0"/>
              <a:t>Individual Behaviors</a:t>
            </a:r>
          </a:p>
          <a:p>
            <a:pPr lvl="1"/>
            <a:r>
              <a:rPr dirty="0"/>
              <a:t>Collective </a:t>
            </a:r>
            <a:r>
              <a:rPr dirty="0" smtClean="0"/>
              <a:t>Decisions</a:t>
            </a:r>
          </a:p>
          <a:p>
            <a:r>
              <a:rPr lang="en-US" dirty="0" smtClean="0"/>
              <a:t>Questions regarding the best way to lead teams?</a:t>
            </a:r>
            <a:endParaRPr dirty="0"/>
          </a:p>
        </p:txBody>
      </p:sp>
      <p:sp>
        <p:nvSpPr>
          <p:cNvPr id="16387" name="Text Placeholder 4"/>
          <p:cNvSpPr>
            <a:spLocks noGrp="1"/>
          </p:cNvSpPr>
          <p:nvPr>
            <p:ph type="body" sz="quarter" idx="13"/>
          </p:nvPr>
        </p:nvSpPr>
        <p:spPr>
          <a:xfrm>
            <a:off x="466725" y="1628775"/>
            <a:ext cx="8229600" cy="571500"/>
          </a:xfrm>
        </p:spPr>
        <p:txBody>
          <a:bodyPr/>
          <a:lstStyle/>
          <a:p>
            <a:r>
              <a:rPr lang="en-GB" smtClean="0"/>
              <a:t>Groups Are Mysterious</a:t>
            </a:r>
          </a:p>
        </p:txBody>
      </p:sp>
      <p:sp>
        <p:nvSpPr>
          <p:cNvPr id="16388" name="Slide Number Placeholder 6"/>
          <p:cNvSpPr>
            <a:spLocks noGrp="1"/>
          </p:cNvSpPr>
          <p:nvPr>
            <p:ph type="sldNum" sz="quarter" idx="14"/>
          </p:nvPr>
        </p:nvSpPr>
        <p:spPr bwMode="auto">
          <a:noFill/>
          <a:ln>
            <a:miter lim="800000"/>
            <a:headEnd/>
            <a:tailEnd/>
          </a:ln>
        </p:spPr>
        <p:txBody>
          <a:bodyPr wrap="square" numCol="1" anchorCtr="0" compatLnSpc="1">
            <a:prstTxWarp prst="textNoShape">
              <a:avLst/>
            </a:prstTxWarp>
          </a:bodyPr>
          <a:lstStyle/>
          <a:p>
            <a:r>
              <a:rPr lang="en-GB">
                <a:latin typeface="Arial" charset="0"/>
                <a:cs typeface="Arial" charset="0"/>
              </a:rPr>
              <a:t>10–</a:t>
            </a:r>
            <a:fld id="{5C00B32E-91DC-4D6D-B2F3-B8E9B7057F74}" type="slidenum">
              <a:rPr lang="en-GB">
                <a:latin typeface="Arial" charset="0"/>
                <a:cs typeface="Arial" charset="0"/>
              </a:rPr>
              <a:pPr/>
              <a:t>2</a:t>
            </a:fld>
            <a:endParaRPr lang="en-GB">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2"/>
          <p:cNvSpPr>
            <a:spLocks noGrp="1" noChangeArrowheads="1"/>
          </p:cNvSpPr>
          <p:nvPr>
            <p:ph type="title"/>
          </p:nvPr>
        </p:nvSpPr>
        <p:spPr/>
        <p:txBody>
          <a:bodyPr/>
          <a:lstStyle/>
          <a:p>
            <a:pPr>
              <a:defRPr/>
            </a:pPr>
            <a:r>
              <a:rPr lang="en-US" dirty="0"/>
              <a:t>Group </a:t>
            </a:r>
            <a:r>
              <a:rPr lang="en-US" dirty="0" smtClean="0"/>
              <a:t>Norms</a:t>
            </a:r>
            <a:endParaRPr lang="en-US" dirty="0"/>
          </a:p>
        </p:txBody>
      </p:sp>
      <p:sp>
        <p:nvSpPr>
          <p:cNvPr id="289796" name="Rectangle 3"/>
          <p:cNvSpPr>
            <a:spLocks noGrp="1" noChangeArrowheads="1"/>
          </p:cNvSpPr>
          <p:nvPr>
            <p:ph idx="1"/>
          </p:nvPr>
        </p:nvSpPr>
        <p:spPr/>
        <p:txBody>
          <a:bodyPr/>
          <a:lstStyle/>
          <a:p>
            <a:pPr>
              <a:lnSpc>
                <a:spcPct val="90000"/>
              </a:lnSpc>
              <a:defRPr/>
            </a:pPr>
            <a:r>
              <a:rPr lang="en-US" b="1"/>
              <a:t>Conformity and Deviance</a:t>
            </a:r>
          </a:p>
          <a:p>
            <a:pPr lvl="1">
              <a:lnSpc>
                <a:spcPct val="90000"/>
              </a:lnSpc>
              <a:defRPr/>
            </a:pPr>
            <a:r>
              <a:rPr lang="en-US"/>
              <a:t>Members conform to norms to obtain rewards, imitate respected members, and because they feel the behavior is right.</a:t>
            </a:r>
          </a:p>
          <a:p>
            <a:pPr lvl="1">
              <a:lnSpc>
                <a:spcPct val="90000"/>
              </a:lnSpc>
              <a:defRPr/>
            </a:pPr>
            <a:r>
              <a:rPr lang="en-US"/>
              <a:t>When a member deviates, other members will try to make them conform, expel the member, or change the group norms to accommodate them.</a:t>
            </a:r>
          </a:p>
        </p:txBody>
      </p:sp>
      <p:sp>
        <p:nvSpPr>
          <p:cNvPr id="4" name="Slide Number Placeholder 3"/>
          <p:cNvSpPr>
            <a:spLocks noGrp="1"/>
          </p:cNvSpPr>
          <p:nvPr>
            <p:ph type="sldNum" sz="quarter" idx="11"/>
          </p:nvPr>
        </p:nvSpPr>
        <p:spPr/>
        <p:txBody>
          <a:bodyPr/>
          <a:lstStyle/>
          <a:p>
            <a:pPr>
              <a:defRPr/>
            </a:pPr>
            <a:r>
              <a:rPr lang="en-US" dirty="0" smtClean="0"/>
              <a:t>10-</a:t>
            </a:r>
            <a:fld id="{E1170E07-76A2-41AE-98D4-9A65A7F406E5}" type="slidenum">
              <a:rPr lang="en-US" smtClean="0"/>
              <a:pPr>
                <a:defRPr/>
              </a:pPr>
              <a:t>20</a:t>
            </a:fld>
            <a:endParaRPr lang="en-US" dirty="0"/>
          </a:p>
        </p:txBody>
      </p:sp>
    </p:spTree>
    <p:extLst>
      <p:ext uri="{BB962C8B-B14F-4D97-AF65-F5344CB8AC3E}">
        <p14:creationId xmlns:p14="http://schemas.microsoft.com/office/powerpoint/2010/main" val="3084731532"/>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2"/>
          <p:cNvSpPr>
            <a:spLocks noGrp="1" noChangeArrowheads="1"/>
          </p:cNvSpPr>
          <p:nvPr>
            <p:ph type="title"/>
          </p:nvPr>
        </p:nvSpPr>
        <p:spPr/>
        <p:txBody>
          <a:bodyPr/>
          <a:lstStyle/>
          <a:p>
            <a:pPr>
              <a:defRPr/>
            </a:pPr>
            <a:r>
              <a:rPr lang="en-US"/>
              <a:t>Organizational Conflict</a:t>
            </a:r>
          </a:p>
        </p:txBody>
      </p:sp>
      <p:sp>
        <p:nvSpPr>
          <p:cNvPr id="248836" name="Rectangle 3"/>
          <p:cNvSpPr>
            <a:spLocks noGrp="1" noChangeArrowheads="1"/>
          </p:cNvSpPr>
          <p:nvPr>
            <p:ph idx="1"/>
          </p:nvPr>
        </p:nvSpPr>
        <p:spPr/>
        <p:txBody>
          <a:bodyPr/>
          <a:lstStyle/>
          <a:p>
            <a:pPr>
              <a:lnSpc>
                <a:spcPct val="90000"/>
              </a:lnSpc>
              <a:defRPr/>
            </a:pPr>
            <a:r>
              <a:rPr lang="en-US" b="1" dirty="0"/>
              <a:t>Organizational Conflict</a:t>
            </a:r>
          </a:p>
          <a:p>
            <a:pPr lvl="1">
              <a:lnSpc>
                <a:spcPct val="90000"/>
              </a:lnSpc>
              <a:defRPr/>
            </a:pPr>
            <a:r>
              <a:rPr lang="en-US" dirty="0"/>
              <a:t>The discord that arises when goals, interests or values of different individuals or groups are </a:t>
            </a:r>
            <a:br>
              <a:rPr lang="en-US" dirty="0"/>
            </a:br>
            <a:r>
              <a:rPr lang="en-US" dirty="0"/>
              <a:t>incompatible </a:t>
            </a:r>
            <a:br>
              <a:rPr lang="en-US" dirty="0"/>
            </a:br>
            <a:r>
              <a:rPr lang="en-US" dirty="0"/>
              <a:t>and those people </a:t>
            </a:r>
            <a:br>
              <a:rPr lang="en-US" dirty="0"/>
            </a:br>
            <a:r>
              <a:rPr lang="en-US" dirty="0"/>
              <a:t>block or </a:t>
            </a:r>
            <a:r>
              <a:rPr lang="en-US" dirty="0" smtClean="0"/>
              <a:t>prevent </a:t>
            </a:r>
            <a:r>
              <a:rPr lang="en-US" dirty="0"/>
              <a:t/>
            </a:r>
            <a:br>
              <a:rPr lang="en-US" dirty="0"/>
            </a:br>
            <a:r>
              <a:rPr lang="en-US" dirty="0"/>
              <a:t>each other’s efforts </a:t>
            </a:r>
            <a:br>
              <a:rPr lang="en-US" dirty="0"/>
            </a:br>
            <a:r>
              <a:rPr lang="en-US" dirty="0"/>
              <a:t>to achieve their </a:t>
            </a:r>
            <a:br>
              <a:rPr lang="en-US" dirty="0"/>
            </a:br>
            <a:r>
              <a:rPr lang="en-US" dirty="0"/>
              <a:t>objectives.</a:t>
            </a:r>
          </a:p>
        </p:txBody>
      </p:sp>
      <p:sp>
        <p:nvSpPr>
          <p:cNvPr id="5" name="Slide Number Placeholder 4"/>
          <p:cNvSpPr>
            <a:spLocks noGrp="1"/>
          </p:cNvSpPr>
          <p:nvPr>
            <p:ph type="sldNum" sz="quarter" idx="11"/>
          </p:nvPr>
        </p:nvSpPr>
        <p:spPr/>
        <p:txBody>
          <a:bodyPr/>
          <a:lstStyle/>
          <a:p>
            <a:pPr>
              <a:defRPr/>
            </a:pPr>
            <a:r>
              <a:rPr lang="en-US" dirty="0" smtClean="0"/>
              <a:t>10-</a:t>
            </a:r>
            <a:fld id="{03F62FE0-90F9-4E83-954A-8913CBC0FE63}" type="slidenum">
              <a:rPr lang="en-US" smtClean="0"/>
              <a:pPr>
                <a:defRPr/>
              </a:pPr>
              <a:t>21</a:t>
            </a:fld>
            <a:endParaRPr lang="en-US" dirty="0"/>
          </a:p>
        </p:txBody>
      </p:sp>
      <p:pic>
        <p:nvPicPr>
          <p:cNvPr id="1638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05400" y="3352800"/>
            <a:ext cx="33528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242635"/>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2"/>
          <p:cNvSpPr>
            <a:spLocks noGrp="1" noChangeArrowheads="1"/>
          </p:cNvSpPr>
          <p:nvPr>
            <p:ph type="title"/>
          </p:nvPr>
        </p:nvSpPr>
        <p:spPr/>
        <p:txBody>
          <a:bodyPr/>
          <a:lstStyle/>
          <a:p>
            <a:pPr>
              <a:defRPr/>
            </a:pPr>
            <a:r>
              <a:rPr lang="en-US"/>
              <a:t>Organizational Conflict</a:t>
            </a:r>
          </a:p>
        </p:txBody>
      </p:sp>
      <p:sp>
        <p:nvSpPr>
          <p:cNvPr id="250884" name="Rectangle 3"/>
          <p:cNvSpPr>
            <a:spLocks noGrp="1" noChangeArrowheads="1"/>
          </p:cNvSpPr>
          <p:nvPr>
            <p:ph idx="1"/>
          </p:nvPr>
        </p:nvSpPr>
        <p:spPr/>
        <p:txBody>
          <a:bodyPr/>
          <a:lstStyle/>
          <a:p>
            <a:pPr>
              <a:lnSpc>
                <a:spcPct val="90000"/>
              </a:lnSpc>
              <a:defRPr/>
            </a:pPr>
            <a:r>
              <a:rPr lang="en-US" dirty="0"/>
              <a:t>Conflict is inevitable given the wide range of goals for the different </a:t>
            </a:r>
            <a:r>
              <a:rPr lang="en-US" dirty="0" smtClean="0"/>
              <a:t>stakeholders </a:t>
            </a:r>
            <a:r>
              <a:rPr lang="en-US" dirty="0"/>
              <a:t>in the organization</a:t>
            </a:r>
          </a:p>
          <a:p>
            <a:pPr>
              <a:lnSpc>
                <a:spcPct val="90000"/>
              </a:lnSpc>
              <a:defRPr/>
            </a:pPr>
            <a:r>
              <a:rPr lang="en-US" dirty="0"/>
              <a:t>Conflict can also exist between departments and divisions that compete for resources</a:t>
            </a:r>
          </a:p>
        </p:txBody>
      </p:sp>
      <p:sp>
        <p:nvSpPr>
          <p:cNvPr id="4" name="Slide Number Placeholder 3"/>
          <p:cNvSpPr>
            <a:spLocks noGrp="1"/>
          </p:cNvSpPr>
          <p:nvPr>
            <p:ph type="sldNum" sz="quarter" idx="11"/>
          </p:nvPr>
        </p:nvSpPr>
        <p:spPr/>
        <p:txBody>
          <a:bodyPr/>
          <a:lstStyle/>
          <a:p>
            <a:pPr>
              <a:defRPr/>
            </a:pPr>
            <a:r>
              <a:rPr lang="en-US" dirty="0" smtClean="0"/>
              <a:t>10-</a:t>
            </a:r>
            <a:fld id="{9B6D9094-ACC0-4677-BBFE-11A6FAF1F5A4}" type="slidenum">
              <a:rPr lang="en-US" smtClean="0"/>
              <a:pPr>
                <a:defRPr/>
              </a:pPr>
              <a:t>22</a:t>
            </a:fld>
            <a:endParaRPr lang="en-US" dirty="0"/>
          </a:p>
        </p:txBody>
      </p:sp>
    </p:spTree>
    <p:extLst>
      <p:ext uri="{BB962C8B-B14F-4D97-AF65-F5344CB8AC3E}">
        <p14:creationId xmlns:p14="http://schemas.microsoft.com/office/powerpoint/2010/main" val="3402909394"/>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3"/>
          <p:cNvSpPr>
            <a:spLocks noGrp="1" noChangeArrowheads="1"/>
          </p:cNvSpPr>
          <p:nvPr>
            <p:ph type="title"/>
          </p:nvPr>
        </p:nvSpPr>
        <p:spPr/>
        <p:txBody>
          <a:bodyPr/>
          <a:lstStyle/>
          <a:p>
            <a:pPr>
              <a:defRPr/>
            </a:pPr>
            <a:r>
              <a:rPr lang="en-US" smtClean="0"/>
              <a:t>The Effect of Conflict on </a:t>
            </a:r>
            <a:br>
              <a:rPr lang="en-US" smtClean="0"/>
            </a:br>
            <a:r>
              <a:rPr lang="en-US" smtClean="0"/>
              <a:t>Organizational Performance</a:t>
            </a:r>
            <a:endParaRPr lang="en-US"/>
          </a:p>
        </p:txBody>
      </p:sp>
      <p:sp>
        <p:nvSpPr>
          <p:cNvPr id="5" name="Slide Number Placeholder 4"/>
          <p:cNvSpPr>
            <a:spLocks noGrp="1"/>
          </p:cNvSpPr>
          <p:nvPr>
            <p:ph type="sldNum" sz="quarter" idx="11"/>
          </p:nvPr>
        </p:nvSpPr>
        <p:spPr/>
        <p:txBody>
          <a:bodyPr/>
          <a:lstStyle/>
          <a:p>
            <a:pPr>
              <a:defRPr/>
            </a:pPr>
            <a:r>
              <a:rPr lang="en-US" dirty="0" smtClean="0"/>
              <a:t>10-</a:t>
            </a:r>
            <a:fld id="{4F21EF3C-BB74-4584-827B-F2578C000194}" type="slidenum">
              <a:rPr lang="en-US" smtClean="0"/>
              <a:pPr>
                <a:defRPr/>
              </a:pPr>
              <a:t>23</a:t>
            </a:fld>
            <a:endParaRPr lang="en-US" dirty="0"/>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3246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0890470"/>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2"/>
          <p:cNvSpPr>
            <a:spLocks noGrp="1" noChangeArrowheads="1"/>
          </p:cNvSpPr>
          <p:nvPr>
            <p:ph type="title"/>
          </p:nvPr>
        </p:nvSpPr>
        <p:spPr/>
        <p:txBody>
          <a:bodyPr/>
          <a:lstStyle/>
          <a:p>
            <a:pPr>
              <a:defRPr/>
            </a:pPr>
            <a:r>
              <a:rPr lang="en-US" smtClean="0"/>
              <a:t>Types of Conflict</a:t>
            </a:r>
            <a:endParaRPr lang="en-US"/>
          </a:p>
        </p:txBody>
      </p:sp>
      <p:sp>
        <p:nvSpPr>
          <p:cNvPr id="5" name="Slide Number Placeholder 4"/>
          <p:cNvSpPr>
            <a:spLocks noGrp="1"/>
          </p:cNvSpPr>
          <p:nvPr>
            <p:ph type="sldNum" sz="quarter" idx="11"/>
          </p:nvPr>
        </p:nvSpPr>
        <p:spPr/>
        <p:txBody>
          <a:bodyPr/>
          <a:lstStyle/>
          <a:p>
            <a:pPr>
              <a:defRPr/>
            </a:pPr>
            <a:r>
              <a:rPr lang="en-US" dirty="0" smtClean="0"/>
              <a:t>10-</a:t>
            </a:r>
            <a:fld id="{F881EC0B-32FD-4479-A25B-00B3160B77E9}" type="slidenum">
              <a:rPr lang="en-US" smtClean="0"/>
              <a:pPr>
                <a:defRPr/>
              </a:pPr>
              <a:t>24</a:t>
            </a:fld>
            <a:endParaRPr lang="en-US" dirty="0"/>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1957388"/>
            <a:ext cx="8091487"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323287"/>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smtClean="0"/>
              <a:t>Types of Conflict</a:t>
            </a:r>
          </a:p>
        </p:txBody>
      </p:sp>
      <p:sp>
        <p:nvSpPr>
          <p:cNvPr id="23555" name="Rectangle 3"/>
          <p:cNvSpPr>
            <a:spLocks noGrp="1" noChangeArrowheads="1"/>
          </p:cNvSpPr>
          <p:nvPr>
            <p:ph idx="1"/>
          </p:nvPr>
        </p:nvSpPr>
        <p:spPr/>
        <p:txBody>
          <a:bodyPr/>
          <a:lstStyle/>
          <a:p>
            <a:pPr>
              <a:defRPr/>
            </a:pPr>
            <a:r>
              <a:rPr lang="en-US" b="1" dirty="0" smtClean="0"/>
              <a:t>Interpersonal Conflict</a:t>
            </a:r>
          </a:p>
          <a:p>
            <a:pPr lvl="1">
              <a:defRPr/>
            </a:pPr>
            <a:r>
              <a:rPr lang="en-US" dirty="0" smtClean="0"/>
              <a:t>Conflict between individuals due to differences in their goals or values.</a:t>
            </a:r>
          </a:p>
          <a:p>
            <a:pPr>
              <a:defRPr/>
            </a:pPr>
            <a:r>
              <a:rPr lang="en-US" b="1" dirty="0" smtClean="0"/>
              <a:t>Intragroup Conflict</a:t>
            </a:r>
          </a:p>
          <a:p>
            <a:pPr lvl="1">
              <a:defRPr/>
            </a:pPr>
            <a:r>
              <a:rPr lang="en-US" dirty="0" smtClean="0"/>
              <a:t>Conflict </a:t>
            </a:r>
            <a:r>
              <a:rPr lang="en-US" u="sng" dirty="0" smtClean="0"/>
              <a:t>within</a:t>
            </a:r>
            <a:r>
              <a:rPr lang="en-US" dirty="0" smtClean="0"/>
              <a:t> a </a:t>
            </a:r>
            <a:br>
              <a:rPr lang="en-US" dirty="0" smtClean="0"/>
            </a:br>
            <a:r>
              <a:rPr lang="en-US" dirty="0" smtClean="0"/>
              <a:t>group, team</a:t>
            </a:r>
            <a:r>
              <a:rPr lang="en-US" dirty="0"/>
              <a:t> </a:t>
            </a:r>
            <a:r>
              <a:rPr lang="en-US" dirty="0" smtClean="0"/>
              <a:t>or </a:t>
            </a:r>
            <a:br>
              <a:rPr lang="en-US" dirty="0" smtClean="0"/>
            </a:br>
            <a:r>
              <a:rPr lang="en-US" dirty="0" smtClean="0"/>
              <a:t>department</a:t>
            </a:r>
          </a:p>
        </p:txBody>
      </p:sp>
      <p:sp>
        <p:nvSpPr>
          <p:cNvPr id="5" name="Slide Number Placeholder 4"/>
          <p:cNvSpPr>
            <a:spLocks noGrp="1"/>
          </p:cNvSpPr>
          <p:nvPr>
            <p:ph type="sldNum" sz="quarter" idx="11"/>
          </p:nvPr>
        </p:nvSpPr>
        <p:spPr/>
        <p:txBody>
          <a:bodyPr/>
          <a:lstStyle/>
          <a:p>
            <a:pPr>
              <a:defRPr/>
            </a:pPr>
            <a:r>
              <a:rPr lang="en-US" dirty="0" smtClean="0"/>
              <a:t>10-</a:t>
            </a:r>
            <a:fld id="{82969FFA-576F-4F66-917C-7A880F771133}" type="slidenum">
              <a:rPr lang="en-US" smtClean="0"/>
              <a:pPr>
                <a:defRPr/>
              </a:pPr>
              <a:t>25</a:t>
            </a:fld>
            <a:endParaRPr lang="en-US" dirty="0"/>
          </a:p>
        </p:txBody>
      </p:sp>
      <p:pic>
        <p:nvPicPr>
          <p:cNvPr id="20485" name="Picture 5" descr="j04044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3276600"/>
            <a:ext cx="31242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653991"/>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smtClean="0"/>
              <a:t>Types of Conflict</a:t>
            </a:r>
          </a:p>
        </p:txBody>
      </p:sp>
      <p:sp>
        <p:nvSpPr>
          <p:cNvPr id="24579" name="Rectangle 3"/>
          <p:cNvSpPr>
            <a:spLocks noGrp="1" noChangeArrowheads="1"/>
          </p:cNvSpPr>
          <p:nvPr>
            <p:ph idx="1"/>
          </p:nvPr>
        </p:nvSpPr>
        <p:spPr/>
        <p:txBody>
          <a:bodyPr/>
          <a:lstStyle/>
          <a:p>
            <a:pPr>
              <a:defRPr/>
            </a:pPr>
            <a:r>
              <a:rPr lang="en-US" b="1" dirty="0" smtClean="0"/>
              <a:t>Intergroup Conflict</a:t>
            </a:r>
          </a:p>
          <a:p>
            <a:pPr lvl="1">
              <a:defRPr/>
            </a:pPr>
            <a:r>
              <a:rPr lang="en-US" dirty="0" smtClean="0"/>
              <a:t>Conflict </a:t>
            </a:r>
            <a:r>
              <a:rPr lang="en-US" u="sng" dirty="0" smtClean="0"/>
              <a:t>between</a:t>
            </a:r>
            <a:r>
              <a:rPr lang="en-US" dirty="0" smtClean="0"/>
              <a:t> two or more teams, groups or departments.</a:t>
            </a:r>
          </a:p>
          <a:p>
            <a:pPr lvl="1">
              <a:defRPr/>
            </a:pPr>
            <a:r>
              <a:rPr lang="en-US" dirty="0" smtClean="0"/>
              <a:t>Managers play a key role in resolution of this conflict</a:t>
            </a:r>
          </a:p>
          <a:p>
            <a:pPr>
              <a:defRPr/>
            </a:pPr>
            <a:r>
              <a:rPr lang="en-US" b="1" dirty="0" smtClean="0"/>
              <a:t>Interorganizational Conflict</a:t>
            </a:r>
          </a:p>
          <a:p>
            <a:pPr lvl="1">
              <a:defRPr/>
            </a:pPr>
            <a:r>
              <a:rPr lang="en-US" dirty="0" smtClean="0"/>
              <a:t>Conflict that arises across organizations.</a:t>
            </a:r>
          </a:p>
        </p:txBody>
      </p:sp>
      <p:sp>
        <p:nvSpPr>
          <p:cNvPr id="4" name="Slide Number Placeholder 3"/>
          <p:cNvSpPr>
            <a:spLocks noGrp="1"/>
          </p:cNvSpPr>
          <p:nvPr>
            <p:ph type="sldNum" sz="quarter" idx="11"/>
          </p:nvPr>
        </p:nvSpPr>
        <p:spPr/>
        <p:txBody>
          <a:bodyPr/>
          <a:lstStyle/>
          <a:p>
            <a:pPr>
              <a:defRPr/>
            </a:pPr>
            <a:r>
              <a:rPr lang="en-US" dirty="0" smtClean="0"/>
              <a:t>10-</a:t>
            </a:r>
            <a:fld id="{CC041A28-3BF8-44AC-93B2-47A9995BAC69}" type="slidenum">
              <a:rPr lang="en-US" smtClean="0"/>
              <a:pPr>
                <a:defRPr/>
              </a:pPr>
              <a:t>26</a:t>
            </a:fld>
            <a:endParaRPr lang="en-US" dirty="0"/>
          </a:p>
        </p:txBody>
      </p:sp>
    </p:spTree>
    <p:extLst>
      <p:ext uri="{BB962C8B-B14F-4D97-AF65-F5344CB8AC3E}">
        <p14:creationId xmlns:p14="http://schemas.microsoft.com/office/powerpoint/2010/main" val="3665766832"/>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735138"/>
            <a:ext cx="79914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2" name="Rectangle 3"/>
          <p:cNvSpPr>
            <a:spLocks noGrp="1" noChangeArrowheads="1"/>
          </p:cNvSpPr>
          <p:nvPr>
            <p:ph type="title"/>
          </p:nvPr>
        </p:nvSpPr>
        <p:spPr/>
        <p:txBody>
          <a:bodyPr/>
          <a:lstStyle/>
          <a:p>
            <a:pPr>
              <a:defRPr/>
            </a:pPr>
            <a:r>
              <a:rPr lang="en-US" smtClean="0"/>
              <a:t>Sources of Conflict</a:t>
            </a:r>
          </a:p>
        </p:txBody>
      </p:sp>
      <p:sp>
        <p:nvSpPr>
          <p:cNvPr id="5" name="Slide Number Placeholder 4"/>
          <p:cNvSpPr>
            <a:spLocks noGrp="1"/>
          </p:cNvSpPr>
          <p:nvPr>
            <p:ph type="sldNum" sz="quarter" idx="11"/>
          </p:nvPr>
        </p:nvSpPr>
        <p:spPr/>
        <p:txBody>
          <a:bodyPr/>
          <a:lstStyle/>
          <a:p>
            <a:pPr>
              <a:defRPr/>
            </a:pPr>
            <a:r>
              <a:rPr lang="en-US" dirty="0" smtClean="0"/>
              <a:t>10-</a:t>
            </a:r>
            <a:fld id="{E53CDA15-67BB-424F-9E60-B03CD43052AB}" type="slidenum">
              <a:rPr lang="en-US" smtClean="0"/>
              <a:pPr>
                <a:defRPr/>
              </a:pPr>
              <a:t>27</a:t>
            </a:fld>
            <a:endParaRPr lang="en-US" dirty="0" smtClean="0"/>
          </a:p>
        </p:txBody>
      </p:sp>
      <p:sp>
        <p:nvSpPr>
          <p:cNvPr id="22533" name="Text Box 4"/>
          <p:cNvSpPr txBox="1">
            <a:spLocks noChangeArrowheads="1"/>
          </p:cNvSpPr>
          <p:nvPr/>
        </p:nvSpPr>
        <p:spPr bwMode="auto">
          <a:xfrm>
            <a:off x="304800" y="6324600"/>
            <a:ext cx="165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50000"/>
              </a:spcBef>
              <a:buFontTx/>
              <a:buNone/>
            </a:pPr>
            <a:r>
              <a:rPr lang="en-US" altLang="en-US" sz="1800">
                <a:latin typeface="Arial" charset="0"/>
              </a:rPr>
              <a:t>Figure 17.3</a:t>
            </a:r>
          </a:p>
        </p:txBody>
      </p:sp>
    </p:spTree>
    <p:extLst>
      <p:ext uri="{BB962C8B-B14F-4D97-AF65-F5344CB8AC3E}">
        <p14:creationId xmlns:p14="http://schemas.microsoft.com/office/powerpoint/2010/main" val="3913203673"/>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smtClean="0"/>
              <a:t>Sources of Conflict</a:t>
            </a:r>
          </a:p>
        </p:txBody>
      </p:sp>
      <p:sp>
        <p:nvSpPr>
          <p:cNvPr id="26627" name="Rectangle 3"/>
          <p:cNvSpPr>
            <a:spLocks noGrp="1" noChangeArrowheads="1"/>
          </p:cNvSpPr>
          <p:nvPr>
            <p:ph idx="1"/>
          </p:nvPr>
        </p:nvSpPr>
        <p:spPr/>
        <p:txBody>
          <a:bodyPr/>
          <a:lstStyle/>
          <a:p>
            <a:pPr>
              <a:defRPr/>
            </a:pPr>
            <a:r>
              <a:rPr lang="en-US" b="1" smtClean="0"/>
              <a:t>Different Goals and Time Horizons</a:t>
            </a:r>
          </a:p>
          <a:p>
            <a:pPr lvl="1">
              <a:defRPr/>
            </a:pPr>
            <a:r>
              <a:rPr lang="en-US" smtClean="0"/>
              <a:t>Different groups have differing goals and focus.</a:t>
            </a:r>
          </a:p>
          <a:p>
            <a:pPr>
              <a:defRPr/>
            </a:pPr>
            <a:r>
              <a:rPr lang="en-US" b="1" smtClean="0"/>
              <a:t>Overlapping Authority</a:t>
            </a:r>
          </a:p>
          <a:p>
            <a:pPr lvl="1">
              <a:defRPr/>
            </a:pPr>
            <a:r>
              <a:rPr lang="en-US" smtClean="0"/>
              <a:t>Two or more managers claim authority for the same activities which leads to conflict between the managers and workers.</a:t>
            </a:r>
          </a:p>
        </p:txBody>
      </p:sp>
      <p:sp>
        <p:nvSpPr>
          <p:cNvPr id="4" name="Slide Number Placeholder 3"/>
          <p:cNvSpPr>
            <a:spLocks noGrp="1"/>
          </p:cNvSpPr>
          <p:nvPr>
            <p:ph type="sldNum" sz="quarter" idx="11"/>
          </p:nvPr>
        </p:nvSpPr>
        <p:spPr/>
        <p:txBody>
          <a:bodyPr/>
          <a:lstStyle/>
          <a:p>
            <a:pPr>
              <a:defRPr/>
            </a:pPr>
            <a:r>
              <a:rPr lang="en-US" dirty="0" smtClean="0"/>
              <a:t>10-</a:t>
            </a:r>
            <a:fld id="{ACB4B608-D3E1-41E3-A73E-19E2BDFC9DE5}" type="slidenum">
              <a:rPr lang="en-US" smtClean="0"/>
              <a:pPr>
                <a:defRPr/>
              </a:pPr>
              <a:t>28</a:t>
            </a:fld>
            <a:endParaRPr lang="en-US" dirty="0"/>
          </a:p>
        </p:txBody>
      </p:sp>
    </p:spTree>
    <p:extLst>
      <p:ext uri="{BB962C8B-B14F-4D97-AF65-F5344CB8AC3E}">
        <p14:creationId xmlns:p14="http://schemas.microsoft.com/office/powerpoint/2010/main" val="4096727835"/>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2"/>
          <p:cNvSpPr>
            <a:spLocks noGrp="1" noChangeArrowheads="1"/>
          </p:cNvSpPr>
          <p:nvPr>
            <p:ph type="title"/>
          </p:nvPr>
        </p:nvSpPr>
        <p:spPr/>
        <p:txBody>
          <a:bodyPr/>
          <a:lstStyle/>
          <a:p>
            <a:pPr>
              <a:defRPr/>
            </a:pPr>
            <a:r>
              <a:rPr lang="en-US"/>
              <a:t>Sources of Conflict</a:t>
            </a:r>
          </a:p>
        </p:txBody>
      </p:sp>
      <p:sp>
        <p:nvSpPr>
          <p:cNvPr id="264196" name="Rectangle 3"/>
          <p:cNvSpPr>
            <a:spLocks noGrp="1" noChangeArrowheads="1"/>
          </p:cNvSpPr>
          <p:nvPr>
            <p:ph type="body" idx="1"/>
          </p:nvPr>
        </p:nvSpPr>
        <p:spPr/>
        <p:txBody>
          <a:bodyPr/>
          <a:lstStyle/>
          <a:p>
            <a:pPr>
              <a:lnSpc>
                <a:spcPct val="90000"/>
              </a:lnSpc>
              <a:defRPr/>
            </a:pPr>
            <a:r>
              <a:rPr lang="en-US" b="1"/>
              <a:t>Task Interdependencies</a:t>
            </a:r>
          </a:p>
          <a:p>
            <a:pPr lvl="1">
              <a:lnSpc>
                <a:spcPct val="90000"/>
              </a:lnSpc>
              <a:defRPr/>
            </a:pPr>
            <a:r>
              <a:rPr lang="en-US"/>
              <a:t>One member of a group or a group fails to finish a task that another member or group depends on, causing the waiting worker or group to fall behind.</a:t>
            </a:r>
          </a:p>
        </p:txBody>
      </p:sp>
      <p:sp>
        <p:nvSpPr>
          <p:cNvPr id="4" name="Slide Number Placeholder 3"/>
          <p:cNvSpPr>
            <a:spLocks noGrp="1"/>
          </p:cNvSpPr>
          <p:nvPr>
            <p:ph type="sldNum" sz="quarter" idx="11"/>
          </p:nvPr>
        </p:nvSpPr>
        <p:spPr/>
        <p:txBody>
          <a:bodyPr/>
          <a:lstStyle/>
          <a:p>
            <a:pPr>
              <a:defRPr/>
            </a:pPr>
            <a:r>
              <a:rPr lang="en-US" dirty="0" smtClean="0"/>
              <a:t>10-</a:t>
            </a:r>
            <a:fld id="{38748750-EDC1-42A5-B049-CA0670D5D883}" type="slidenum">
              <a:rPr lang="en-US" smtClean="0"/>
              <a:pPr>
                <a:defRPr/>
              </a:pPr>
              <a:t>29</a:t>
            </a:fld>
            <a:endParaRPr lang="en-US" dirty="0"/>
          </a:p>
        </p:txBody>
      </p:sp>
    </p:spTree>
    <p:extLst>
      <p:ext uri="{BB962C8B-B14F-4D97-AF65-F5344CB8AC3E}">
        <p14:creationId xmlns:p14="http://schemas.microsoft.com/office/powerpoint/2010/main" val="2897902759"/>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a:defRPr/>
            </a:pPr>
            <a:r>
              <a:rPr lang="en-US"/>
              <a:t>Groups, Teams and </a:t>
            </a:r>
            <a:br>
              <a:rPr lang="en-US"/>
            </a:br>
            <a:r>
              <a:rPr lang="en-US"/>
              <a:t>Organizational Effectiveness</a:t>
            </a:r>
          </a:p>
        </p:txBody>
      </p:sp>
      <p:sp>
        <p:nvSpPr>
          <p:cNvPr id="245763" name="Rectangle 3"/>
          <p:cNvSpPr>
            <a:spLocks noGrp="1" noChangeArrowheads="1"/>
          </p:cNvSpPr>
          <p:nvPr>
            <p:ph sz="half" idx="1"/>
          </p:nvPr>
        </p:nvSpPr>
        <p:spPr/>
        <p:txBody>
          <a:bodyPr/>
          <a:lstStyle/>
          <a:p>
            <a:pPr>
              <a:defRPr/>
            </a:pPr>
            <a:r>
              <a:rPr lang="en-US" b="1"/>
              <a:t>Group</a:t>
            </a:r>
          </a:p>
          <a:p>
            <a:pPr lvl="1">
              <a:defRPr/>
            </a:pPr>
            <a:r>
              <a:rPr lang="en-US"/>
              <a:t>Two or more people who interact with each other to accomplish certain goals or meet certain needs.</a:t>
            </a:r>
          </a:p>
        </p:txBody>
      </p:sp>
      <p:sp>
        <p:nvSpPr>
          <p:cNvPr id="5" name="Slide Number Placeholder 4"/>
          <p:cNvSpPr>
            <a:spLocks noGrp="1"/>
          </p:cNvSpPr>
          <p:nvPr>
            <p:ph type="sldNum" sz="quarter" idx="11"/>
          </p:nvPr>
        </p:nvSpPr>
        <p:spPr/>
        <p:txBody>
          <a:bodyPr/>
          <a:lstStyle/>
          <a:p>
            <a:pPr>
              <a:defRPr/>
            </a:pPr>
            <a:r>
              <a:rPr lang="en-US" dirty="0" smtClean="0"/>
              <a:t>10-</a:t>
            </a:r>
            <a:fld id="{56BBABBB-CF9E-4713-8A6F-BB1A35F7F9F5}" type="slidenum">
              <a:rPr lang="en-US" smtClean="0"/>
              <a:pPr>
                <a:defRPr/>
              </a:pPr>
              <a:t>3</a:t>
            </a:fld>
            <a:endParaRPr lang="en-US" dirty="0"/>
          </a:p>
        </p:txBody>
      </p:sp>
      <p:pic>
        <p:nvPicPr>
          <p:cNvPr id="15365" name="Content Placeholder 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2574925"/>
            <a:ext cx="4038600" cy="3673475"/>
          </a:xfrm>
          <a:noFill/>
        </p:spPr>
      </p:pic>
    </p:spTree>
    <p:extLst>
      <p:ext uri="{BB962C8B-B14F-4D97-AF65-F5344CB8AC3E}">
        <p14:creationId xmlns:p14="http://schemas.microsoft.com/office/powerpoint/2010/main" val="300274129"/>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2"/>
          <p:cNvSpPr>
            <a:spLocks noGrp="1" noChangeArrowheads="1"/>
          </p:cNvSpPr>
          <p:nvPr>
            <p:ph type="title"/>
          </p:nvPr>
        </p:nvSpPr>
        <p:spPr/>
        <p:txBody>
          <a:bodyPr/>
          <a:lstStyle/>
          <a:p>
            <a:pPr>
              <a:defRPr/>
            </a:pPr>
            <a:r>
              <a:rPr lang="en-US"/>
              <a:t>Sources of Conflict</a:t>
            </a:r>
          </a:p>
        </p:txBody>
      </p:sp>
      <p:sp>
        <p:nvSpPr>
          <p:cNvPr id="266244" name="Rectangle 3"/>
          <p:cNvSpPr>
            <a:spLocks noGrp="1" noChangeArrowheads="1"/>
          </p:cNvSpPr>
          <p:nvPr>
            <p:ph type="body" idx="1"/>
          </p:nvPr>
        </p:nvSpPr>
        <p:spPr/>
        <p:txBody>
          <a:bodyPr/>
          <a:lstStyle/>
          <a:p>
            <a:pPr>
              <a:lnSpc>
                <a:spcPct val="90000"/>
              </a:lnSpc>
              <a:defRPr/>
            </a:pPr>
            <a:r>
              <a:rPr lang="en-US" b="1"/>
              <a:t>Different Evaluation or Reward Systems</a:t>
            </a:r>
          </a:p>
          <a:p>
            <a:pPr lvl="1">
              <a:lnSpc>
                <a:spcPct val="90000"/>
              </a:lnSpc>
              <a:defRPr/>
            </a:pPr>
            <a:r>
              <a:rPr lang="en-US"/>
              <a:t>A group is rewarded for achieving a goal, but another interdependent group is rewarded for achieving a goal that conflicts with the first group.</a:t>
            </a:r>
          </a:p>
        </p:txBody>
      </p:sp>
      <p:sp>
        <p:nvSpPr>
          <p:cNvPr id="4" name="Slide Number Placeholder 3"/>
          <p:cNvSpPr>
            <a:spLocks noGrp="1"/>
          </p:cNvSpPr>
          <p:nvPr>
            <p:ph type="sldNum" sz="quarter" idx="11"/>
          </p:nvPr>
        </p:nvSpPr>
        <p:spPr/>
        <p:txBody>
          <a:bodyPr/>
          <a:lstStyle/>
          <a:p>
            <a:pPr>
              <a:defRPr/>
            </a:pPr>
            <a:r>
              <a:rPr lang="en-US" dirty="0" smtClean="0"/>
              <a:t>10-</a:t>
            </a:r>
            <a:fld id="{91394865-A23B-44B1-9E7A-4B949875B96B}" type="slidenum">
              <a:rPr lang="en-US" smtClean="0"/>
              <a:pPr>
                <a:defRPr/>
              </a:pPr>
              <a:t>30</a:t>
            </a:fld>
            <a:endParaRPr lang="en-US" dirty="0"/>
          </a:p>
        </p:txBody>
      </p:sp>
    </p:spTree>
    <p:extLst>
      <p:ext uri="{BB962C8B-B14F-4D97-AF65-F5344CB8AC3E}">
        <p14:creationId xmlns:p14="http://schemas.microsoft.com/office/powerpoint/2010/main" val="2193115858"/>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smtClean="0"/>
              <a:t>Sources of Conflict</a:t>
            </a:r>
          </a:p>
        </p:txBody>
      </p:sp>
      <p:sp>
        <p:nvSpPr>
          <p:cNvPr id="29699" name="Rectangle 3"/>
          <p:cNvSpPr>
            <a:spLocks noGrp="1" noChangeArrowheads="1"/>
          </p:cNvSpPr>
          <p:nvPr>
            <p:ph idx="1"/>
          </p:nvPr>
        </p:nvSpPr>
        <p:spPr/>
        <p:txBody>
          <a:bodyPr/>
          <a:lstStyle/>
          <a:p>
            <a:pPr>
              <a:lnSpc>
                <a:spcPct val="90000"/>
              </a:lnSpc>
              <a:defRPr/>
            </a:pPr>
            <a:r>
              <a:rPr lang="en-US" b="1" smtClean="0"/>
              <a:t>Scarce Resources</a:t>
            </a:r>
          </a:p>
          <a:p>
            <a:pPr lvl="1">
              <a:lnSpc>
                <a:spcPct val="90000"/>
              </a:lnSpc>
              <a:defRPr/>
            </a:pPr>
            <a:r>
              <a:rPr lang="en-US" smtClean="0"/>
              <a:t>Managers can come into conflict over the allocation of scare resources.</a:t>
            </a:r>
          </a:p>
          <a:p>
            <a:pPr>
              <a:lnSpc>
                <a:spcPct val="90000"/>
              </a:lnSpc>
              <a:defRPr/>
            </a:pPr>
            <a:r>
              <a:rPr lang="en-US" b="1" smtClean="0"/>
              <a:t>Status Inconsistencies</a:t>
            </a:r>
          </a:p>
          <a:p>
            <a:pPr lvl="1">
              <a:lnSpc>
                <a:spcPct val="90000"/>
              </a:lnSpc>
              <a:defRPr/>
            </a:pPr>
            <a:r>
              <a:rPr lang="en-US" smtClean="0"/>
              <a:t>Some individuals and groups have a higher organizational status than others, leading to conflict with lower status groups.</a:t>
            </a:r>
          </a:p>
        </p:txBody>
      </p:sp>
      <p:sp>
        <p:nvSpPr>
          <p:cNvPr id="4" name="Slide Number Placeholder 3"/>
          <p:cNvSpPr>
            <a:spLocks noGrp="1"/>
          </p:cNvSpPr>
          <p:nvPr>
            <p:ph type="sldNum" sz="quarter" idx="11"/>
          </p:nvPr>
        </p:nvSpPr>
        <p:spPr/>
        <p:txBody>
          <a:bodyPr/>
          <a:lstStyle/>
          <a:p>
            <a:pPr>
              <a:defRPr/>
            </a:pPr>
            <a:r>
              <a:rPr lang="en-US" dirty="0" smtClean="0"/>
              <a:t>10-</a:t>
            </a:r>
            <a:fld id="{BE28E5AC-613E-41ED-B904-624205C6B3F2}" type="slidenum">
              <a:rPr lang="en-US" smtClean="0"/>
              <a:pPr>
                <a:defRPr/>
              </a:pPr>
              <a:t>31</a:t>
            </a:fld>
            <a:endParaRPr lang="en-US" dirty="0"/>
          </a:p>
        </p:txBody>
      </p:sp>
    </p:spTree>
    <p:extLst>
      <p:ext uri="{BB962C8B-B14F-4D97-AF65-F5344CB8AC3E}">
        <p14:creationId xmlns:p14="http://schemas.microsoft.com/office/powerpoint/2010/main" val="2144211692"/>
      </p:ext>
    </p:extLst>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smtClean="0"/>
              <a:t>Conflict Management Strategies</a:t>
            </a:r>
          </a:p>
        </p:txBody>
      </p:sp>
      <p:sp>
        <p:nvSpPr>
          <p:cNvPr id="30723" name="Rectangle 3"/>
          <p:cNvSpPr>
            <a:spLocks noGrp="1" noChangeArrowheads="1"/>
          </p:cNvSpPr>
          <p:nvPr>
            <p:ph sz="half" idx="1"/>
          </p:nvPr>
        </p:nvSpPr>
        <p:spPr/>
        <p:txBody>
          <a:bodyPr/>
          <a:lstStyle/>
          <a:p>
            <a:pPr>
              <a:defRPr/>
            </a:pPr>
            <a:r>
              <a:rPr lang="en-US" b="1" smtClean="0"/>
              <a:t>Functional Conflict Resolution</a:t>
            </a:r>
          </a:p>
          <a:p>
            <a:pPr lvl="1">
              <a:defRPr/>
            </a:pPr>
            <a:r>
              <a:rPr lang="en-US" smtClean="0"/>
              <a:t>Handling conflict by compromise or collaboration between parties.</a:t>
            </a:r>
          </a:p>
        </p:txBody>
      </p:sp>
      <p:sp>
        <p:nvSpPr>
          <p:cNvPr id="5" name="Slide Number Placeholder 4"/>
          <p:cNvSpPr>
            <a:spLocks noGrp="1"/>
          </p:cNvSpPr>
          <p:nvPr>
            <p:ph type="sldNum" sz="quarter" idx="11"/>
          </p:nvPr>
        </p:nvSpPr>
        <p:spPr/>
        <p:txBody>
          <a:bodyPr/>
          <a:lstStyle/>
          <a:p>
            <a:pPr>
              <a:defRPr/>
            </a:pPr>
            <a:r>
              <a:rPr lang="en-US" dirty="0" smtClean="0"/>
              <a:t>10-</a:t>
            </a:r>
            <a:fld id="{2A22088E-7500-4A2E-B35E-EA71A4E94085}" type="slidenum">
              <a:rPr lang="en-US" smtClean="0"/>
              <a:pPr>
                <a:defRPr/>
              </a:pPr>
              <a:t>32</a:t>
            </a:fld>
            <a:endParaRPr lang="en-US" dirty="0"/>
          </a:p>
        </p:txBody>
      </p:sp>
      <p:pic>
        <p:nvPicPr>
          <p:cNvPr id="27653"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05400" y="2438400"/>
            <a:ext cx="3429000" cy="3727450"/>
          </a:xfrm>
          <a:noFill/>
        </p:spPr>
      </p:pic>
    </p:spTree>
    <p:extLst>
      <p:ext uri="{BB962C8B-B14F-4D97-AF65-F5344CB8AC3E}">
        <p14:creationId xmlns:p14="http://schemas.microsoft.com/office/powerpoint/2010/main" val="63710224"/>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smtClean="0"/>
              <a:t>Conflict Management Strategies</a:t>
            </a:r>
          </a:p>
        </p:txBody>
      </p:sp>
      <p:sp>
        <p:nvSpPr>
          <p:cNvPr id="31747" name="Rectangle 3"/>
          <p:cNvSpPr>
            <a:spLocks noGrp="1" noChangeArrowheads="1"/>
          </p:cNvSpPr>
          <p:nvPr>
            <p:ph idx="1"/>
          </p:nvPr>
        </p:nvSpPr>
        <p:spPr/>
        <p:txBody>
          <a:bodyPr/>
          <a:lstStyle/>
          <a:p>
            <a:pPr>
              <a:defRPr/>
            </a:pPr>
            <a:r>
              <a:rPr lang="en-US" b="1" smtClean="0"/>
              <a:t>Compromise</a:t>
            </a:r>
          </a:p>
          <a:p>
            <a:pPr lvl="1">
              <a:defRPr/>
            </a:pPr>
            <a:r>
              <a:rPr lang="en-US" smtClean="0"/>
              <a:t>each party is concerned about not only their goal accomplishment but also the goal accomplishment of the other party and is willing to engage in a give-and-take exchange to reach a reasonable solution.</a:t>
            </a:r>
          </a:p>
          <a:p>
            <a:pPr>
              <a:defRPr/>
            </a:pPr>
            <a:endParaRPr lang="en-US" smtClean="0"/>
          </a:p>
        </p:txBody>
      </p:sp>
      <p:sp>
        <p:nvSpPr>
          <p:cNvPr id="4" name="Slide Number Placeholder 3"/>
          <p:cNvSpPr>
            <a:spLocks noGrp="1"/>
          </p:cNvSpPr>
          <p:nvPr>
            <p:ph type="sldNum" sz="quarter" idx="11"/>
          </p:nvPr>
        </p:nvSpPr>
        <p:spPr/>
        <p:txBody>
          <a:bodyPr/>
          <a:lstStyle/>
          <a:p>
            <a:pPr>
              <a:defRPr/>
            </a:pPr>
            <a:r>
              <a:rPr lang="en-US" dirty="0" smtClean="0"/>
              <a:t>10-</a:t>
            </a:r>
            <a:fld id="{0AEF366F-8F8F-4B04-86A2-FC57C1319E01}" type="slidenum">
              <a:rPr lang="en-US" smtClean="0"/>
              <a:pPr>
                <a:defRPr/>
              </a:pPr>
              <a:t>33</a:t>
            </a:fld>
            <a:endParaRPr lang="en-US" dirty="0"/>
          </a:p>
        </p:txBody>
      </p:sp>
    </p:spTree>
    <p:extLst>
      <p:ext uri="{BB962C8B-B14F-4D97-AF65-F5344CB8AC3E}">
        <p14:creationId xmlns:p14="http://schemas.microsoft.com/office/powerpoint/2010/main" val="1520974509"/>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smtClean="0"/>
              <a:t>Conflict Management Strategies</a:t>
            </a:r>
          </a:p>
        </p:txBody>
      </p:sp>
      <p:sp>
        <p:nvSpPr>
          <p:cNvPr id="32771" name="Rectangle 3"/>
          <p:cNvSpPr>
            <a:spLocks noGrp="1" noChangeArrowheads="1"/>
          </p:cNvSpPr>
          <p:nvPr>
            <p:ph idx="1"/>
          </p:nvPr>
        </p:nvSpPr>
        <p:spPr/>
        <p:txBody>
          <a:bodyPr/>
          <a:lstStyle/>
          <a:p>
            <a:pPr>
              <a:defRPr/>
            </a:pPr>
            <a:r>
              <a:rPr lang="en-US" b="1" dirty="0" smtClean="0"/>
              <a:t>Collaboration</a:t>
            </a:r>
          </a:p>
          <a:p>
            <a:pPr lvl="1">
              <a:defRPr/>
            </a:pPr>
            <a:r>
              <a:rPr lang="en-US" dirty="0"/>
              <a:t>both parties try to satisfy </a:t>
            </a:r>
            <a:r>
              <a:rPr lang="en-US" dirty="0" smtClean="0"/>
              <a:t>their goals </a:t>
            </a:r>
            <a:r>
              <a:rPr lang="en-US" dirty="0"/>
              <a:t>by coming up with </a:t>
            </a:r>
            <a:r>
              <a:rPr lang="en-US" dirty="0" smtClean="0"/>
              <a:t>an approach </a:t>
            </a:r>
            <a:r>
              <a:rPr lang="en-US" dirty="0"/>
              <a:t>that leaves </a:t>
            </a:r>
            <a:r>
              <a:rPr lang="en-US" dirty="0" smtClean="0"/>
              <a:t>them both </a:t>
            </a:r>
            <a:r>
              <a:rPr lang="en-US" dirty="0"/>
              <a:t>better off and does </a:t>
            </a:r>
            <a:r>
              <a:rPr lang="en-US" dirty="0" smtClean="0"/>
              <a:t>not require </a:t>
            </a:r>
            <a:r>
              <a:rPr lang="en-US" dirty="0"/>
              <a:t>concessions on </a:t>
            </a:r>
            <a:r>
              <a:rPr lang="en-US" dirty="0" smtClean="0"/>
              <a:t>issues that </a:t>
            </a:r>
            <a:r>
              <a:rPr lang="en-US" dirty="0"/>
              <a:t>are important to </a:t>
            </a:r>
            <a:r>
              <a:rPr lang="en-US" dirty="0" smtClean="0"/>
              <a:t>either party</a:t>
            </a:r>
            <a:r>
              <a:rPr lang="en-US" dirty="0"/>
              <a:t>.</a:t>
            </a:r>
            <a:endParaRPr lang="en-US" dirty="0" smtClean="0"/>
          </a:p>
        </p:txBody>
      </p:sp>
      <p:sp>
        <p:nvSpPr>
          <p:cNvPr id="4" name="Slide Number Placeholder 3"/>
          <p:cNvSpPr>
            <a:spLocks noGrp="1"/>
          </p:cNvSpPr>
          <p:nvPr>
            <p:ph type="sldNum" sz="quarter" idx="11"/>
          </p:nvPr>
        </p:nvSpPr>
        <p:spPr/>
        <p:txBody>
          <a:bodyPr/>
          <a:lstStyle/>
          <a:p>
            <a:pPr>
              <a:defRPr/>
            </a:pPr>
            <a:r>
              <a:rPr lang="en-US" dirty="0" smtClean="0"/>
              <a:t>10-</a:t>
            </a:r>
            <a:fld id="{2221D948-EF60-484C-B295-CF306F39DCA5}" type="slidenum">
              <a:rPr lang="en-US" smtClean="0"/>
              <a:pPr>
                <a:defRPr/>
              </a:pPr>
              <a:t>34</a:t>
            </a:fld>
            <a:endParaRPr lang="en-US" dirty="0"/>
          </a:p>
        </p:txBody>
      </p:sp>
    </p:spTree>
    <p:extLst>
      <p:ext uri="{BB962C8B-B14F-4D97-AF65-F5344CB8AC3E}">
        <p14:creationId xmlns:p14="http://schemas.microsoft.com/office/powerpoint/2010/main" val="4018299777"/>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8"/>
          <p:cNvSpPr>
            <a:spLocks noGrp="1"/>
          </p:cNvSpPr>
          <p:nvPr>
            <p:ph idx="1"/>
          </p:nvPr>
        </p:nvSpPr>
        <p:spPr>
          <a:xfrm>
            <a:off x="446088" y="2182813"/>
            <a:ext cx="4035425" cy="4125912"/>
          </a:xfrm>
        </p:spPr>
        <p:txBody>
          <a:bodyPr/>
          <a:lstStyle/>
          <a:p>
            <a:r>
              <a:rPr dirty="0"/>
              <a:t>Functional Conflict</a:t>
            </a:r>
          </a:p>
          <a:p>
            <a:pPr lvl="1"/>
            <a:r>
              <a:rPr dirty="0"/>
              <a:t>Moderate Amount Good for Group Creativity</a:t>
            </a:r>
          </a:p>
        </p:txBody>
      </p:sp>
      <p:sp>
        <p:nvSpPr>
          <p:cNvPr id="75778" name="Text Placeholder 9"/>
          <p:cNvSpPr>
            <a:spLocks noGrp="1"/>
          </p:cNvSpPr>
          <p:nvPr>
            <p:ph type="body" sz="quarter" idx="13"/>
          </p:nvPr>
        </p:nvSpPr>
        <p:spPr>
          <a:xfrm>
            <a:off x="446088" y="1598613"/>
            <a:ext cx="8229600" cy="571500"/>
          </a:xfrm>
        </p:spPr>
        <p:txBody>
          <a:bodyPr/>
          <a:lstStyle/>
          <a:p>
            <a:r>
              <a:rPr dirty="0" smtClean="0"/>
              <a:t>Functional and Dysfunctional Conflict</a:t>
            </a:r>
            <a:endParaRPr lang="en-GB" dirty="0" smtClean="0"/>
          </a:p>
        </p:txBody>
      </p:sp>
      <p:sp>
        <p:nvSpPr>
          <p:cNvPr id="75779" name="Content Placeholder 10"/>
          <p:cNvSpPr>
            <a:spLocks noGrp="1"/>
          </p:cNvSpPr>
          <p:nvPr>
            <p:ph sz="quarter" idx="14"/>
          </p:nvPr>
        </p:nvSpPr>
        <p:spPr>
          <a:xfrm>
            <a:off x="4662488" y="2192338"/>
            <a:ext cx="4000500" cy="4071937"/>
          </a:xfrm>
        </p:spPr>
        <p:txBody>
          <a:bodyPr/>
          <a:lstStyle/>
          <a:p>
            <a:r>
              <a:rPr dirty="0"/>
              <a:t>Dysfunctional Conflict </a:t>
            </a:r>
            <a:endParaRPr dirty="0">
              <a:sym typeface="Wingdings" pitchFamily="2" charset="2"/>
            </a:endParaRPr>
          </a:p>
          <a:p>
            <a:pPr lvl="1"/>
            <a:r>
              <a:rPr dirty="0"/>
              <a:t>Undermines Group Success</a:t>
            </a:r>
          </a:p>
          <a:p>
            <a:endParaRPr dirty="0"/>
          </a:p>
        </p:txBody>
      </p:sp>
      <p:sp>
        <p:nvSpPr>
          <p:cNvPr id="75780" name="Title 1"/>
          <p:cNvSpPr>
            <a:spLocks noGrp="1"/>
          </p:cNvSpPr>
          <p:nvPr>
            <p:ph type="title"/>
          </p:nvPr>
        </p:nvSpPr>
        <p:spPr>
          <a:xfrm>
            <a:off x="466725" y="44450"/>
            <a:ext cx="8229600" cy="1154113"/>
          </a:xfrm>
        </p:spPr>
        <p:txBody>
          <a:bodyPr/>
          <a:lstStyle/>
          <a:p>
            <a:r>
              <a:rPr lang="en-US" dirty="0" smtClean="0">
                <a:solidFill>
                  <a:srgbClr val="FF0000"/>
                </a:solidFill>
              </a:rPr>
              <a:t>7.	</a:t>
            </a:r>
            <a:r>
              <a:rPr lang="en-US" dirty="0" smtClean="0"/>
              <a:t>What Role Does Conflict Play in Teams?</a:t>
            </a:r>
            <a:endParaRPr dirty="0" smtClean="0"/>
          </a:p>
        </p:txBody>
      </p:sp>
      <p:sp>
        <p:nvSpPr>
          <p:cNvPr id="75781" name="Slide Number Placeholder 7"/>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r>
              <a:rPr lang="en-GB">
                <a:latin typeface="Arial" charset="0"/>
                <a:cs typeface="Arial" charset="0"/>
              </a:rPr>
              <a:t>10–</a:t>
            </a:r>
            <a:fld id="{7B1F671C-C6E0-48F8-826E-7826F9174742}" type="slidenum">
              <a:rPr lang="en-GB">
                <a:latin typeface="Arial" charset="0"/>
                <a:cs typeface="Arial" charset="0"/>
              </a:rPr>
              <a:pPr/>
              <a:t>35</a:t>
            </a:fld>
            <a:endParaRPr lang="en-GB">
              <a:latin typeface="Arial"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66725" y="44450"/>
            <a:ext cx="8229600" cy="1154113"/>
          </a:xfrm>
        </p:spPr>
        <p:txBody>
          <a:bodyPr/>
          <a:lstStyle/>
          <a:p>
            <a:r>
              <a:rPr lang="en-US" dirty="0" smtClean="0">
                <a:solidFill>
                  <a:srgbClr val="FF0000"/>
                </a:solidFill>
              </a:rPr>
              <a:t>7.</a:t>
            </a:r>
            <a:r>
              <a:rPr lang="en-US" dirty="0" smtClean="0"/>
              <a:t>	What Role Does Conflict Play in Teams?</a:t>
            </a:r>
            <a:endParaRPr dirty="0" smtClean="0"/>
          </a:p>
        </p:txBody>
      </p:sp>
      <p:sp>
        <p:nvSpPr>
          <p:cNvPr id="77826" name="Content Placeholder 6"/>
          <p:cNvSpPr>
            <a:spLocks noGrp="1"/>
          </p:cNvSpPr>
          <p:nvPr>
            <p:ph idx="1"/>
          </p:nvPr>
        </p:nvSpPr>
        <p:spPr>
          <a:xfrm>
            <a:off x="466725" y="2327275"/>
            <a:ext cx="8229600" cy="4125913"/>
          </a:xfrm>
        </p:spPr>
        <p:txBody>
          <a:bodyPr/>
          <a:lstStyle/>
          <a:p>
            <a:r>
              <a:rPr dirty="0"/>
              <a:t>Resource Conflict</a:t>
            </a:r>
          </a:p>
          <a:p>
            <a:r>
              <a:rPr dirty="0"/>
              <a:t>Cognitive Conflict </a:t>
            </a:r>
            <a:endParaRPr lang="en-GB" dirty="0"/>
          </a:p>
          <a:p>
            <a:r>
              <a:rPr dirty="0"/>
              <a:t>Relationship Conflict</a:t>
            </a:r>
            <a:endParaRPr lang="en-GB" dirty="0"/>
          </a:p>
          <a:p>
            <a:r>
              <a:rPr dirty="0"/>
              <a:t>Process Conflict</a:t>
            </a:r>
            <a:endParaRPr lang="en-GB" dirty="0"/>
          </a:p>
          <a:p>
            <a:r>
              <a:rPr dirty="0"/>
              <a:t>Overlapping Authority </a:t>
            </a:r>
            <a:r>
              <a:rPr dirty="0" smtClean="0"/>
              <a:t>Conflict</a:t>
            </a:r>
          </a:p>
          <a:p>
            <a:r>
              <a:rPr lang="en-US" dirty="0"/>
              <a:t>Task Interdependency Conflict</a:t>
            </a:r>
          </a:p>
          <a:p>
            <a:r>
              <a:rPr lang="en-US" dirty="0"/>
              <a:t>Reward Conflict</a:t>
            </a:r>
          </a:p>
          <a:p>
            <a:endParaRPr lang="en-GB" dirty="0"/>
          </a:p>
          <a:p>
            <a:endParaRPr lang="en-GB" dirty="0"/>
          </a:p>
          <a:p>
            <a:endParaRPr dirty="0"/>
          </a:p>
        </p:txBody>
      </p:sp>
      <p:sp>
        <p:nvSpPr>
          <p:cNvPr id="77827" name="Text Placeholder 8"/>
          <p:cNvSpPr>
            <a:spLocks noGrp="1"/>
          </p:cNvSpPr>
          <p:nvPr>
            <p:ph type="body" sz="quarter" idx="13"/>
          </p:nvPr>
        </p:nvSpPr>
        <p:spPr>
          <a:xfrm>
            <a:off x="466725" y="1628775"/>
            <a:ext cx="8229600" cy="571500"/>
          </a:xfrm>
        </p:spPr>
        <p:txBody>
          <a:bodyPr/>
          <a:lstStyle/>
          <a:p>
            <a:r>
              <a:rPr dirty="0" smtClean="0"/>
              <a:t>Sources of Conflict in Groups</a:t>
            </a:r>
          </a:p>
        </p:txBody>
      </p:sp>
      <p:sp>
        <p:nvSpPr>
          <p:cNvPr id="77828" name="Slide Number Placeholder 7"/>
          <p:cNvSpPr>
            <a:spLocks noGrp="1"/>
          </p:cNvSpPr>
          <p:nvPr>
            <p:ph type="sldNum" sz="quarter" idx="14"/>
          </p:nvPr>
        </p:nvSpPr>
        <p:spPr bwMode="auto">
          <a:noFill/>
          <a:ln>
            <a:miter lim="800000"/>
            <a:headEnd/>
            <a:tailEnd/>
          </a:ln>
        </p:spPr>
        <p:txBody>
          <a:bodyPr wrap="square" numCol="1" anchorCtr="0" compatLnSpc="1">
            <a:prstTxWarp prst="textNoShape">
              <a:avLst/>
            </a:prstTxWarp>
          </a:bodyPr>
          <a:lstStyle/>
          <a:p>
            <a:r>
              <a:rPr lang="en-GB">
                <a:latin typeface="Arial" charset="0"/>
                <a:cs typeface="Arial" charset="0"/>
              </a:rPr>
              <a:t>10–</a:t>
            </a:r>
            <a:fld id="{9E054FCB-DF87-4F08-9E9F-340516097B06}" type="slidenum">
              <a:rPr lang="en-GB">
                <a:latin typeface="Arial" charset="0"/>
                <a:cs typeface="Arial" charset="0"/>
              </a:rPr>
              <a:pPr/>
              <a:t>36</a:t>
            </a:fld>
            <a:endParaRPr lang="en-GB">
              <a:latin typeface="Arial" charset="0"/>
              <a:cs typeface="Arial" charset="0"/>
            </a:endParaRPr>
          </a:p>
        </p:txBody>
      </p:sp>
      <p:sp>
        <p:nvSpPr>
          <p:cNvPr id="7782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GB"/>
              <a:t/>
            </a:r>
            <a:br>
              <a:rPr lang="en-GB"/>
            </a:br>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66725" y="44450"/>
            <a:ext cx="8229600" cy="1154113"/>
          </a:xfrm>
        </p:spPr>
        <p:txBody>
          <a:bodyPr/>
          <a:lstStyle/>
          <a:p>
            <a:r>
              <a:rPr lang="en-US" dirty="0" smtClean="0">
                <a:solidFill>
                  <a:srgbClr val="FF0000"/>
                </a:solidFill>
              </a:rPr>
              <a:t>7.	</a:t>
            </a:r>
            <a:r>
              <a:rPr lang="en-US" dirty="0" smtClean="0"/>
              <a:t>What Role Does Conflict Play in Teams?</a:t>
            </a:r>
            <a:endParaRPr dirty="0" smtClean="0"/>
          </a:p>
        </p:txBody>
      </p:sp>
      <p:sp>
        <p:nvSpPr>
          <p:cNvPr id="83970" name="Content Placeholder 11"/>
          <p:cNvSpPr>
            <a:spLocks noGrp="1"/>
          </p:cNvSpPr>
          <p:nvPr>
            <p:ph idx="1"/>
          </p:nvPr>
        </p:nvSpPr>
        <p:spPr>
          <a:xfrm>
            <a:off x="466725" y="2327275"/>
            <a:ext cx="8229600" cy="4125913"/>
          </a:xfrm>
        </p:spPr>
        <p:txBody>
          <a:bodyPr/>
          <a:lstStyle/>
          <a:p>
            <a:r>
              <a:rPr dirty="0"/>
              <a:t>Negotiation </a:t>
            </a:r>
            <a:r>
              <a:rPr dirty="0" smtClean="0"/>
              <a:t>Defined</a:t>
            </a:r>
          </a:p>
          <a:p>
            <a:pPr lvl="1"/>
            <a:r>
              <a:rPr lang="en-US" dirty="0" smtClean="0"/>
              <a:t>Both parties give, take, and make concessions to achieve solution to a conflict.</a:t>
            </a:r>
            <a:endParaRPr dirty="0"/>
          </a:p>
          <a:p>
            <a:r>
              <a:rPr dirty="0"/>
              <a:t>Different Scenarios</a:t>
            </a:r>
          </a:p>
          <a:p>
            <a:pPr lvl="1"/>
            <a:r>
              <a:rPr dirty="0"/>
              <a:t>Lose-Lose Scenario</a:t>
            </a:r>
            <a:endParaRPr lang="en-GB" dirty="0"/>
          </a:p>
          <a:p>
            <a:pPr lvl="1"/>
            <a:r>
              <a:rPr dirty="0"/>
              <a:t>Win-Lose Scenario</a:t>
            </a:r>
          </a:p>
          <a:p>
            <a:pPr lvl="1"/>
            <a:r>
              <a:rPr dirty="0"/>
              <a:t>Win-Win Scenario</a:t>
            </a:r>
          </a:p>
        </p:txBody>
      </p:sp>
      <p:sp>
        <p:nvSpPr>
          <p:cNvPr id="51203" name="Text Placeholder 9"/>
          <p:cNvSpPr>
            <a:spLocks noGrp="1"/>
          </p:cNvSpPr>
          <p:nvPr>
            <p:ph type="body" sz="quarter" idx="13"/>
          </p:nvPr>
        </p:nvSpPr>
        <p:spPr>
          <a:xfrm>
            <a:off x="466725" y="1628775"/>
            <a:ext cx="8229600" cy="571500"/>
          </a:xfrm>
        </p:spPr>
        <p:txBody>
          <a:bodyPr>
            <a:normAutofit fontScale="92500"/>
          </a:bodyPr>
          <a:lstStyle/>
          <a:p>
            <a:pPr>
              <a:defRPr/>
            </a:pPr>
            <a:r>
              <a:rPr dirty="0" smtClean="0"/>
              <a:t>Conflict Management: Negotiating to Find the Win-Win</a:t>
            </a:r>
            <a:endParaRPr lang="en-GB" dirty="0" smtClean="0"/>
          </a:p>
        </p:txBody>
      </p:sp>
      <p:sp>
        <p:nvSpPr>
          <p:cNvPr id="83972" name="Slide Number Placeholder 6"/>
          <p:cNvSpPr>
            <a:spLocks noGrp="1"/>
          </p:cNvSpPr>
          <p:nvPr>
            <p:ph type="sldNum" sz="quarter" idx="14"/>
          </p:nvPr>
        </p:nvSpPr>
        <p:spPr bwMode="auto">
          <a:noFill/>
          <a:ln>
            <a:miter lim="800000"/>
            <a:headEnd/>
            <a:tailEnd/>
          </a:ln>
        </p:spPr>
        <p:txBody>
          <a:bodyPr wrap="square" numCol="1" anchorCtr="0" compatLnSpc="1">
            <a:prstTxWarp prst="textNoShape">
              <a:avLst/>
            </a:prstTxWarp>
          </a:bodyPr>
          <a:lstStyle/>
          <a:p>
            <a:r>
              <a:rPr lang="en-GB">
                <a:latin typeface="Arial" charset="0"/>
                <a:cs typeface="Arial" charset="0"/>
              </a:rPr>
              <a:t>10–</a:t>
            </a:r>
            <a:fld id="{6AB595CB-49E3-469C-8B90-9842CF1A4AA7}" type="slidenum">
              <a:rPr lang="en-GB">
                <a:latin typeface="Arial" charset="0"/>
                <a:cs typeface="Arial" charset="0"/>
              </a:rPr>
              <a:pPr/>
              <a:t>37</a:t>
            </a:fld>
            <a:endParaRPr lang="en-GB">
              <a:latin typeface="Arial" charset="0"/>
              <a:cs typeface="Arial" charset="0"/>
            </a:endParaRPr>
          </a:p>
        </p:txBody>
      </p:sp>
      <p:sp>
        <p:nvSpPr>
          <p:cNvPr id="8397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GB"/>
              <a:t/>
            </a:r>
            <a:br>
              <a:rPr lang="en-GB"/>
            </a:br>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66725" y="44450"/>
            <a:ext cx="8229600" cy="1154113"/>
          </a:xfrm>
        </p:spPr>
        <p:txBody>
          <a:bodyPr/>
          <a:lstStyle/>
          <a:p>
            <a:r>
              <a:rPr lang="en-US" smtClean="0">
                <a:solidFill>
                  <a:srgbClr val="FF0000"/>
                </a:solidFill>
              </a:rPr>
              <a:t>8.	</a:t>
            </a:r>
            <a:r>
              <a:rPr lang="en-US" smtClean="0"/>
              <a:t>How Can HR Support </a:t>
            </a:r>
            <a:br>
              <a:rPr lang="en-US" smtClean="0"/>
            </a:br>
            <a:r>
              <a:rPr lang="en-US" smtClean="0"/>
              <a:t>Effective Team Performance?</a:t>
            </a:r>
            <a:endParaRPr smtClean="0"/>
          </a:p>
        </p:txBody>
      </p:sp>
      <p:sp>
        <p:nvSpPr>
          <p:cNvPr id="87042" name="Content Placeholder 11"/>
          <p:cNvSpPr>
            <a:spLocks noGrp="1"/>
          </p:cNvSpPr>
          <p:nvPr>
            <p:ph idx="1"/>
          </p:nvPr>
        </p:nvSpPr>
        <p:spPr>
          <a:xfrm>
            <a:off x="466725" y="2327275"/>
            <a:ext cx="8229600" cy="4125913"/>
          </a:xfrm>
        </p:spPr>
        <p:txBody>
          <a:bodyPr/>
          <a:lstStyle/>
          <a:p>
            <a:r>
              <a:rPr dirty="0"/>
              <a:t>Provide Training</a:t>
            </a:r>
            <a:endParaRPr lang="en-GB" dirty="0"/>
          </a:p>
          <a:p>
            <a:r>
              <a:rPr dirty="0" smtClean="0"/>
              <a:t>Professional </a:t>
            </a:r>
            <a:r>
              <a:rPr dirty="0"/>
              <a:t>Development and Support for Teams</a:t>
            </a:r>
            <a:endParaRPr lang="en-GB" dirty="0"/>
          </a:p>
          <a:p>
            <a:r>
              <a:rPr dirty="0"/>
              <a:t>Processes to Evaluate Team Performance</a:t>
            </a:r>
            <a:endParaRPr lang="en-GB" dirty="0"/>
          </a:p>
          <a:p>
            <a:r>
              <a:rPr dirty="0"/>
              <a:t>Recognize Outstanding Teams</a:t>
            </a:r>
            <a:endParaRPr lang="en-GB" dirty="0"/>
          </a:p>
          <a:p>
            <a:r>
              <a:rPr dirty="0"/>
              <a:t>Incentive </a:t>
            </a:r>
            <a:r>
              <a:rPr dirty="0" smtClean="0"/>
              <a:t>Programs</a:t>
            </a:r>
            <a:endParaRPr lang="en-GB" dirty="0"/>
          </a:p>
          <a:p>
            <a:r>
              <a:rPr dirty="0"/>
              <a:t>Establish High-Performance HR </a:t>
            </a:r>
            <a:r>
              <a:rPr dirty="0" smtClean="0"/>
              <a:t>Teams</a:t>
            </a:r>
            <a:endParaRPr lang="en-GB" dirty="0"/>
          </a:p>
        </p:txBody>
      </p:sp>
      <p:sp>
        <p:nvSpPr>
          <p:cNvPr id="87043" name="Text Placeholder 9"/>
          <p:cNvSpPr>
            <a:spLocks noGrp="1"/>
          </p:cNvSpPr>
          <p:nvPr>
            <p:ph type="body" sz="quarter" idx="13"/>
          </p:nvPr>
        </p:nvSpPr>
        <p:spPr>
          <a:xfrm>
            <a:off x="466725" y="1628775"/>
            <a:ext cx="8229600" cy="571500"/>
          </a:xfrm>
        </p:spPr>
        <p:txBody>
          <a:bodyPr/>
          <a:lstStyle/>
          <a:p>
            <a:r>
              <a:rPr smtClean="0"/>
              <a:t>How HR Can Help with Team Building</a:t>
            </a:r>
            <a:endParaRPr lang="en-GB" smtClean="0"/>
          </a:p>
        </p:txBody>
      </p:sp>
      <p:sp>
        <p:nvSpPr>
          <p:cNvPr id="87044" name="Slide Number Placeholder 6"/>
          <p:cNvSpPr>
            <a:spLocks noGrp="1"/>
          </p:cNvSpPr>
          <p:nvPr>
            <p:ph type="sldNum" sz="quarter" idx="14"/>
          </p:nvPr>
        </p:nvSpPr>
        <p:spPr bwMode="auto">
          <a:noFill/>
          <a:ln>
            <a:miter lim="800000"/>
            <a:headEnd/>
            <a:tailEnd/>
          </a:ln>
        </p:spPr>
        <p:txBody>
          <a:bodyPr wrap="square" numCol="1" anchorCtr="0" compatLnSpc="1">
            <a:prstTxWarp prst="textNoShape">
              <a:avLst/>
            </a:prstTxWarp>
          </a:bodyPr>
          <a:lstStyle/>
          <a:p>
            <a:r>
              <a:rPr lang="en-GB">
                <a:latin typeface="Arial" charset="0"/>
                <a:cs typeface="Arial" charset="0"/>
              </a:rPr>
              <a:t>10–</a:t>
            </a:r>
            <a:fld id="{B959D6F9-ABD5-420E-8404-7F89C7579562}" type="slidenum">
              <a:rPr lang="en-GB">
                <a:latin typeface="Arial" charset="0"/>
                <a:cs typeface="Arial" charset="0"/>
              </a:rPr>
              <a:pPr/>
              <a:t>38</a:t>
            </a:fld>
            <a:endParaRPr lang="en-GB">
              <a:latin typeface="Arial" charset="0"/>
              <a:cs typeface="Arial" charset="0"/>
            </a:endParaRPr>
          </a:p>
        </p:txBody>
      </p:sp>
      <p:sp>
        <p:nvSpPr>
          <p:cNvPr id="8704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GB"/>
              <a:t/>
            </a:r>
            <a:br>
              <a:rPr lang="en-GB"/>
            </a:b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2"/>
          <p:cNvSpPr>
            <a:spLocks noGrp="1" noChangeArrowheads="1"/>
          </p:cNvSpPr>
          <p:nvPr>
            <p:ph type="title"/>
          </p:nvPr>
        </p:nvSpPr>
        <p:spPr/>
        <p:txBody>
          <a:bodyPr/>
          <a:lstStyle/>
          <a:p>
            <a:pPr>
              <a:defRPr/>
            </a:pPr>
            <a:r>
              <a:rPr lang="en-US"/>
              <a:t>Groups, Teams and </a:t>
            </a:r>
            <a:br>
              <a:rPr lang="en-US"/>
            </a:br>
            <a:r>
              <a:rPr lang="en-US"/>
              <a:t>Organizational Effectiveness</a:t>
            </a:r>
          </a:p>
        </p:txBody>
      </p:sp>
      <p:sp>
        <p:nvSpPr>
          <p:cNvPr id="247812" name="Rectangle 3"/>
          <p:cNvSpPr>
            <a:spLocks noGrp="1" noChangeArrowheads="1"/>
          </p:cNvSpPr>
          <p:nvPr>
            <p:ph type="body" idx="1"/>
          </p:nvPr>
        </p:nvSpPr>
        <p:spPr/>
        <p:txBody>
          <a:bodyPr/>
          <a:lstStyle/>
          <a:p>
            <a:pPr>
              <a:lnSpc>
                <a:spcPct val="90000"/>
              </a:lnSpc>
              <a:defRPr/>
            </a:pPr>
            <a:r>
              <a:rPr lang="en-US" b="1" dirty="0"/>
              <a:t>Team</a:t>
            </a:r>
          </a:p>
          <a:p>
            <a:pPr lvl="1">
              <a:lnSpc>
                <a:spcPct val="90000"/>
              </a:lnSpc>
              <a:defRPr/>
            </a:pPr>
            <a:r>
              <a:rPr lang="en-US" dirty="0"/>
              <a:t>A group whose members work intensely with each other to achieve a specific, common goal or objective. </a:t>
            </a:r>
          </a:p>
        </p:txBody>
      </p:sp>
      <p:sp>
        <p:nvSpPr>
          <p:cNvPr id="4" name="Slide Number Placeholder 3"/>
          <p:cNvSpPr>
            <a:spLocks noGrp="1"/>
          </p:cNvSpPr>
          <p:nvPr>
            <p:ph type="sldNum" sz="quarter" idx="11"/>
          </p:nvPr>
        </p:nvSpPr>
        <p:spPr/>
        <p:txBody>
          <a:bodyPr/>
          <a:lstStyle/>
          <a:p>
            <a:pPr>
              <a:defRPr/>
            </a:pPr>
            <a:r>
              <a:rPr lang="en-US" dirty="0" smtClean="0"/>
              <a:t>10-</a:t>
            </a:r>
            <a:fld id="{A0127C4C-BB5C-4C23-A4C0-EEAAA9D7A892}" type="slidenum">
              <a:rPr lang="en-US" smtClean="0"/>
              <a:pPr>
                <a:defRPr/>
              </a:pPr>
              <a:t>4</a:t>
            </a:fld>
            <a:endParaRPr lang="en-US" dirty="0"/>
          </a:p>
        </p:txBody>
      </p:sp>
    </p:spTree>
    <p:extLst>
      <p:ext uri="{BB962C8B-B14F-4D97-AF65-F5344CB8AC3E}">
        <p14:creationId xmlns:p14="http://schemas.microsoft.com/office/powerpoint/2010/main" val="1011987536"/>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defRPr/>
            </a:pPr>
            <a:r>
              <a:rPr lang="en-US" smtClean="0"/>
              <a:t>Groups, Teams and </a:t>
            </a:r>
            <a:br>
              <a:rPr lang="en-US" smtClean="0"/>
            </a:br>
            <a:r>
              <a:rPr lang="en-US" smtClean="0"/>
              <a:t>Organizational Effectiveness</a:t>
            </a:r>
            <a:endParaRPr lang="en-US"/>
          </a:p>
        </p:txBody>
      </p:sp>
      <p:sp>
        <p:nvSpPr>
          <p:cNvPr id="78851" name="Rectangle 3"/>
          <p:cNvSpPr>
            <a:spLocks noGrp="1" noChangeArrowheads="1"/>
          </p:cNvSpPr>
          <p:nvPr>
            <p:ph type="body" idx="1"/>
          </p:nvPr>
        </p:nvSpPr>
        <p:spPr/>
        <p:txBody>
          <a:bodyPr/>
          <a:lstStyle/>
          <a:p>
            <a:pPr>
              <a:buFont typeface="Wingdings 3" pitchFamily="18" charset="2"/>
              <a:buNone/>
              <a:defRPr/>
            </a:pPr>
            <a:r>
              <a:rPr lang="en-US" dirty="0" smtClean="0"/>
              <a:t>Two characteristics distinguish teams from groups </a:t>
            </a:r>
          </a:p>
          <a:p>
            <a:pPr marL="514350" indent="-514350">
              <a:buFont typeface="+mj-lt"/>
              <a:buAutoNum type="arabicPeriod"/>
              <a:defRPr/>
            </a:pPr>
            <a:r>
              <a:rPr lang="en-US" dirty="0" smtClean="0"/>
              <a:t>Intensity with which team members work together</a:t>
            </a:r>
          </a:p>
          <a:p>
            <a:pPr marL="514350" indent="-514350">
              <a:buFont typeface="+mj-lt"/>
              <a:buAutoNum type="arabicPeriod"/>
              <a:defRPr/>
            </a:pPr>
            <a:r>
              <a:rPr lang="en-US" dirty="0" smtClean="0"/>
              <a:t>Presence of a specific, overriding team goal or objective</a:t>
            </a:r>
            <a:endParaRPr lang="en-US" dirty="0"/>
          </a:p>
        </p:txBody>
      </p:sp>
      <p:sp>
        <p:nvSpPr>
          <p:cNvPr id="4" name="Slide Number Placeholder 5"/>
          <p:cNvSpPr>
            <a:spLocks noGrp="1"/>
          </p:cNvSpPr>
          <p:nvPr>
            <p:ph type="sldNum" sz="quarter" idx="11"/>
          </p:nvPr>
        </p:nvSpPr>
        <p:spPr/>
        <p:txBody>
          <a:bodyPr/>
          <a:lstStyle/>
          <a:p>
            <a:pPr>
              <a:defRPr/>
            </a:pPr>
            <a:r>
              <a:rPr lang="en-US" dirty="0" smtClean="0"/>
              <a:t>10-</a:t>
            </a:r>
            <a:fld id="{DC7540B0-23F3-44DF-A777-9D3259EC59D2}" type="slidenum">
              <a:rPr lang="en-US" smtClean="0"/>
              <a:pPr>
                <a:defRPr/>
              </a:pPr>
              <a:t>5</a:t>
            </a:fld>
            <a:endParaRPr lang="en-US" dirty="0"/>
          </a:p>
        </p:txBody>
      </p:sp>
    </p:spTree>
    <p:extLst>
      <p:ext uri="{BB962C8B-B14F-4D97-AF65-F5344CB8AC3E}">
        <p14:creationId xmlns:p14="http://schemas.microsoft.com/office/powerpoint/2010/main" val="1709935744"/>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2"/>
          <p:cNvSpPr>
            <a:spLocks noGrp="1" noChangeArrowheads="1"/>
          </p:cNvSpPr>
          <p:nvPr>
            <p:ph type="title"/>
          </p:nvPr>
        </p:nvSpPr>
        <p:spPr/>
        <p:txBody>
          <a:bodyPr/>
          <a:lstStyle/>
          <a:p>
            <a:pPr>
              <a:defRPr/>
            </a:pPr>
            <a:r>
              <a:rPr lang="en-US" smtClean="0"/>
              <a:t>Groups’ and Teams’ Contributions to Organizational Effectiveness</a:t>
            </a:r>
            <a:endParaRPr lang="en-US"/>
          </a:p>
        </p:txBody>
      </p:sp>
      <p:sp>
        <p:nvSpPr>
          <p:cNvPr id="5" name="Slide Number Placeholder 4"/>
          <p:cNvSpPr>
            <a:spLocks noGrp="1"/>
          </p:cNvSpPr>
          <p:nvPr>
            <p:ph type="sldNum" sz="quarter" idx="11"/>
          </p:nvPr>
        </p:nvSpPr>
        <p:spPr/>
        <p:txBody>
          <a:bodyPr/>
          <a:lstStyle/>
          <a:p>
            <a:pPr>
              <a:defRPr/>
            </a:pPr>
            <a:r>
              <a:rPr lang="en-US" dirty="0" smtClean="0"/>
              <a:t>10-</a:t>
            </a:r>
            <a:fld id="{7AA818FB-A907-4146-A285-578EEB34E2F1}" type="slidenum">
              <a:rPr lang="en-US" smtClean="0"/>
              <a:pPr>
                <a:defRPr/>
              </a:pPr>
              <a:t>6</a:t>
            </a:fld>
            <a:endParaRPr lang="en-US" dirty="0"/>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3" y="1905000"/>
            <a:ext cx="8308975"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587822"/>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2"/>
          <p:cNvSpPr>
            <a:spLocks noGrp="1" noChangeArrowheads="1"/>
          </p:cNvSpPr>
          <p:nvPr>
            <p:ph type="title"/>
          </p:nvPr>
        </p:nvSpPr>
        <p:spPr/>
        <p:txBody>
          <a:bodyPr/>
          <a:lstStyle/>
          <a:p>
            <a:pPr>
              <a:defRPr/>
            </a:pPr>
            <a:r>
              <a:rPr lang="en-US"/>
              <a:t>Groups and Teams as Motivators</a:t>
            </a:r>
          </a:p>
        </p:txBody>
      </p:sp>
      <p:sp>
        <p:nvSpPr>
          <p:cNvPr id="257028" name="Rectangle 3"/>
          <p:cNvSpPr>
            <a:spLocks noGrp="1" noChangeArrowheads="1"/>
          </p:cNvSpPr>
          <p:nvPr>
            <p:ph idx="1"/>
          </p:nvPr>
        </p:nvSpPr>
        <p:spPr/>
        <p:txBody>
          <a:bodyPr/>
          <a:lstStyle/>
          <a:p>
            <a:pPr>
              <a:lnSpc>
                <a:spcPct val="90000"/>
              </a:lnSpc>
              <a:defRPr/>
            </a:pPr>
            <a:r>
              <a:rPr lang="en-US" dirty="0"/>
              <a:t>Members of groups, and particularly teams, are often better motivated and satisfied than </a:t>
            </a:r>
            <a:r>
              <a:rPr lang="en-US" dirty="0" smtClean="0"/>
              <a:t>individuals.</a:t>
            </a:r>
          </a:p>
          <a:p>
            <a:pPr>
              <a:lnSpc>
                <a:spcPct val="90000"/>
              </a:lnSpc>
              <a:defRPr/>
            </a:pPr>
            <a:r>
              <a:rPr lang="en-US" dirty="0" smtClean="0"/>
              <a:t>Team </a:t>
            </a:r>
            <a:r>
              <a:rPr lang="en-US" dirty="0"/>
              <a:t>members are more motivated and satisfied than if they were working alone.</a:t>
            </a:r>
          </a:p>
        </p:txBody>
      </p:sp>
      <p:sp>
        <p:nvSpPr>
          <p:cNvPr id="4" name="Slide Number Placeholder 3"/>
          <p:cNvSpPr>
            <a:spLocks noGrp="1"/>
          </p:cNvSpPr>
          <p:nvPr>
            <p:ph type="sldNum" sz="quarter" idx="11"/>
          </p:nvPr>
        </p:nvSpPr>
        <p:spPr/>
        <p:txBody>
          <a:bodyPr/>
          <a:lstStyle/>
          <a:p>
            <a:pPr>
              <a:defRPr/>
            </a:pPr>
            <a:r>
              <a:rPr lang="en-US" dirty="0" smtClean="0"/>
              <a:t>10-</a:t>
            </a:r>
            <a:fld id="{73A42DD1-DB8A-428F-ACEA-50B053EEFF63}" type="slidenum">
              <a:rPr lang="en-US" smtClean="0"/>
              <a:pPr>
                <a:defRPr/>
              </a:pPr>
              <a:t>7</a:t>
            </a:fld>
            <a:endParaRPr lang="en-US" dirty="0"/>
          </a:p>
        </p:txBody>
      </p:sp>
    </p:spTree>
    <p:extLst>
      <p:ext uri="{BB962C8B-B14F-4D97-AF65-F5344CB8AC3E}">
        <p14:creationId xmlns:p14="http://schemas.microsoft.com/office/powerpoint/2010/main" val="2894699542"/>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2"/>
          <p:cNvSpPr>
            <a:spLocks noGrp="1" noChangeArrowheads="1"/>
          </p:cNvSpPr>
          <p:nvPr>
            <p:ph type="title"/>
          </p:nvPr>
        </p:nvSpPr>
        <p:spPr/>
        <p:txBody>
          <a:bodyPr/>
          <a:lstStyle/>
          <a:p>
            <a:pPr>
              <a:defRPr/>
            </a:pPr>
            <a:r>
              <a:rPr lang="en-US"/>
              <a:t>The Types of Groups and Teams </a:t>
            </a:r>
          </a:p>
        </p:txBody>
      </p:sp>
      <p:sp>
        <p:nvSpPr>
          <p:cNvPr id="262148" name="Rectangle 3"/>
          <p:cNvSpPr>
            <a:spLocks noGrp="1" noChangeArrowheads="1"/>
          </p:cNvSpPr>
          <p:nvPr>
            <p:ph idx="1"/>
          </p:nvPr>
        </p:nvSpPr>
        <p:spPr/>
        <p:txBody>
          <a:bodyPr/>
          <a:lstStyle/>
          <a:p>
            <a:pPr>
              <a:defRPr/>
            </a:pPr>
            <a:r>
              <a:rPr lang="en-US" b="1" dirty="0"/>
              <a:t>Formal Group</a:t>
            </a:r>
          </a:p>
          <a:p>
            <a:pPr lvl="1">
              <a:defRPr/>
            </a:pPr>
            <a:r>
              <a:rPr lang="en-US" dirty="0"/>
              <a:t>A group that managers establish to achieve organization goals.</a:t>
            </a:r>
          </a:p>
          <a:p>
            <a:pPr>
              <a:defRPr/>
            </a:pPr>
            <a:r>
              <a:rPr lang="en-US" b="1" dirty="0"/>
              <a:t>Informal Group</a:t>
            </a:r>
          </a:p>
          <a:p>
            <a:pPr lvl="1">
              <a:defRPr/>
            </a:pPr>
            <a:r>
              <a:rPr lang="en-US" dirty="0"/>
              <a:t>A group that managers or </a:t>
            </a:r>
            <a:r>
              <a:rPr lang="en-US" dirty="0" err="1"/>
              <a:t>nonmanagerial</a:t>
            </a:r>
            <a:r>
              <a:rPr lang="en-US" dirty="0"/>
              <a:t> employees form to help achieve their own goals or to meet their own needs.</a:t>
            </a:r>
          </a:p>
          <a:p>
            <a:pPr lvl="1">
              <a:defRPr/>
            </a:pPr>
            <a:endParaRPr lang="en-US" sz="3200" dirty="0"/>
          </a:p>
        </p:txBody>
      </p:sp>
      <p:sp>
        <p:nvSpPr>
          <p:cNvPr id="4" name="Slide Number Placeholder 3"/>
          <p:cNvSpPr>
            <a:spLocks noGrp="1"/>
          </p:cNvSpPr>
          <p:nvPr>
            <p:ph type="sldNum" sz="quarter" idx="11"/>
          </p:nvPr>
        </p:nvSpPr>
        <p:spPr/>
        <p:txBody>
          <a:bodyPr/>
          <a:lstStyle/>
          <a:p>
            <a:pPr>
              <a:defRPr/>
            </a:pPr>
            <a:r>
              <a:rPr lang="en-US" dirty="0" smtClean="0"/>
              <a:t>10-</a:t>
            </a:r>
            <a:fld id="{950E86DB-8114-4BDF-B004-42FEE558038D}" type="slidenum">
              <a:rPr lang="en-US" smtClean="0"/>
              <a:pPr>
                <a:defRPr/>
              </a:pPr>
              <a:t>8</a:t>
            </a:fld>
            <a:endParaRPr lang="en-US" dirty="0"/>
          </a:p>
        </p:txBody>
      </p:sp>
    </p:spTree>
    <p:extLst>
      <p:ext uri="{BB962C8B-B14F-4D97-AF65-F5344CB8AC3E}">
        <p14:creationId xmlns:p14="http://schemas.microsoft.com/office/powerpoint/2010/main" val="3431711810"/>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2"/>
          <p:cNvSpPr>
            <a:spLocks noGrp="1" noChangeArrowheads="1"/>
          </p:cNvSpPr>
          <p:nvPr>
            <p:ph type="title"/>
          </p:nvPr>
        </p:nvSpPr>
        <p:spPr/>
        <p:txBody>
          <a:bodyPr/>
          <a:lstStyle/>
          <a:p>
            <a:pPr>
              <a:defRPr/>
            </a:pPr>
            <a:r>
              <a:rPr lang="en-US"/>
              <a:t>Keys to Effective Self Managed Teams</a:t>
            </a:r>
          </a:p>
        </p:txBody>
      </p:sp>
      <p:sp>
        <p:nvSpPr>
          <p:cNvPr id="268292" name="Rectangle 3"/>
          <p:cNvSpPr>
            <a:spLocks noGrp="1" noChangeArrowheads="1"/>
          </p:cNvSpPr>
          <p:nvPr>
            <p:ph idx="1"/>
          </p:nvPr>
        </p:nvSpPr>
        <p:spPr/>
        <p:txBody>
          <a:bodyPr/>
          <a:lstStyle/>
          <a:p>
            <a:pPr>
              <a:lnSpc>
                <a:spcPct val="90000"/>
              </a:lnSpc>
              <a:defRPr/>
            </a:pPr>
            <a:r>
              <a:rPr lang="en-US" sz="2800"/>
              <a:t>Give the team enough responsibility and autonomy to be self-managing.</a:t>
            </a:r>
          </a:p>
          <a:p>
            <a:pPr>
              <a:lnSpc>
                <a:spcPct val="90000"/>
              </a:lnSpc>
              <a:defRPr/>
            </a:pPr>
            <a:r>
              <a:rPr lang="en-US" sz="2800"/>
              <a:t>The team’s task should be complex enough to include many different steps.</a:t>
            </a:r>
          </a:p>
          <a:p>
            <a:pPr>
              <a:lnSpc>
                <a:spcPct val="90000"/>
              </a:lnSpc>
              <a:defRPr/>
            </a:pPr>
            <a:r>
              <a:rPr lang="en-US" sz="2800"/>
              <a:t>Select members carefully for their diversity, skills, and enthusiasm.</a:t>
            </a:r>
          </a:p>
          <a:p>
            <a:pPr>
              <a:lnSpc>
                <a:spcPct val="90000"/>
              </a:lnSpc>
              <a:defRPr/>
            </a:pPr>
            <a:r>
              <a:rPr lang="en-US" sz="2800"/>
              <a:t>Managers should guide and coach, not supervise.</a:t>
            </a:r>
          </a:p>
          <a:p>
            <a:pPr>
              <a:lnSpc>
                <a:spcPct val="90000"/>
              </a:lnSpc>
              <a:defRPr/>
            </a:pPr>
            <a:r>
              <a:rPr lang="en-US" sz="2800"/>
              <a:t>Analyze training needs and be sure it is provided.</a:t>
            </a:r>
          </a:p>
        </p:txBody>
      </p:sp>
      <p:sp>
        <p:nvSpPr>
          <p:cNvPr id="4" name="Slide Number Placeholder 3"/>
          <p:cNvSpPr>
            <a:spLocks noGrp="1"/>
          </p:cNvSpPr>
          <p:nvPr>
            <p:ph type="sldNum" sz="quarter" idx="11"/>
          </p:nvPr>
        </p:nvSpPr>
        <p:spPr/>
        <p:txBody>
          <a:bodyPr/>
          <a:lstStyle/>
          <a:p>
            <a:pPr>
              <a:defRPr/>
            </a:pPr>
            <a:r>
              <a:rPr lang="en-US" dirty="0" smtClean="0"/>
              <a:t>10-</a:t>
            </a:r>
            <a:fld id="{85506C10-F6E4-482A-BFC6-55C99A3122ED}" type="slidenum">
              <a:rPr lang="en-US" smtClean="0"/>
              <a:pPr>
                <a:defRPr/>
              </a:pPr>
              <a:t>9</a:t>
            </a:fld>
            <a:endParaRPr lang="en-US" dirty="0"/>
          </a:p>
        </p:txBody>
      </p:sp>
    </p:spTree>
    <p:extLst>
      <p:ext uri="{BB962C8B-B14F-4D97-AF65-F5344CB8AC3E}">
        <p14:creationId xmlns:p14="http://schemas.microsoft.com/office/powerpoint/2010/main" val="3067736272"/>
      </p:ext>
    </p:extLst>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3_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Template02</Template>
  <TotalTime>1536</TotalTime>
  <Words>1888</Words>
  <Application>Microsoft Office PowerPoint</Application>
  <PresentationFormat>On-screen Show (4:3)</PresentationFormat>
  <Paragraphs>294</Paragraphs>
  <Slides>38</Slides>
  <Notes>25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3_Median</vt:lpstr>
      <vt:lpstr>Teams and Teambuilding:  How to Work Effectively with Others</vt:lpstr>
      <vt:lpstr>1. Why Do Leaders Need Teams?</vt:lpstr>
      <vt:lpstr>Groups, Teams and  Organizational Effectiveness</vt:lpstr>
      <vt:lpstr>Groups, Teams and  Organizational Effectiveness</vt:lpstr>
      <vt:lpstr>Groups, Teams and  Organizational Effectiveness</vt:lpstr>
      <vt:lpstr>Groups’ and Teams’ Contributions to Organizational Effectiveness</vt:lpstr>
      <vt:lpstr>Groups and Teams as Motivators</vt:lpstr>
      <vt:lpstr>The Types of Groups and Teams </vt:lpstr>
      <vt:lpstr>Keys to Effective Self Managed Teams</vt:lpstr>
      <vt:lpstr>Group Size</vt:lpstr>
      <vt:lpstr>Group Size</vt:lpstr>
      <vt:lpstr>Group Size</vt:lpstr>
      <vt:lpstr>Group Leadership</vt:lpstr>
      <vt:lpstr>The Stages of Group Development</vt:lpstr>
      <vt:lpstr>Stages of Group Development</vt:lpstr>
      <vt:lpstr>Stages of Group Development</vt:lpstr>
      <vt:lpstr>Reducing Social Loafing in Groups</vt:lpstr>
      <vt:lpstr>Three Ways to Reduce Social Loafing</vt:lpstr>
      <vt:lpstr>Group Norms</vt:lpstr>
      <vt:lpstr>Group Norms</vt:lpstr>
      <vt:lpstr>Organizational Conflict</vt:lpstr>
      <vt:lpstr>Organizational Conflict</vt:lpstr>
      <vt:lpstr>The Effect of Conflict on  Organizational Performance</vt:lpstr>
      <vt:lpstr>Types of Conflict</vt:lpstr>
      <vt:lpstr>Types of Conflict</vt:lpstr>
      <vt:lpstr>Types of Conflict</vt:lpstr>
      <vt:lpstr>Sources of Conflict</vt:lpstr>
      <vt:lpstr>Sources of Conflict</vt:lpstr>
      <vt:lpstr>Sources of Conflict</vt:lpstr>
      <vt:lpstr>Sources of Conflict</vt:lpstr>
      <vt:lpstr>Sources of Conflict</vt:lpstr>
      <vt:lpstr>Conflict Management Strategies</vt:lpstr>
      <vt:lpstr>Conflict Management Strategies</vt:lpstr>
      <vt:lpstr>Conflict Management Strategies</vt:lpstr>
      <vt:lpstr>7. What Role Does Conflict Play in Teams?</vt:lpstr>
      <vt:lpstr>7. What Role Does Conflict Play in Teams?</vt:lpstr>
      <vt:lpstr>7. What Role Does Conflict Play in Teams?</vt:lpstr>
      <vt:lpstr>8. How Can HR Support  Effective Team Performance?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and leading today</dc:title>
  <dc:creator>Albescu, Gabriela</dc:creator>
  <cp:lastModifiedBy>Daly, Carol</cp:lastModifiedBy>
  <cp:revision>313</cp:revision>
  <cp:lastPrinted>2015-04-20T22:00:00Z</cp:lastPrinted>
  <dcterms:created xsi:type="dcterms:W3CDTF">2010-04-07T22:28:16Z</dcterms:created>
  <dcterms:modified xsi:type="dcterms:W3CDTF">2015-05-04T14:05:36Z</dcterms:modified>
</cp:coreProperties>
</file>