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64A6-5FE5-4E26-9087-3E45D82DFE9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B9B08-0D5D-429C-A409-5B99166E18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B9B08-0D5D-429C-A409-5B99166E18A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20F78-BFF2-45F8-9294-20E68E37F5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76B4C-5D19-4364-BEF4-2CBDB80B3E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3b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Fun with Correlation and Regression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  State the correct symbols and values for #8: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Coefficient of </a:t>
            </a:r>
            <a:r>
              <a:rPr lang="en-US" dirty="0" err="1" smtClean="0"/>
              <a:t>Determin</a:t>
            </a:r>
            <a:r>
              <a:rPr lang="en-US" dirty="0" smtClean="0"/>
              <a:t>: </a:t>
            </a:r>
            <a:r>
              <a:rPr lang="en-US" dirty="0" smtClean="0"/>
              <a:t> 	r</a:t>
            </a:r>
            <a:r>
              <a:rPr lang="en-US" baseline="30000" dirty="0" smtClean="0"/>
              <a:t>2</a:t>
            </a:r>
            <a:r>
              <a:rPr lang="en-US" dirty="0" smtClean="0"/>
              <a:t>= .516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Std Err of the Residual: </a:t>
            </a:r>
            <a:r>
              <a:rPr lang="en-US" dirty="0" smtClean="0"/>
              <a:t>	</a:t>
            </a:r>
            <a:r>
              <a:rPr lang="en-US" dirty="0" err="1" smtClean="0"/>
              <a:t>Sy</a:t>
            </a:r>
            <a:r>
              <a:rPr lang="en-US" dirty="0" smtClean="0"/>
              <a:t>’ = 1.064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Chance that </a:t>
            </a:r>
            <a:r>
              <a:rPr lang="en-US" i="1" dirty="0" smtClean="0"/>
              <a:t>ρ</a:t>
            </a:r>
            <a:r>
              <a:rPr lang="en-US" dirty="0" smtClean="0"/>
              <a:t> = </a:t>
            </a:r>
            <a:r>
              <a:rPr lang="en-US" dirty="0" smtClean="0"/>
              <a:t>0:      		p = .000   </a:t>
            </a:r>
            <a:r>
              <a:rPr lang="en-US" sz="1800" dirty="0" smtClean="0"/>
              <a:t>(actually p&lt;.001)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Pearson’s Corr. </a:t>
            </a:r>
            <a:r>
              <a:rPr lang="en-US" dirty="0" err="1" smtClean="0"/>
              <a:t>Coeff</a:t>
            </a:r>
            <a:r>
              <a:rPr lang="en-US" dirty="0" smtClean="0"/>
              <a:t>:		r = .719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 Open Dataset </a:t>
            </a:r>
            <a:r>
              <a:rPr lang="en-US" b="1" u="sng" dirty="0" smtClean="0"/>
              <a:t>Bogus Winthrop</a:t>
            </a:r>
            <a:r>
              <a:rPr lang="en-US" dirty="0" smtClean="0"/>
              <a:t>.  Summarize all correlations among the interval and ratio data.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533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91200" y="1905000"/>
            <a:ext cx="3200400" cy="4313237"/>
          </a:xfrm>
        </p:spPr>
        <p:txBody>
          <a:bodyPr/>
          <a:lstStyle/>
          <a:p>
            <a:r>
              <a:rPr lang="en-US" dirty="0" smtClean="0"/>
              <a:t>r(18)=.555, p&lt;=.05</a:t>
            </a:r>
          </a:p>
          <a:p>
            <a:r>
              <a:rPr lang="en-US" dirty="0" smtClean="0"/>
              <a:t>r(18)=-.037,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r(18)=.744, </a:t>
            </a:r>
            <a:r>
              <a:rPr lang="en-US" dirty="0" smtClean="0"/>
              <a:t>p&lt;=.05</a:t>
            </a:r>
          </a:p>
          <a:p>
            <a:r>
              <a:rPr lang="en-US" dirty="0" smtClean="0"/>
              <a:t>r(18)=.023,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r(18)=.520, </a:t>
            </a:r>
            <a:r>
              <a:rPr lang="en-US" dirty="0" smtClean="0"/>
              <a:t>p&lt;=.05</a:t>
            </a:r>
          </a:p>
          <a:p>
            <a:r>
              <a:rPr lang="en-US" dirty="0" smtClean="0"/>
              <a:t>r(18)=-.011,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 Identify the two strongest and two weakest correlations in previous problem – state the two variable pairs.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676400"/>
            <a:ext cx="5791200" cy="990600"/>
          </a:xfrm>
        </p:spPr>
        <p:txBody>
          <a:bodyPr/>
          <a:lstStyle/>
          <a:p>
            <a:r>
              <a:rPr lang="en-US" dirty="0" smtClean="0"/>
              <a:t>Strongest: Satisfaction &amp; GPA</a:t>
            </a:r>
          </a:p>
          <a:p>
            <a:r>
              <a:rPr lang="en-US" dirty="0" smtClean="0"/>
              <a:t>Weakest: Satisfaction &amp; Social Skills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508228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 If appropriate, state the formula for  predicting GPA based on Satisfaction.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63694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1828800"/>
            <a:ext cx="3505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.391(x) + .819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Do a </a:t>
            </a:r>
            <a:r>
              <a:rPr lang="en-US" dirty="0" err="1" smtClean="0"/>
              <a:t>scatterplot</a:t>
            </a:r>
            <a:r>
              <a:rPr lang="en-US" dirty="0" smtClean="0"/>
              <a:t> with a regression line for previous problem.  Roughly sketch the axes and line here.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State the correct symbols and values for #12.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Coefficient of </a:t>
            </a:r>
            <a:r>
              <a:rPr lang="en-US" dirty="0" err="1" smtClean="0"/>
              <a:t>Determin</a:t>
            </a:r>
            <a:r>
              <a:rPr lang="en-US" dirty="0" smtClean="0"/>
              <a:t>:  	r</a:t>
            </a:r>
            <a:r>
              <a:rPr lang="en-US" baseline="30000" dirty="0" smtClean="0"/>
              <a:t>2</a:t>
            </a:r>
            <a:r>
              <a:rPr lang="en-US" dirty="0" smtClean="0"/>
              <a:t>= .</a:t>
            </a:r>
            <a:r>
              <a:rPr lang="en-US" dirty="0" smtClean="0"/>
              <a:t>554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Std Err of the Residual: 	</a:t>
            </a:r>
            <a:r>
              <a:rPr lang="en-US" dirty="0" err="1" smtClean="0"/>
              <a:t>Sy</a:t>
            </a:r>
            <a:r>
              <a:rPr lang="en-US" dirty="0" smtClean="0"/>
              <a:t>’ = </a:t>
            </a:r>
            <a:r>
              <a:rPr lang="en-US" dirty="0" smtClean="0"/>
              <a:t>.5594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Chance that </a:t>
            </a:r>
            <a:r>
              <a:rPr lang="en-US" i="1" dirty="0" smtClean="0"/>
              <a:t>ρ</a:t>
            </a:r>
            <a:r>
              <a:rPr lang="en-US" dirty="0" smtClean="0"/>
              <a:t> = 0:      		p = .000   </a:t>
            </a:r>
            <a:r>
              <a:rPr lang="en-US" sz="1800" dirty="0" smtClean="0"/>
              <a:t>(actually p&lt;.001)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Pearson’s Corr. </a:t>
            </a:r>
            <a:r>
              <a:rPr lang="en-US" dirty="0" err="1" smtClean="0"/>
              <a:t>Coeff</a:t>
            </a:r>
            <a:r>
              <a:rPr lang="en-US" dirty="0" smtClean="0"/>
              <a:t>:		r = .</a:t>
            </a:r>
            <a:r>
              <a:rPr lang="en-US" dirty="0" smtClean="0"/>
              <a:t>744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 Predict GPA if Satisfaction is 6.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.391(x) + .819</a:t>
            </a:r>
          </a:p>
          <a:p>
            <a:r>
              <a:rPr lang="en-US" dirty="0" smtClean="0"/>
              <a:t>y’ = .</a:t>
            </a:r>
            <a:r>
              <a:rPr lang="en-US" dirty="0" smtClean="0"/>
              <a:t>391(6) </a:t>
            </a:r>
            <a:r>
              <a:rPr lang="en-US" dirty="0" smtClean="0"/>
              <a:t>+ .</a:t>
            </a:r>
            <a:r>
              <a:rPr lang="en-US" dirty="0" smtClean="0"/>
              <a:t>819</a:t>
            </a:r>
          </a:p>
          <a:p>
            <a:r>
              <a:rPr lang="en-US" dirty="0" smtClean="0"/>
              <a:t>y’ = </a:t>
            </a:r>
            <a:r>
              <a:rPr lang="en-US" dirty="0" smtClean="0"/>
              <a:t>3.165</a:t>
            </a:r>
            <a:endParaRPr lang="en-US" dirty="0" smtClean="0"/>
          </a:p>
          <a:p>
            <a:endParaRPr lang="en-US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 Open Dataset “Sleep,” correlate all the variables, and summarize all the correlations in the standard format [r(20) = 4.55, </a:t>
            </a:r>
            <a:r>
              <a:rPr lang="en-US" sz="2800" dirty="0" err="1" smtClean="0"/>
              <a:t>n.s</a:t>
            </a:r>
            <a:r>
              <a:rPr lang="en-US" sz="2800" dirty="0" smtClean="0"/>
              <a:t>.].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591848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 Open Dataset “Sleep,” correlate all the variables, and summarize all the correlations in the standard format [r(20) = 4.55, </a:t>
            </a:r>
            <a:r>
              <a:rPr lang="en-US" sz="2800" dirty="0" err="1" smtClean="0"/>
              <a:t>n.s</a:t>
            </a:r>
            <a:r>
              <a:rPr lang="en-US" sz="2800" dirty="0" smtClean="0"/>
              <a:t>.].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35480"/>
            <a:ext cx="3581400" cy="4389120"/>
          </a:xfrm>
        </p:spPr>
        <p:txBody>
          <a:bodyPr/>
          <a:lstStyle/>
          <a:p>
            <a:r>
              <a:rPr lang="en-US" dirty="0" smtClean="0"/>
              <a:t>r(27)=.320,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r(27</a:t>
            </a:r>
            <a:r>
              <a:rPr lang="en-US" dirty="0" smtClean="0"/>
              <a:t>)=.719, p&lt;=.05</a:t>
            </a:r>
            <a:endParaRPr lang="en-US" dirty="0" smtClean="0"/>
          </a:p>
          <a:p>
            <a:r>
              <a:rPr lang="en-US" dirty="0" smtClean="0"/>
              <a:t>r(27</a:t>
            </a:r>
            <a:r>
              <a:rPr lang="en-US" dirty="0" smtClean="0"/>
              <a:t>)=.176,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r(27</a:t>
            </a:r>
            <a:r>
              <a:rPr lang="en-US" dirty="0" smtClean="0"/>
              <a:t>)=.316,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r(27</a:t>
            </a:r>
            <a:r>
              <a:rPr lang="en-US" dirty="0" smtClean="0"/>
              <a:t>)=-.340,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r(27</a:t>
            </a:r>
            <a:r>
              <a:rPr lang="en-US" dirty="0" smtClean="0"/>
              <a:t>)=.111,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62454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2. Identify the variable pairs with the weakest and strongest correlations in #1.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35480"/>
            <a:ext cx="4038600" cy="4389120"/>
          </a:xfrm>
        </p:spPr>
        <p:txBody>
          <a:bodyPr/>
          <a:lstStyle/>
          <a:p>
            <a:r>
              <a:rPr lang="en-US" dirty="0" smtClean="0"/>
              <a:t>Strongest: </a:t>
            </a:r>
          </a:p>
          <a:p>
            <a:pPr lvl="1"/>
            <a:r>
              <a:rPr lang="en-US" dirty="0" err="1" smtClean="0"/>
              <a:t>Slpt_wknd</a:t>
            </a:r>
            <a:r>
              <a:rPr lang="en-US" dirty="0" smtClean="0"/>
              <a:t> &amp; </a:t>
            </a:r>
            <a:r>
              <a:rPr lang="en-US" dirty="0" err="1" smtClean="0"/>
              <a:t>Slpt_ln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Weakest: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Books and </a:t>
            </a:r>
            <a:r>
              <a:rPr lang="en-US" dirty="0" err="1" smtClean="0"/>
              <a:t>Slpt_wknd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62454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3.  Identify the amount of variance Weekend Sleep accounts for in amount Slept Last Night.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2286000"/>
            <a:ext cx="3352800" cy="4038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 =.719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.5170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62454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286000" y="37338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If appropriate, provide the formula for predicting Hours Slept Last Night based on Hours Slept Last Weekend.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514600"/>
            <a:ext cx="3276600" cy="3810000"/>
          </a:xfrm>
        </p:spPr>
        <p:txBody>
          <a:bodyPr/>
          <a:lstStyle/>
          <a:p>
            <a:r>
              <a:rPr lang="en-US" dirty="0" smtClean="0"/>
              <a:t>y’ = </a:t>
            </a:r>
            <a:r>
              <a:rPr lang="en-US" dirty="0" err="1" smtClean="0"/>
              <a:t>bx</a:t>
            </a:r>
            <a:r>
              <a:rPr lang="en-US" dirty="0" smtClean="0"/>
              <a:t> + a</a:t>
            </a:r>
          </a:p>
          <a:p>
            <a:r>
              <a:rPr lang="en-US" dirty="0" smtClean="0"/>
              <a:t>y’ = 1.061(x) – 2.406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457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6248400" cy="18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If appropriate, predict Hours Slept Last Night based on Hours Slept on School Night.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appropriate.  Correlation not significant.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4495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6.  Using SPSS, create a </a:t>
            </a:r>
            <a:r>
              <a:rPr lang="en-US" dirty="0" err="1" smtClean="0">
                <a:solidFill>
                  <a:schemeClr val="tx1"/>
                </a:solidFill>
              </a:rPr>
              <a:t>scatterplot</a:t>
            </a:r>
            <a:r>
              <a:rPr lang="en-US" dirty="0" smtClean="0">
                <a:solidFill>
                  <a:schemeClr val="tx1"/>
                </a:solidFill>
              </a:rPr>
              <a:t> for #4 with a regression line.  Roughly sketch axes and line below.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3733921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00600" y="7620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200" dirty="0">
                <a:latin typeface="+mj-lt"/>
                <a:ea typeface="+mj-ea"/>
                <a:cs typeface="+mj-cs"/>
              </a:rPr>
              <a:t>7.  Using SPSS, create a </a:t>
            </a:r>
            <a:r>
              <a:rPr lang="en-US" sz="2200" dirty="0" err="1">
                <a:latin typeface="+mj-lt"/>
                <a:ea typeface="+mj-ea"/>
                <a:cs typeface="+mj-cs"/>
              </a:rPr>
              <a:t>scatterplot</a:t>
            </a:r>
            <a:r>
              <a:rPr lang="en-US" sz="2200" dirty="0">
                <a:latin typeface="+mj-lt"/>
                <a:ea typeface="+mj-ea"/>
                <a:cs typeface="+mj-cs"/>
              </a:rPr>
              <a:t> for #5 with a regression line.  </a:t>
            </a:r>
            <a:endParaRPr lang="en-US" sz="2200" dirty="0"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43200"/>
            <a:ext cx="3429000" cy="331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8.  Predict Hours Slept Last Night if Weekend Hours Slept is 5.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828800"/>
            <a:ext cx="3505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y’ = 1.061(x) – 2.406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dirty="0"/>
              <a:t>y’ = </a:t>
            </a:r>
            <a:r>
              <a:rPr lang="en-US" sz="2600" b="1" dirty="0" smtClean="0"/>
              <a:t>1.061(5) </a:t>
            </a:r>
            <a:r>
              <a:rPr lang="en-US" sz="2600" b="1" dirty="0"/>
              <a:t>– </a:t>
            </a:r>
            <a:r>
              <a:rPr lang="en-US" sz="2600" b="1" dirty="0" smtClean="0"/>
              <a:t>2.406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dirty="0" smtClean="0"/>
              <a:t>y’= 2.899</a:t>
            </a:r>
            <a:endParaRPr lang="en-US" sz="2600" b="1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457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6248400" cy="18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501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Lab 3b</vt:lpstr>
      <vt:lpstr>1. Open Dataset “Sleep,” correlate all the variables, and summarize all the correlations in the standard format [r(20) = 4.55, n.s.].</vt:lpstr>
      <vt:lpstr>1. Open Dataset “Sleep,” correlate all the variables, and summarize all the correlations in the standard format [r(20) = 4.55, n.s.].</vt:lpstr>
      <vt:lpstr>2. Identify the variable pairs with the weakest and strongest correlations in #1. </vt:lpstr>
      <vt:lpstr>3.  Identify the amount of variance Weekend Sleep accounts for in amount Slept Last Night.</vt:lpstr>
      <vt:lpstr>4.  If appropriate, provide the formula for predicting Hours Slept Last Night based on Hours Slept Last Weekend.</vt:lpstr>
      <vt:lpstr>5.  If appropriate, predict Hours Slept Last Night based on Hours Slept on School Night. </vt:lpstr>
      <vt:lpstr>6.  Using SPSS, create a scatterplot for #4 with a regression line.  Roughly sketch axes and line below.</vt:lpstr>
      <vt:lpstr>8.  Predict Hours Slept Last Night if Weekend Hours Slept is 5. </vt:lpstr>
      <vt:lpstr>9.  State the correct symbols and values for #8:   </vt:lpstr>
      <vt:lpstr>10.  Open Dataset Bogus Winthrop.  Summarize all correlations among the interval and ratio data. </vt:lpstr>
      <vt:lpstr>11.  Identify the two strongest and two weakest correlations in previous problem – state the two variable pairs. </vt:lpstr>
      <vt:lpstr>12.  If appropriate, state the formula for  predicting GPA based on Satisfaction.</vt:lpstr>
      <vt:lpstr>13.  Do a scatterplot with a regression line for previous problem.  Roughly sketch the axes and line here. </vt:lpstr>
      <vt:lpstr>14.  State the correct symbols and values for #12.   </vt:lpstr>
      <vt:lpstr>15.  Predict GPA if Satisfaction is 6.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Computing</dc:creator>
  <cp:lastModifiedBy>Academic Computing</cp:lastModifiedBy>
  <cp:revision>10</cp:revision>
  <dcterms:created xsi:type="dcterms:W3CDTF">2011-02-07T15:21:52Z</dcterms:created>
  <dcterms:modified xsi:type="dcterms:W3CDTF">2011-02-07T16:26:44Z</dcterms:modified>
</cp:coreProperties>
</file>