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73" r:id="rId3"/>
    <p:sldId id="277" r:id="rId4"/>
    <p:sldId id="276" r:id="rId5"/>
    <p:sldId id="289" r:id="rId6"/>
    <p:sldId id="290" r:id="rId7"/>
    <p:sldId id="291" r:id="rId8"/>
    <p:sldId id="267" r:id="rId9"/>
    <p:sldId id="283" r:id="rId10"/>
    <p:sldId id="284" r:id="rId11"/>
    <p:sldId id="285" r:id="rId12"/>
    <p:sldId id="292" r:id="rId13"/>
    <p:sldId id="286" r:id="rId14"/>
    <p:sldId id="287" r:id="rId15"/>
    <p:sldId id="288" r:id="rId16"/>
    <p:sldId id="259" r:id="rId17"/>
    <p:sldId id="274" r:id="rId18"/>
    <p:sldId id="275" r:id="rId19"/>
    <p:sldId id="262" r:id="rId20"/>
    <p:sldId id="264" r:id="rId21"/>
    <p:sldId id="265" r:id="rId22"/>
    <p:sldId id="266" r:id="rId23"/>
    <p:sldId id="26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068" autoAdjust="0"/>
  </p:normalViewPr>
  <p:slideViewPr>
    <p:cSldViewPr>
      <p:cViewPr>
        <p:scale>
          <a:sx n="107" d="100"/>
          <a:sy n="107" d="100"/>
        </p:scale>
        <p:origin x="-1098" y="21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01A1E1-491D-4277-A93D-2E3561C8D478}" type="datetimeFigureOut">
              <a:rPr lang="en-US" smtClean="0"/>
              <a:t>10/22/2014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B13983-01A3-491D-8036-EBAE40058277}" type="slidenum">
              <a:rPr lang="en-US" smtClean="0"/>
              <a:t>‹#›</a:t>
            </a:fld>
            <a:endParaRPr lang="en-US" dirty="0"/>
          </a:p>
        </p:txBody>
      </p:sp>
    </p:spTree>
    <p:extLst>
      <p:ext uri="{BB962C8B-B14F-4D97-AF65-F5344CB8AC3E}">
        <p14:creationId xmlns:p14="http://schemas.microsoft.com/office/powerpoint/2010/main" val="438341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Continental:</a:t>
            </a:r>
            <a:r>
              <a:rPr lang="en-US" baseline="0" dirty="0" smtClean="0"/>
              <a:t> 15</a:t>
            </a:r>
          </a:p>
          <a:p>
            <a:r>
              <a:rPr lang="en-US" baseline="0" dirty="0" smtClean="0"/>
              <a:t>Atotech: 7</a:t>
            </a:r>
          </a:p>
          <a:p>
            <a:r>
              <a:rPr lang="en-US" baseline="0" dirty="0" smtClean="0"/>
              <a:t>IMEX Management: 6</a:t>
            </a:r>
          </a:p>
          <a:p>
            <a:r>
              <a:rPr lang="en-US" baseline="0" dirty="0" smtClean="0"/>
              <a:t>City of Rock Hill: 5</a:t>
            </a:r>
          </a:p>
          <a:p>
            <a:r>
              <a:rPr lang="en-US" baseline="0" dirty="0" smtClean="0"/>
              <a:t>3D Systems Inc.:4</a:t>
            </a:r>
          </a:p>
          <a:p>
            <a:endParaRPr lang="en-US" dirty="0"/>
          </a:p>
        </p:txBody>
      </p:sp>
      <p:sp>
        <p:nvSpPr>
          <p:cNvPr id="4" name="Slide Number Placeholder 3"/>
          <p:cNvSpPr>
            <a:spLocks noGrp="1"/>
          </p:cNvSpPr>
          <p:nvPr>
            <p:ph type="sldNum" sz="quarter" idx="10"/>
          </p:nvPr>
        </p:nvSpPr>
        <p:spPr/>
        <p:txBody>
          <a:bodyPr/>
          <a:lstStyle/>
          <a:p>
            <a:fld id="{20B13983-01A3-491D-8036-EBAE40058277}" type="slidenum">
              <a:rPr lang="en-US" smtClean="0"/>
              <a:t>5</a:t>
            </a:fld>
            <a:endParaRPr lang="en-US" dirty="0"/>
          </a:p>
        </p:txBody>
      </p:sp>
    </p:spTree>
    <p:extLst>
      <p:ext uri="{BB962C8B-B14F-4D97-AF65-F5344CB8AC3E}">
        <p14:creationId xmlns:p14="http://schemas.microsoft.com/office/powerpoint/2010/main" val="241009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B13983-01A3-491D-8036-EBAE40058277}" type="slidenum">
              <a:rPr lang="en-US" smtClean="0"/>
              <a:t>8</a:t>
            </a:fld>
            <a:endParaRPr lang="en-US" dirty="0"/>
          </a:p>
        </p:txBody>
      </p:sp>
    </p:spTree>
    <p:extLst>
      <p:ext uri="{BB962C8B-B14F-4D97-AF65-F5344CB8AC3E}">
        <p14:creationId xmlns:p14="http://schemas.microsoft.com/office/powerpoint/2010/main" val="1257767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B13983-01A3-491D-8036-EBAE40058277}" type="slidenum">
              <a:rPr lang="en-US" smtClean="0"/>
              <a:t>19</a:t>
            </a:fld>
            <a:endParaRPr lang="en-US" dirty="0"/>
          </a:p>
        </p:txBody>
      </p:sp>
    </p:spTree>
    <p:extLst>
      <p:ext uri="{BB962C8B-B14F-4D97-AF65-F5344CB8AC3E}">
        <p14:creationId xmlns:p14="http://schemas.microsoft.com/office/powerpoint/2010/main" val="42095713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B13983-01A3-491D-8036-EBAE40058277}" type="slidenum">
              <a:rPr lang="en-US" smtClean="0"/>
              <a:t>23</a:t>
            </a:fld>
            <a:endParaRPr lang="en-US" dirty="0"/>
          </a:p>
        </p:txBody>
      </p:sp>
    </p:spTree>
    <p:extLst>
      <p:ext uri="{BB962C8B-B14F-4D97-AF65-F5344CB8AC3E}">
        <p14:creationId xmlns:p14="http://schemas.microsoft.com/office/powerpoint/2010/main" val="30782049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B995C40-4ECC-45C4-933A-C63A966F8C9C}" type="datetimeFigureOut">
              <a:rPr lang="en-US" smtClean="0"/>
              <a:t>10/22/2014</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C738732-77F0-40BD-B3A5-98E85E1E9CE8}"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B995C40-4ECC-45C4-933A-C63A966F8C9C}" type="datetimeFigureOut">
              <a:rPr lang="en-US" smtClean="0"/>
              <a:t>10/22/2014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C738732-77F0-40BD-B3A5-98E85E1E9CE8}"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B995C40-4ECC-45C4-933A-C63A966F8C9C}" type="datetimeFigureOut">
              <a:rPr lang="en-US" smtClean="0"/>
              <a:t>10/22/2014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C738732-77F0-40BD-B3A5-98E85E1E9CE8}"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B995C40-4ECC-45C4-933A-C63A966F8C9C}" type="datetimeFigureOut">
              <a:rPr lang="en-US" smtClean="0"/>
              <a:t>10/22/2014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C738732-77F0-40BD-B3A5-98E85E1E9CE8}" type="slidenum">
              <a:rPr lang="en-US" smtClean="0"/>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B995C40-4ECC-45C4-933A-C63A966F8C9C}" type="datetimeFigureOut">
              <a:rPr lang="en-US" smtClean="0"/>
              <a:t>10/22/2014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C738732-77F0-40BD-B3A5-98E85E1E9CE8}"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B995C40-4ECC-45C4-933A-C63A966F8C9C}" type="datetimeFigureOut">
              <a:rPr lang="en-US" smtClean="0"/>
              <a:t>10/22/2014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4C738732-77F0-40BD-B3A5-98E85E1E9CE8}" type="slidenum">
              <a:rPr lang="en-US" smtClean="0"/>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B995C40-4ECC-45C4-933A-C63A966F8C9C}" type="datetimeFigureOut">
              <a:rPr lang="en-US" smtClean="0"/>
              <a:t>10/22/2014</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4C738732-77F0-40BD-B3A5-98E85E1E9CE8}"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B995C40-4ECC-45C4-933A-C63A966F8C9C}" type="datetimeFigureOut">
              <a:rPr lang="en-US" smtClean="0"/>
              <a:t>10/22/2014</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4C738732-77F0-40BD-B3A5-98E85E1E9CE8}" type="slidenum">
              <a:rPr lang="en-US" smtClean="0"/>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B995C40-4ECC-45C4-933A-C63A966F8C9C}" type="datetimeFigureOut">
              <a:rPr lang="en-US" smtClean="0"/>
              <a:t>10/22/2014</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4C738732-77F0-40BD-B3A5-98E85E1E9CE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B995C40-4ECC-45C4-933A-C63A966F8C9C}" type="datetimeFigureOut">
              <a:rPr lang="en-US" smtClean="0"/>
              <a:t>10/22/2014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4C738732-77F0-40BD-B3A5-98E85E1E9CE8}"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B995C40-4ECC-45C4-933A-C63A966F8C9C}" type="datetimeFigureOut">
              <a:rPr lang="en-US" smtClean="0"/>
              <a:t>10/22/2014</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C738732-77F0-40BD-B3A5-98E85E1E9CE8}"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B995C40-4ECC-45C4-933A-C63A966F8C9C}" type="datetimeFigureOut">
              <a:rPr lang="en-US" smtClean="0"/>
              <a:t>10/22/2014</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C738732-77F0-40BD-B3A5-98E85E1E9CE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1829761"/>
          </a:xfrm>
        </p:spPr>
        <p:txBody>
          <a:bodyPr/>
          <a:lstStyle/>
          <a:p>
            <a:pPr algn="ctr"/>
            <a:r>
              <a:rPr lang="en-US" dirty="0" smtClean="0"/>
              <a:t>Winthrop CBA</a:t>
            </a:r>
            <a:br>
              <a:rPr lang="en-US" dirty="0" smtClean="0"/>
            </a:br>
            <a:r>
              <a:rPr lang="en-US" dirty="0" smtClean="0"/>
              <a:t>Internship Program</a:t>
            </a:r>
            <a:endParaRPr lang="en-US" dirty="0"/>
          </a:p>
        </p:txBody>
      </p:sp>
      <p:sp>
        <p:nvSpPr>
          <p:cNvPr id="3" name="Subtitle 2"/>
          <p:cNvSpPr>
            <a:spLocks noGrp="1"/>
          </p:cNvSpPr>
          <p:nvPr>
            <p:ph type="subTitle" idx="1"/>
          </p:nvPr>
        </p:nvSpPr>
        <p:spPr>
          <a:xfrm>
            <a:off x="762000" y="3429000"/>
            <a:ext cx="7772400" cy="1199704"/>
          </a:xfrm>
        </p:spPr>
        <p:txBody>
          <a:bodyPr/>
          <a:lstStyle/>
          <a:p>
            <a:pPr algn="ctr"/>
            <a:r>
              <a:rPr lang="en-US" dirty="0" smtClean="0"/>
              <a:t>Information Session: Thursday October 23</a:t>
            </a:r>
          </a:p>
          <a:p>
            <a:pPr algn="ctr"/>
            <a:r>
              <a:rPr lang="en-US" dirty="0" smtClean="0"/>
              <a:t>11am Thurmond Room 210</a:t>
            </a:r>
            <a:endParaRPr lang="en-US" dirty="0"/>
          </a:p>
        </p:txBody>
      </p:sp>
    </p:spTree>
    <p:extLst>
      <p:ext uri="{BB962C8B-B14F-4D97-AF65-F5344CB8AC3E}">
        <p14:creationId xmlns:p14="http://schemas.microsoft.com/office/powerpoint/2010/main" val="27561808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a:t>Who is responsible for finding an internship?</a:t>
            </a:r>
          </a:p>
          <a:p>
            <a:pPr lvl="1"/>
            <a:r>
              <a:rPr lang="en-US" dirty="0"/>
              <a:t>The student, but the CBA will be happy to assist.  There are several companies that have a long history of internships with Winthrop students.</a:t>
            </a:r>
          </a:p>
          <a:p>
            <a:endParaRPr lang="en-US" dirty="0" smtClean="0"/>
          </a:p>
          <a:p>
            <a:pPr lvl="0"/>
            <a:r>
              <a:rPr lang="en-US" dirty="0"/>
              <a:t>Can I do an internship in another country?</a:t>
            </a:r>
          </a:p>
          <a:p>
            <a:pPr lvl="1"/>
            <a:r>
              <a:rPr lang="en-US" dirty="0"/>
              <a:t>Yes –In fact we have placed interns on every continent including Africa, Asia and Australia within the past ten years.</a:t>
            </a:r>
          </a:p>
          <a:p>
            <a:endParaRPr lang="en-US" dirty="0"/>
          </a:p>
        </p:txBody>
      </p:sp>
      <p:sp>
        <p:nvSpPr>
          <p:cNvPr id="3" name="Title 2"/>
          <p:cNvSpPr>
            <a:spLocks noGrp="1"/>
          </p:cNvSpPr>
          <p:nvPr>
            <p:ph type="title"/>
          </p:nvPr>
        </p:nvSpPr>
        <p:spPr/>
        <p:txBody>
          <a:bodyPr/>
          <a:lstStyle/>
          <a:p>
            <a:r>
              <a:rPr lang="en-US" dirty="0"/>
              <a:t>Frequently Asked Questions</a:t>
            </a:r>
          </a:p>
        </p:txBody>
      </p:sp>
    </p:spTree>
    <p:extLst>
      <p:ext uri="{BB962C8B-B14F-4D97-AF65-F5344CB8AC3E}">
        <p14:creationId xmlns:p14="http://schemas.microsoft.com/office/powerpoint/2010/main" val="19115881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66800" y="2590800"/>
            <a:ext cx="8229600" cy="4525963"/>
          </a:xfrm>
        </p:spPr>
        <p:txBody>
          <a:bodyPr/>
          <a:lstStyle/>
          <a:p>
            <a:pPr lvl="0"/>
            <a:r>
              <a:rPr lang="en-US" dirty="0"/>
              <a:t>How do I get started?</a:t>
            </a:r>
          </a:p>
          <a:p>
            <a:pPr lvl="1"/>
            <a:r>
              <a:rPr lang="en-US" dirty="0"/>
              <a:t>Complete the registration materials and submit to the </a:t>
            </a:r>
            <a:r>
              <a:rPr lang="en-US" dirty="0" smtClean="0"/>
              <a:t>internship instructor</a:t>
            </a:r>
          </a:p>
          <a:p>
            <a:pPr lvl="1"/>
            <a:endParaRPr lang="en-US" dirty="0"/>
          </a:p>
        </p:txBody>
      </p:sp>
      <p:sp>
        <p:nvSpPr>
          <p:cNvPr id="3" name="Title 2"/>
          <p:cNvSpPr>
            <a:spLocks noGrp="1"/>
          </p:cNvSpPr>
          <p:nvPr>
            <p:ph type="title"/>
          </p:nvPr>
        </p:nvSpPr>
        <p:spPr/>
        <p:txBody>
          <a:bodyPr/>
          <a:lstStyle/>
          <a:p>
            <a:r>
              <a:rPr lang="en-US" dirty="0"/>
              <a:t>Frequently Asked Questions</a:t>
            </a:r>
          </a:p>
        </p:txBody>
      </p:sp>
    </p:spTree>
    <p:extLst>
      <p:ext uri="{BB962C8B-B14F-4D97-AF65-F5344CB8AC3E}">
        <p14:creationId xmlns:p14="http://schemas.microsoft.com/office/powerpoint/2010/main" val="5257847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Questions?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2805953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Measurable Learning Objectives</a:t>
            </a:r>
          </a:p>
          <a:p>
            <a:pPr lvl="1"/>
            <a:r>
              <a:rPr lang="en-US" dirty="0"/>
              <a:t>A</a:t>
            </a:r>
            <a:r>
              <a:rPr lang="en-US" dirty="0" smtClean="0"/>
              <a:t> </a:t>
            </a:r>
            <a:r>
              <a:rPr lang="en-US" dirty="0"/>
              <a:t>set of statements which clearly and precisely describe two things which will occur during your </a:t>
            </a:r>
            <a:r>
              <a:rPr lang="en-US" dirty="0" smtClean="0"/>
              <a:t>internship.</a:t>
            </a:r>
          </a:p>
          <a:p>
            <a:r>
              <a:rPr lang="en-US" sz="2800" dirty="0">
                <a:latin typeface="Times New Roman" panose="02020603050405020304" pitchFamily="18" charset="0"/>
                <a:ea typeface="Times New Roman" panose="02020603050405020304" pitchFamily="18" charset="0"/>
              </a:rPr>
              <a:t>The first, the “Activities Objectives” lists what you intend to accomplish for the internship organization during your work </a:t>
            </a:r>
            <a:r>
              <a:rPr lang="en-US" sz="2800" dirty="0" smtClean="0">
                <a:latin typeface="Times New Roman" panose="02020603050405020304" pitchFamily="18" charset="0"/>
                <a:ea typeface="Times New Roman" panose="02020603050405020304" pitchFamily="18" charset="0"/>
              </a:rPr>
              <a:t>term</a:t>
            </a:r>
          </a:p>
          <a:p>
            <a:pPr lvl="1"/>
            <a:r>
              <a:rPr lang="en-US" sz="2400" dirty="0">
                <a:latin typeface="Times New Roman" panose="02020603050405020304" pitchFamily="18" charset="0"/>
                <a:ea typeface="Times New Roman" panose="02020603050405020304" pitchFamily="18" charset="0"/>
              </a:rPr>
              <a:t>i</a:t>
            </a:r>
            <a:r>
              <a:rPr lang="en-US" sz="2400" dirty="0" smtClean="0">
                <a:latin typeface="Times New Roman" panose="02020603050405020304" pitchFamily="18" charset="0"/>
                <a:ea typeface="Times New Roman" panose="02020603050405020304" pitchFamily="18" charset="0"/>
              </a:rPr>
              <a:t>.e. the </a:t>
            </a:r>
            <a:r>
              <a:rPr lang="en-US" sz="2400" dirty="0">
                <a:latin typeface="Times New Roman" panose="02020603050405020304" pitchFamily="18" charset="0"/>
                <a:ea typeface="Times New Roman" panose="02020603050405020304" pitchFamily="18" charset="0"/>
              </a:rPr>
              <a:t>activities which will </a:t>
            </a:r>
            <a:r>
              <a:rPr lang="en-US" sz="2400" dirty="0" smtClean="0">
                <a:latin typeface="Times New Roman" panose="02020603050405020304" pitchFamily="18" charset="0"/>
                <a:ea typeface="Times New Roman" panose="02020603050405020304" pitchFamily="18" charset="0"/>
              </a:rPr>
              <a:t>occur.</a:t>
            </a:r>
          </a:p>
          <a:p>
            <a:r>
              <a:rPr lang="en-US" sz="2800" dirty="0" smtClean="0">
                <a:latin typeface="Times New Roman" panose="02020603050405020304" pitchFamily="18" charset="0"/>
                <a:ea typeface="Times New Roman" panose="02020603050405020304" pitchFamily="18" charset="0"/>
              </a:rPr>
              <a:t>The </a:t>
            </a:r>
            <a:r>
              <a:rPr lang="en-US" sz="2800" dirty="0">
                <a:latin typeface="Times New Roman" panose="02020603050405020304" pitchFamily="18" charset="0"/>
                <a:ea typeface="Times New Roman" panose="02020603050405020304" pitchFamily="18" charset="0"/>
              </a:rPr>
              <a:t>second, “Growth Objectives” describes what you will add to your expertise, knowledge, skills and development in this area or how you will be changed by the experience.</a:t>
            </a:r>
            <a:endParaRPr lang="en-US" dirty="0"/>
          </a:p>
        </p:txBody>
      </p:sp>
      <p:sp>
        <p:nvSpPr>
          <p:cNvPr id="3" name="Title 2"/>
          <p:cNvSpPr>
            <a:spLocks noGrp="1"/>
          </p:cNvSpPr>
          <p:nvPr>
            <p:ph type="title"/>
          </p:nvPr>
        </p:nvSpPr>
        <p:spPr/>
        <p:txBody>
          <a:bodyPr/>
          <a:lstStyle/>
          <a:p>
            <a:r>
              <a:rPr lang="en-US" dirty="0" smtClean="0"/>
              <a:t>Requirements</a:t>
            </a:r>
            <a:endParaRPr lang="en-US" dirty="0"/>
          </a:p>
        </p:txBody>
      </p:sp>
    </p:spTree>
    <p:extLst>
      <p:ext uri="{BB962C8B-B14F-4D97-AF65-F5344CB8AC3E}">
        <p14:creationId xmlns:p14="http://schemas.microsoft.com/office/powerpoint/2010/main" val="41237867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a:t>
            </a:r>
            <a:r>
              <a:rPr lang="en-US" dirty="0" smtClean="0"/>
              <a:t>escribe </a:t>
            </a:r>
            <a:r>
              <a:rPr lang="en-US" dirty="0"/>
              <a:t>what you </a:t>
            </a:r>
            <a:r>
              <a:rPr lang="en-US" dirty="0" smtClean="0"/>
              <a:t>will </a:t>
            </a:r>
            <a:r>
              <a:rPr lang="en-US" dirty="0"/>
              <a:t>learn or what competencies you will gain from the activities you are engaged in for your </a:t>
            </a:r>
            <a:r>
              <a:rPr lang="en-US" dirty="0" smtClean="0"/>
              <a:t>internship.</a:t>
            </a:r>
          </a:p>
          <a:p>
            <a:endParaRPr lang="en-US" dirty="0" smtClean="0"/>
          </a:p>
          <a:p>
            <a:r>
              <a:rPr lang="en-US" dirty="0"/>
              <a:t>EXAMPLE: I will gain expertise in the development of job descriptions and increase my ability to effectively communicate with an organization’s employees.</a:t>
            </a:r>
          </a:p>
          <a:p>
            <a:endParaRPr lang="en-US" dirty="0"/>
          </a:p>
        </p:txBody>
      </p:sp>
      <p:sp>
        <p:nvSpPr>
          <p:cNvPr id="3" name="Title 2"/>
          <p:cNvSpPr>
            <a:spLocks noGrp="1"/>
          </p:cNvSpPr>
          <p:nvPr>
            <p:ph type="title"/>
          </p:nvPr>
        </p:nvSpPr>
        <p:spPr/>
        <p:txBody>
          <a:bodyPr/>
          <a:lstStyle/>
          <a:p>
            <a:r>
              <a:rPr lang="en-US" dirty="0" smtClean="0"/>
              <a:t>Growth Objective</a:t>
            </a:r>
            <a:endParaRPr lang="en-US" dirty="0"/>
          </a:p>
        </p:txBody>
      </p:sp>
    </p:spTree>
    <p:extLst>
      <p:ext uri="{BB962C8B-B14F-4D97-AF65-F5344CB8AC3E}">
        <p14:creationId xmlns:p14="http://schemas.microsoft.com/office/powerpoint/2010/main" val="13769703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80693"/>
            <a:ext cx="8229600" cy="4919472"/>
          </a:xfrm>
        </p:spPr>
        <p:txBody>
          <a:bodyPr>
            <a:normAutofit lnSpcReduction="10000"/>
          </a:bodyPr>
          <a:lstStyle/>
          <a:p>
            <a:r>
              <a:rPr lang="en-US" dirty="0"/>
              <a:t>An acceptable journal entry </a:t>
            </a:r>
            <a:r>
              <a:rPr lang="en-US" dirty="0" smtClean="0"/>
              <a:t>will be comprised </a:t>
            </a:r>
            <a:r>
              <a:rPr lang="en-US" dirty="0"/>
              <a:t>of two sections: the Log and </a:t>
            </a:r>
            <a:r>
              <a:rPr lang="en-US" dirty="0" smtClean="0"/>
              <a:t>Reflection.</a:t>
            </a:r>
          </a:p>
          <a:p>
            <a:r>
              <a:rPr lang="en-US" dirty="0" smtClean="0"/>
              <a:t>Log Section:</a:t>
            </a:r>
          </a:p>
          <a:p>
            <a:pPr lvl="1"/>
            <a:r>
              <a:rPr lang="en-US" dirty="0"/>
              <a:t>A job log reports all of the activities that you have done for a specific work period. Logs help professionals evaluate how effectively they use their time. </a:t>
            </a:r>
            <a:endParaRPr lang="en-US" dirty="0" smtClean="0"/>
          </a:p>
          <a:p>
            <a:r>
              <a:rPr lang="en-US" dirty="0" smtClean="0"/>
              <a:t>Reflection Section:</a:t>
            </a:r>
          </a:p>
          <a:p>
            <a:pPr lvl="1"/>
            <a:r>
              <a:rPr lang="en-US" dirty="0"/>
              <a:t>The primary purpose of the reflection section is to provide an opportunity for you to integrate </a:t>
            </a:r>
            <a:r>
              <a:rPr lang="en-US" dirty="0" smtClean="0"/>
              <a:t>your classroom </a:t>
            </a:r>
            <a:r>
              <a:rPr lang="en-US" dirty="0"/>
              <a:t>training and practical experience.  The reflection section should discuss the activities you did during the work period in terms of how your coursework informs your experience. </a:t>
            </a:r>
          </a:p>
        </p:txBody>
      </p:sp>
      <p:sp>
        <p:nvSpPr>
          <p:cNvPr id="3" name="Title 2"/>
          <p:cNvSpPr>
            <a:spLocks noGrp="1"/>
          </p:cNvSpPr>
          <p:nvPr>
            <p:ph type="title"/>
          </p:nvPr>
        </p:nvSpPr>
        <p:spPr/>
        <p:txBody>
          <a:bodyPr/>
          <a:lstStyle/>
          <a:p>
            <a:r>
              <a:rPr lang="en-US" dirty="0" smtClean="0"/>
              <a:t>Journal</a:t>
            </a:r>
            <a:endParaRPr lang="en-US" dirty="0"/>
          </a:p>
        </p:txBody>
      </p:sp>
    </p:spTree>
    <p:extLst>
      <p:ext uri="{BB962C8B-B14F-4D97-AF65-F5344CB8AC3E}">
        <p14:creationId xmlns:p14="http://schemas.microsoft.com/office/powerpoint/2010/main" val="27843201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95600"/>
            <a:ext cx="8229600" cy="4525963"/>
          </a:xfrm>
        </p:spPr>
        <p:txBody>
          <a:bodyPr/>
          <a:lstStyle/>
          <a:p>
            <a:r>
              <a:rPr lang="en-US" dirty="0" smtClean="0"/>
              <a:t>S/U Basis for Undergraduates</a:t>
            </a:r>
          </a:p>
          <a:p>
            <a:r>
              <a:rPr lang="en-US" dirty="0" smtClean="0"/>
              <a:t>Internship Journal and Time Sheets  	   20%</a:t>
            </a:r>
          </a:p>
          <a:p>
            <a:r>
              <a:rPr lang="en-US" dirty="0" smtClean="0"/>
              <a:t>Final Term Paper			   	   40%</a:t>
            </a:r>
          </a:p>
          <a:p>
            <a:r>
              <a:rPr lang="en-US" dirty="0" smtClean="0"/>
              <a:t>Employer/Instructor Evaluation         </a:t>
            </a:r>
            <a:r>
              <a:rPr lang="en-US" dirty="0"/>
              <a:t> </a:t>
            </a:r>
            <a:r>
              <a:rPr lang="en-US" dirty="0" smtClean="0"/>
              <a:t> 40%</a:t>
            </a:r>
            <a:endParaRPr lang="en-US" dirty="0"/>
          </a:p>
        </p:txBody>
      </p:sp>
      <p:sp>
        <p:nvSpPr>
          <p:cNvPr id="2" name="Title 1"/>
          <p:cNvSpPr>
            <a:spLocks noGrp="1"/>
          </p:cNvSpPr>
          <p:nvPr>
            <p:ph type="title"/>
          </p:nvPr>
        </p:nvSpPr>
        <p:spPr/>
        <p:txBody>
          <a:bodyPr/>
          <a:lstStyle/>
          <a:p>
            <a:r>
              <a:rPr lang="en-US" dirty="0" smtClean="0"/>
              <a:t>Grade Determination</a:t>
            </a:r>
            <a:endParaRPr lang="en-US" dirty="0"/>
          </a:p>
        </p:txBody>
      </p:sp>
    </p:spTree>
    <p:extLst>
      <p:ext uri="{BB962C8B-B14F-4D97-AF65-F5344CB8AC3E}">
        <p14:creationId xmlns:p14="http://schemas.microsoft.com/office/powerpoint/2010/main" val="1613193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85907734"/>
              </p:ext>
            </p:extLst>
          </p:nvPr>
        </p:nvGraphicFramePr>
        <p:xfrm>
          <a:off x="1601788" y="3733800"/>
          <a:ext cx="5941695" cy="2386330"/>
        </p:xfrm>
        <a:graphic>
          <a:graphicData uri="http://schemas.openxmlformats.org/drawingml/2006/table">
            <a:tbl>
              <a:tblPr firstRow="1" firstCol="1" lastRow="1" lastCol="1" bandRow="1" bandCol="1"/>
              <a:tblGrid>
                <a:gridCol w="2000250"/>
                <a:gridCol w="588962"/>
                <a:gridCol w="668338"/>
                <a:gridCol w="742950"/>
                <a:gridCol w="628650"/>
                <a:gridCol w="571500"/>
                <a:gridCol w="741045"/>
              </a:tblGrid>
              <a:tr h="255905">
                <a:tc>
                  <a:txBody>
                    <a:bodyPr/>
                    <a:lstStyle/>
                    <a:p>
                      <a:pPr marL="0" marR="0">
                        <a:spcBef>
                          <a:spcPts val="0"/>
                        </a:spcBef>
                        <a:spcAft>
                          <a:spcPts val="0"/>
                        </a:spcAft>
                      </a:pPr>
                      <a:r>
                        <a:rPr lang="en-US" sz="1200" dirty="0">
                          <a:effectLst/>
                          <a:latin typeface="Times New Roman"/>
                          <a:ea typeface="Times New Roman"/>
                        </a:rPr>
                        <a:t>How do you rate</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dirty="0">
                          <a:effectLst/>
                          <a:latin typeface="Times New Roman"/>
                          <a:ea typeface="Times New Roman"/>
                        </a:rPr>
                        <a:t> </a:t>
                      </a:r>
                      <a:endParaRPr lang="en-US" sz="1000" dirty="0">
                        <a:effectLst/>
                        <a:latin typeface="Times New Roman"/>
                        <a:ea typeface="Times New Roman"/>
                      </a:endParaRPr>
                    </a:p>
                    <a:p>
                      <a:pPr marL="0" marR="0" algn="ctr">
                        <a:spcBef>
                          <a:spcPts val="0"/>
                        </a:spcBef>
                        <a:spcAft>
                          <a:spcPts val="0"/>
                        </a:spcAft>
                      </a:pPr>
                      <a:r>
                        <a:rPr lang="en-US" sz="800" dirty="0">
                          <a:effectLst/>
                          <a:latin typeface="Times New Roman"/>
                          <a:ea typeface="Times New Roman"/>
                        </a:rPr>
                        <a:t> </a:t>
                      </a:r>
                      <a:endParaRPr lang="en-US" sz="1000" dirty="0">
                        <a:effectLst/>
                        <a:latin typeface="Times New Roman"/>
                        <a:ea typeface="Times New Roman"/>
                      </a:endParaRPr>
                    </a:p>
                    <a:p>
                      <a:pPr marL="0" marR="0" algn="ctr">
                        <a:spcBef>
                          <a:spcPts val="0"/>
                        </a:spcBef>
                        <a:spcAft>
                          <a:spcPts val="0"/>
                        </a:spcAft>
                      </a:pPr>
                      <a:r>
                        <a:rPr lang="en-US" sz="800" dirty="0">
                          <a:effectLst/>
                          <a:latin typeface="Times New Roman"/>
                          <a:ea typeface="Times New Roman"/>
                        </a:rPr>
                        <a:t>Excellent</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dirty="0">
                          <a:effectLst/>
                          <a:latin typeface="Times New Roman"/>
                          <a:ea typeface="Times New Roman"/>
                        </a:rPr>
                        <a:t> </a:t>
                      </a:r>
                      <a:endParaRPr lang="en-US" sz="1000" dirty="0">
                        <a:effectLst/>
                        <a:latin typeface="Times New Roman"/>
                        <a:ea typeface="Times New Roman"/>
                      </a:endParaRPr>
                    </a:p>
                    <a:p>
                      <a:pPr marL="0" marR="0" algn="ctr">
                        <a:spcBef>
                          <a:spcPts val="0"/>
                        </a:spcBef>
                        <a:spcAft>
                          <a:spcPts val="0"/>
                        </a:spcAft>
                      </a:pPr>
                      <a:r>
                        <a:rPr lang="en-US" sz="800" dirty="0">
                          <a:effectLst/>
                          <a:latin typeface="Times New Roman"/>
                          <a:ea typeface="Times New Roman"/>
                        </a:rPr>
                        <a:t>Above average</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dirty="0">
                          <a:effectLst/>
                          <a:latin typeface="Times New Roman"/>
                          <a:ea typeface="Times New Roman"/>
                        </a:rPr>
                        <a:t> </a:t>
                      </a:r>
                      <a:endParaRPr lang="en-US" sz="1000" dirty="0">
                        <a:effectLst/>
                        <a:latin typeface="Times New Roman"/>
                        <a:ea typeface="Times New Roman"/>
                      </a:endParaRPr>
                    </a:p>
                    <a:p>
                      <a:pPr marL="0" marR="0" algn="ctr">
                        <a:spcBef>
                          <a:spcPts val="0"/>
                        </a:spcBef>
                        <a:spcAft>
                          <a:spcPts val="0"/>
                        </a:spcAft>
                      </a:pPr>
                      <a:r>
                        <a:rPr lang="en-US" sz="800" dirty="0">
                          <a:effectLst/>
                          <a:latin typeface="Times New Roman"/>
                          <a:ea typeface="Times New Roman"/>
                        </a:rPr>
                        <a:t> </a:t>
                      </a:r>
                      <a:endParaRPr lang="en-US" sz="1000" dirty="0">
                        <a:effectLst/>
                        <a:latin typeface="Times New Roman"/>
                        <a:ea typeface="Times New Roman"/>
                      </a:endParaRPr>
                    </a:p>
                    <a:p>
                      <a:pPr marL="0" marR="0" algn="ctr">
                        <a:spcBef>
                          <a:spcPts val="0"/>
                        </a:spcBef>
                        <a:spcAft>
                          <a:spcPts val="0"/>
                        </a:spcAft>
                      </a:pPr>
                      <a:r>
                        <a:rPr lang="en-US" sz="800" dirty="0">
                          <a:effectLst/>
                          <a:latin typeface="Times New Roman"/>
                          <a:ea typeface="Times New Roman"/>
                        </a:rPr>
                        <a:t>Average</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dirty="0">
                          <a:effectLst/>
                          <a:latin typeface="Times New Roman"/>
                          <a:ea typeface="Times New Roman"/>
                        </a:rPr>
                        <a:t> </a:t>
                      </a:r>
                      <a:endParaRPr lang="en-US" sz="1000" dirty="0">
                        <a:effectLst/>
                        <a:latin typeface="Times New Roman"/>
                        <a:ea typeface="Times New Roman"/>
                      </a:endParaRPr>
                    </a:p>
                    <a:p>
                      <a:pPr marL="0" marR="0" algn="ctr">
                        <a:spcBef>
                          <a:spcPts val="0"/>
                        </a:spcBef>
                        <a:spcAft>
                          <a:spcPts val="0"/>
                        </a:spcAft>
                      </a:pPr>
                      <a:r>
                        <a:rPr lang="en-US" sz="800" dirty="0">
                          <a:effectLst/>
                          <a:latin typeface="Times New Roman"/>
                          <a:ea typeface="Times New Roman"/>
                        </a:rPr>
                        <a:t>Less than average</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dirty="0">
                          <a:effectLst/>
                          <a:latin typeface="Times New Roman"/>
                          <a:ea typeface="Times New Roman"/>
                        </a:rPr>
                        <a:t> </a:t>
                      </a:r>
                      <a:endParaRPr lang="en-US" sz="1000" dirty="0">
                        <a:effectLst/>
                        <a:latin typeface="Times New Roman"/>
                        <a:ea typeface="Times New Roman"/>
                      </a:endParaRPr>
                    </a:p>
                    <a:p>
                      <a:pPr marL="0" marR="0" algn="ctr">
                        <a:spcBef>
                          <a:spcPts val="0"/>
                        </a:spcBef>
                        <a:spcAft>
                          <a:spcPts val="0"/>
                        </a:spcAft>
                      </a:pPr>
                      <a:r>
                        <a:rPr lang="en-US" sz="800" dirty="0">
                          <a:effectLst/>
                          <a:latin typeface="Times New Roman"/>
                          <a:ea typeface="Times New Roman"/>
                        </a:rPr>
                        <a:t> </a:t>
                      </a:r>
                      <a:endParaRPr lang="en-US" sz="1000" dirty="0">
                        <a:effectLst/>
                        <a:latin typeface="Times New Roman"/>
                        <a:ea typeface="Times New Roman"/>
                      </a:endParaRPr>
                    </a:p>
                    <a:p>
                      <a:pPr marL="0" marR="0" algn="ctr">
                        <a:spcBef>
                          <a:spcPts val="0"/>
                        </a:spcBef>
                        <a:spcAft>
                          <a:spcPts val="0"/>
                        </a:spcAft>
                      </a:pPr>
                      <a:r>
                        <a:rPr lang="en-US" sz="800" dirty="0">
                          <a:effectLst/>
                          <a:latin typeface="Times New Roman"/>
                          <a:ea typeface="Times New Roman"/>
                        </a:rPr>
                        <a:t>Poor</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800" i="1" dirty="0">
                          <a:effectLst/>
                          <a:latin typeface="Times New Roman"/>
                          <a:ea typeface="Times New Roman"/>
                        </a:rPr>
                        <a:t>No Opportunity to Evaluate</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905">
                <a:tc>
                  <a:txBody>
                    <a:bodyPr/>
                    <a:lstStyle/>
                    <a:p>
                      <a:pPr marL="0" marR="0">
                        <a:spcBef>
                          <a:spcPts val="0"/>
                        </a:spcBef>
                        <a:spcAft>
                          <a:spcPts val="0"/>
                        </a:spcAft>
                      </a:pPr>
                      <a:r>
                        <a:rPr lang="en-US" sz="1100" dirty="0">
                          <a:effectLst/>
                          <a:latin typeface="Times New Roman"/>
                          <a:ea typeface="Times New Roman"/>
                        </a:rPr>
                        <a:t>Your immediate supervisor</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i="1" dirty="0">
                          <a:effectLst/>
                          <a:latin typeface="Times New Roman"/>
                          <a:ea typeface="Times New Roman"/>
                        </a:rPr>
                        <a:t> </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905">
                <a:tc>
                  <a:txBody>
                    <a:bodyPr/>
                    <a:lstStyle/>
                    <a:p>
                      <a:pPr marL="0" marR="0">
                        <a:spcBef>
                          <a:spcPts val="0"/>
                        </a:spcBef>
                        <a:spcAft>
                          <a:spcPts val="0"/>
                        </a:spcAft>
                      </a:pPr>
                      <a:r>
                        <a:rPr lang="en-US" sz="1100" dirty="0">
                          <a:effectLst/>
                          <a:latin typeface="Times New Roman"/>
                          <a:ea typeface="Times New Roman"/>
                        </a:rPr>
                        <a:t>Your co-workers</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i="1" dirty="0">
                          <a:effectLst/>
                          <a:latin typeface="Times New Roman"/>
                          <a:ea typeface="Times New Roman"/>
                        </a:rPr>
                        <a:t> </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905">
                <a:tc>
                  <a:txBody>
                    <a:bodyPr/>
                    <a:lstStyle/>
                    <a:p>
                      <a:pPr marL="0" marR="0">
                        <a:spcBef>
                          <a:spcPts val="0"/>
                        </a:spcBef>
                        <a:spcAft>
                          <a:spcPts val="0"/>
                        </a:spcAft>
                      </a:pPr>
                      <a:r>
                        <a:rPr lang="en-US" sz="1100" dirty="0">
                          <a:effectLst/>
                          <a:latin typeface="Times New Roman"/>
                          <a:ea typeface="Times New Roman"/>
                        </a:rPr>
                        <a:t>Your opportunity to learn  new skills</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i="1" dirty="0">
                          <a:effectLst/>
                          <a:latin typeface="Times New Roman"/>
                          <a:ea typeface="Times New Roman"/>
                        </a:rPr>
                        <a:t> </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905">
                <a:tc>
                  <a:txBody>
                    <a:bodyPr/>
                    <a:lstStyle/>
                    <a:p>
                      <a:pPr marL="0" marR="0">
                        <a:spcBef>
                          <a:spcPts val="0"/>
                        </a:spcBef>
                        <a:spcAft>
                          <a:spcPts val="0"/>
                        </a:spcAft>
                      </a:pPr>
                      <a:r>
                        <a:rPr lang="en-US" sz="1100" dirty="0">
                          <a:effectLst/>
                          <a:latin typeface="Times New Roman"/>
                          <a:ea typeface="Times New Roman"/>
                        </a:rPr>
                        <a:t>Your opportunity to learn about the organization’s  overall operations</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i="1" dirty="0">
                          <a:effectLst/>
                          <a:latin typeface="Times New Roman"/>
                          <a:ea typeface="Times New Roman"/>
                        </a:rPr>
                        <a:t> </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905">
                <a:tc>
                  <a:txBody>
                    <a:bodyPr/>
                    <a:lstStyle/>
                    <a:p>
                      <a:pPr marL="0" marR="0">
                        <a:spcBef>
                          <a:spcPts val="0"/>
                        </a:spcBef>
                        <a:spcAft>
                          <a:spcPts val="0"/>
                        </a:spcAft>
                      </a:pPr>
                      <a:r>
                        <a:rPr lang="en-US" sz="1100" i="1" dirty="0">
                          <a:effectLst/>
                          <a:latin typeface="Times New Roman"/>
                          <a:ea typeface="Times New Roman"/>
                        </a:rPr>
                        <a:t>How well the internship experience made use of what  you have learned in your business courses </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i="1" dirty="0">
                          <a:effectLst/>
                          <a:latin typeface="Times New Roman"/>
                          <a:ea typeface="Times New Roman"/>
                        </a:rPr>
                        <a:t> </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i="1" dirty="0">
                          <a:effectLst/>
                          <a:latin typeface="Times New Roman"/>
                          <a:ea typeface="Times New Roman"/>
                        </a:rPr>
                        <a:t> </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i="1" dirty="0">
                          <a:effectLst/>
                          <a:latin typeface="Times New Roman"/>
                          <a:ea typeface="Times New Roman"/>
                        </a:rPr>
                        <a:t> </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i="1" dirty="0">
                          <a:effectLst/>
                          <a:latin typeface="Times New Roman"/>
                          <a:ea typeface="Times New Roman"/>
                        </a:rPr>
                        <a:t> </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i="1" dirty="0">
                          <a:effectLst/>
                          <a:latin typeface="Times New Roman"/>
                          <a:ea typeface="Times New Roman"/>
                        </a:rPr>
                        <a:t> </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i="1" dirty="0">
                          <a:effectLst/>
                          <a:latin typeface="Times New Roman"/>
                          <a:ea typeface="Times New Roman"/>
                        </a:rPr>
                        <a:t> </a:t>
                      </a:r>
                      <a:endParaRPr lang="en-US" sz="1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itle 2"/>
          <p:cNvSpPr>
            <a:spLocks noGrp="1"/>
          </p:cNvSpPr>
          <p:nvPr>
            <p:ph type="title"/>
          </p:nvPr>
        </p:nvSpPr>
        <p:spPr/>
        <p:txBody>
          <a:bodyPr>
            <a:normAutofit/>
          </a:bodyPr>
          <a:lstStyle/>
          <a:p>
            <a:r>
              <a:rPr lang="en-US" dirty="0" smtClean="0"/>
              <a:t>Evaluations</a:t>
            </a:r>
            <a:endParaRPr lang="en-US" dirty="0"/>
          </a:p>
        </p:txBody>
      </p:sp>
      <p:sp>
        <p:nvSpPr>
          <p:cNvPr id="5" name="Rectangle 1"/>
          <p:cNvSpPr>
            <a:spLocks noChangeArrowheads="1"/>
          </p:cNvSpPr>
          <p:nvPr/>
        </p:nvSpPr>
        <p:spPr bwMode="auto">
          <a:xfrm>
            <a:off x="457200" y="1624027"/>
            <a:ext cx="8458200" cy="2154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INTERN’S FINAL EVALUATION OF INTERNSHIP EXPERIENCE </a:t>
            </a:r>
            <a:endParaRPr kumimoji="0" lang="en-US" alt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 essential part of a successful internship program is providing students with high quality internship experiences.  In order to maintain this quality it is imperative that we receive feedback from our student interns.  Please complete this confidential form and return to the Internship Coordinator in the College of Business Administration.  </a:t>
            </a:r>
            <a:r>
              <a:rPr kumimoji="0" lang="en-US" altLang="en-US" sz="1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You will not receive credit for this course until this form is completed and returned.</a:t>
            </a:r>
            <a:endParaRPr kumimoji="0" lang="en-US" alt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Intern_________________________    Date___________________</a:t>
            </a:r>
            <a:endParaRPr kumimoji="0" lang="en-US" alt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Employer______________________    Supervisor_______________________</a:t>
            </a:r>
            <a:endParaRPr kumimoji="0" lang="en-US" alt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 Please rate the internship experience on the following characteristics by checking the box which most represents your evaluation.</a:t>
            </a:r>
            <a:endParaRPr kumimoji="0" lang="en-US" altLang="en-US" sz="11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 What were the greatest benefits you received from this internship?</a:t>
            </a:r>
            <a:endParaRPr kumimoji="0" lang="en-US" alt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 What were the biggest problems you encountered in this internship?</a:t>
            </a:r>
            <a:endParaRPr kumimoji="0" lang="en-US" alt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8989378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Evaluations</a:t>
            </a:r>
            <a:endParaRPr lang="en-US" dirty="0"/>
          </a:p>
        </p:txBody>
      </p:sp>
      <p:graphicFrame>
        <p:nvGraphicFramePr>
          <p:cNvPr id="7" name="Content Placeholder 6"/>
          <p:cNvGraphicFramePr>
            <a:graphicFrameLocks noGrp="1"/>
          </p:cNvGraphicFramePr>
          <p:nvPr>
            <p:ph idx="1"/>
          </p:nvPr>
        </p:nvGraphicFramePr>
        <p:xfrm>
          <a:off x="1652589" y="1472877"/>
          <a:ext cx="5838822" cy="4542485"/>
        </p:xfrm>
        <a:graphic>
          <a:graphicData uri="http://schemas.openxmlformats.org/drawingml/2006/table">
            <a:tbl>
              <a:tblPr/>
              <a:tblGrid>
                <a:gridCol w="1965229"/>
                <a:gridCol w="618000"/>
                <a:gridCol w="618000"/>
                <a:gridCol w="729853"/>
                <a:gridCol w="618000"/>
                <a:gridCol w="561137"/>
                <a:gridCol w="728603"/>
              </a:tblGrid>
              <a:tr h="359927">
                <a:tc>
                  <a:txBody>
                    <a:bodyPr/>
                    <a:lstStyle/>
                    <a:p>
                      <a:pPr marL="0" marR="0">
                        <a:spcBef>
                          <a:spcPts val="0"/>
                        </a:spcBef>
                        <a:spcAft>
                          <a:spcPts val="0"/>
                        </a:spcAft>
                      </a:pPr>
                      <a:r>
                        <a:rPr lang="en-US" sz="1200" dirty="0">
                          <a:effectLst/>
                          <a:latin typeface="Times New Roman"/>
                          <a:ea typeface="Times New Roman"/>
                        </a:rPr>
                        <a:t>Characteristics</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dirty="0">
                          <a:effectLst/>
                          <a:latin typeface="Times New Roman"/>
                          <a:ea typeface="Times New Roman"/>
                        </a:rPr>
                        <a:t> </a:t>
                      </a:r>
                      <a:endParaRPr lang="en-US" sz="1000" dirty="0">
                        <a:effectLst/>
                        <a:latin typeface="Times New Roman"/>
                        <a:ea typeface="Times New Roman"/>
                      </a:endParaRPr>
                    </a:p>
                    <a:p>
                      <a:pPr marL="0" marR="0">
                        <a:spcBef>
                          <a:spcPts val="0"/>
                        </a:spcBef>
                        <a:spcAft>
                          <a:spcPts val="0"/>
                        </a:spcAft>
                      </a:pPr>
                      <a:r>
                        <a:rPr lang="en-US" sz="800" dirty="0">
                          <a:effectLst/>
                          <a:latin typeface="Times New Roman"/>
                          <a:ea typeface="Times New Roman"/>
                        </a:rPr>
                        <a:t> </a:t>
                      </a:r>
                      <a:endParaRPr lang="en-US" sz="1000" dirty="0">
                        <a:effectLst/>
                        <a:latin typeface="Times New Roman"/>
                        <a:ea typeface="Times New Roman"/>
                      </a:endParaRPr>
                    </a:p>
                    <a:p>
                      <a:pPr marL="0" marR="0">
                        <a:spcBef>
                          <a:spcPts val="0"/>
                        </a:spcBef>
                        <a:spcAft>
                          <a:spcPts val="0"/>
                        </a:spcAft>
                      </a:pPr>
                      <a:r>
                        <a:rPr lang="en-US" sz="800" dirty="0">
                          <a:effectLst/>
                          <a:latin typeface="Times New Roman"/>
                          <a:ea typeface="Times New Roman"/>
                        </a:rPr>
                        <a:t>Excellent</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dirty="0">
                          <a:effectLst/>
                          <a:latin typeface="Times New Roman"/>
                          <a:ea typeface="Times New Roman"/>
                        </a:rPr>
                        <a:t> </a:t>
                      </a:r>
                      <a:endParaRPr lang="en-US" sz="1000" dirty="0">
                        <a:effectLst/>
                        <a:latin typeface="Times New Roman"/>
                        <a:ea typeface="Times New Roman"/>
                      </a:endParaRPr>
                    </a:p>
                    <a:p>
                      <a:pPr marL="0" marR="0">
                        <a:spcBef>
                          <a:spcPts val="0"/>
                        </a:spcBef>
                        <a:spcAft>
                          <a:spcPts val="0"/>
                        </a:spcAft>
                      </a:pPr>
                      <a:r>
                        <a:rPr lang="en-US" sz="800" dirty="0">
                          <a:effectLst/>
                          <a:latin typeface="Times New Roman"/>
                          <a:ea typeface="Times New Roman"/>
                        </a:rPr>
                        <a:t>Above average</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dirty="0">
                          <a:effectLst/>
                          <a:latin typeface="Times New Roman"/>
                          <a:ea typeface="Times New Roman"/>
                        </a:rPr>
                        <a:t> </a:t>
                      </a:r>
                      <a:endParaRPr lang="en-US" sz="1000" dirty="0">
                        <a:effectLst/>
                        <a:latin typeface="Times New Roman"/>
                        <a:ea typeface="Times New Roman"/>
                      </a:endParaRPr>
                    </a:p>
                    <a:p>
                      <a:pPr marL="0" marR="0">
                        <a:spcBef>
                          <a:spcPts val="0"/>
                        </a:spcBef>
                        <a:spcAft>
                          <a:spcPts val="0"/>
                        </a:spcAft>
                      </a:pPr>
                      <a:r>
                        <a:rPr lang="en-US" sz="800" dirty="0">
                          <a:effectLst/>
                          <a:latin typeface="Times New Roman"/>
                          <a:ea typeface="Times New Roman"/>
                        </a:rPr>
                        <a:t> </a:t>
                      </a:r>
                      <a:endParaRPr lang="en-US" sz="1000" dirty="0">
                        <a:effectLst/>
                        <a:latin typeface="Times New Roman"/>
                        <a:ea typeface="Times New Roman"/>
                      </a:endParaRPr>
                    </a:p>
                    <a:p>
                      <a:pPr marL="0" marR="0">
                        <a:spcBef>
                          <a:spcPts val="0"/>
                        </a:spcBef>
                        <a:spcAft>
                          <a:spcPts val="0"/>
                        </a:spcAft>
                      </a:pPr>
                      <a:r>
                        <a:rPr lang="en-US" sz="800" dirty="0">
                          <a:effectLst/>
                          <a:latin typeface="Times New Roman"/>
                          <a:ea typeface="Times New Roman"/>
                        </a:rPr>
                        <a:t>Average</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dirty="0">
                          <a:effectLst/>
                          <a:latin typeface="Times New Roman"/>
                          <a:ea typeface="Times New Roman"/>
                        </a:rPr>
                        <a:t> </a:t>
                      </a:r>
                      <a:endParaRPr lang="en-US" sz="1000" dirty="0">
                        <a:effectLst/>
                        <a:latin typeface="Times New Roman"/>
                        <a:ea typeface="Times New Roman"/>
                      </a:endParaRPr>
                    </a:p>
                    <a:p>
                      <a:pPr marL="0" marR="0">
                        <a:spcBef>
                          <a:spcPts val="0"/>
                        </a:spcBef>
                        <a:spcAft>
                          <a:spcPts val="0"/>
                        </a:spcAft>
                      </a:pPr>
                      <a:r>
                        <a:rPr lang="en-US" sz="800" dirty="0">
                          <a:effectLst/>
                          <a:latin typeface="Times New Roman"/>
                          <a:ea typeface="Times New Roman"/>
                        </a:rPr>
                        <a:t>Less than average</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dirty="0">
                          <a:effectLst/>
                          <a:latin typeface="Times New Roman"/>
                          <a:ea typeface="Times New Roman"/>
                        </a:rPr>
                        <a:t> </a:t>
                      </a:r>
                      <a:endParaRPr lang="en-US" sz="1000" dirty="0">
                        <a:effectLst/>
                        <a:latin typeface="Times New Roman"/>
                        <a:ea typeface="Times New Roman"/>
                      </a:endParaRPr>
                    </a:p>
                    <a:p>
                      <a:pPr marL="0" marR="0">
                        <a:spcBef>
                          <a:spcPts val="0"/>
                        </a:spcBef>
                        <a:spcAft>
                          <a:spcPts val="0"/>
                        </a:spcAft>
                      </a:pPr>
                      <a:r>
                        <a:rPr lang="en-US" sz="800" dirty="0">
                          <a:effectLst/>
                          <a:latin typeface="Times New Roman"/>
                          <a:ea typeface="Times New Roman"/>
                        </a:rPr>
                        <a:t> </a:t>
                      </a:r>
                      <a:endParaRPr lang="en-US" sz="1000" dirty="0">
                        <a:effectLst/>
                        <a:latin typeface="Times New Roman"/>
                        <a:ea typeface="Times New Roman"/>
                      </a:endParaRPr>
                    </a:p>
                    <a:p>
                      <a:pPr marL="0" marR="0">
                        <a:spcBef>
                          <a:spcPts val="0"/>
                        </a:spcBef>
                        <a:spcAft>
                          <a:spcPts val="0"/>
                        </a:spcAft>
                      </a:pPr>
                      <a:r>
                        <a:rPr lang="en-US" sz="800" dirty="0">
                          <a:effectLst/>
                          <a:latin typeface="Times New Roman"/>
                          <a:ea typeface="Times New Roman"/>
                        </a:rPr>
                        <a:t>Poor</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dirty="0">
                          <a:effectLst/>
                          <a:latin typeface="Times New Roman"/>
                          <a:ea typeface="Times New Roman"/>
                        </a:rPr>
                        <a:t>No Opportunity to Evaluate</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2453">
                <a:tc>
                  <a:txBody>
                    <a:bodyPr/>
                    <a:lstStyle/>
                    <a:p>
                      <a:pPr marL="0" marR="0">
                        <a:spcBef>
                          <a:spcPts val="0"/>
                        </a:spcBef>
                        <a:spcAft>
                          <a:spcPts val="0"/>
                        </a:spcAft>
                      </a:pPr>
                      <a:r>
                        <a:rPr lang="en-US" sz="1100" dirty="0">
                          <a:effectLst/>
                          <a:latin typeface="Times New Roman"/>
                          <a:ea typeface="Times New Roman"/>
                        </a:rPr>
                        <a:t>        Maturity</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24">
                <a:tc>
                  <a:txBody>
                    <a:bodyPr/>
                    <a:lstStyle/>
                    <a:p>
                      <a:pPr marL="0" marR="0">
                        <a:spcBef>
                          <a:spcPts val="0"/>
                        </a:spcBef>
                        <a:spcAft>
                          <a:spcPts val="0"/>
                        </a:spcAft>
                      </a:pPr>
                      <a:r>
                        <a:rPr lang="en-US" sz="1100" dirty="0">
                          <a:effectLst/>
                          <a:latin typeface="Times New Roman"/>
                          <a:ea typeface="Times New Roman"/>
                        </a:rPr>
                        <a:t>        Dependability</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24">
                <a:tc>
                  <a:txBody>
                    <a:bodyPr/>
                    <a:lstStyle/>
                    <a:p>
                      <a:pPr marL="0" marR="0">
                        <a:spcBef>
                          <a:spcPts val="0"/>
                        </a:spcBef>
                        <a:spcAft>
                          <a:spcPts val="0"/>
                        </a:spcAft>
                      </a:pPr>
                      <a:r>
                        <a:rPr lang="en-US" sz="1100" dirty="0">
                          <a:effectLst/>
                          <a:latin typeface="Times New Roman"/>
                          <a:ea typeface="Times New Roman"/>
                        </a:rPr>
                        <a:t>        Attendance and punctuality</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24">
                <a:tc>
                  <a:txBody>
                    <a:bodyPr/>
                    <a:lstStyle/>
                    <a:p>
                      <a:pPr marL="0" marR="0">
                        <a:spcBef>
                          <a:spcPts val="0"/>
                        </a:spcBef>
                        <a:spcAft>
                          <a:spcPts val="0"/>
                        </a:spcAft>
                      </a:pPr>
                      <a:r>
                        <a:rPr lang="en-US" sz="1100" dirty="0">
                          <a:effectLst/>
                          <a:latin typeface="Times New Roman"/>
                          <a:ea typeface="Times New Roman"/>
                        </a:rPr>
                        <a:t>        Quality of work</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24">
                <a:tc>
                  <a:txBody>
                    <a:bodyPr/>
                    <a:lstStyle/>
                    <a:p>
                      <a:pPr marL="0" marR="0">
                        <a:spcBef>
                          <a:spcPts val="0"/>
                        </a:spcBef>
                        <a:spcAft>
                          <a:spcPts val="0"/>
                        </a:spcAft>
                      </a:pPr>
                      <a:r>
                        <a:rPr lang="en-US" sz="1100" dirty="0">
                          <a:effectLst/>
                          <a:latin typeface="Times New Roman"/>
                          <a:ea typeface="Times New Roman"/>
                        </a:rPr>
                        <a:t>        Ability to learn</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24">
                <a:tc>
                  <a:txBody>
                    <a:bodyPr/>
                    <a:lstStyle/>
                    <a:p>
                      <a:pPr marL="0" marR="0">
                        <a:spcBef>
                          <a:spcPts val="0"/>
                        </a:spcBef>
                        <a:spcAft>
                          <a:spcPts val="0"/>
                        </a:spcAft>
                      </a:pPr>
                      <a:r>
                        <a:rPr lang="en-US" sz="1100" dirty="0">
                          <a:effectLst/>
                          <a:latin typeface="Times New Roman"/>
                          <a:ea typeface="Times New Roman"/>
                        </a:rPr>
                        <a:t>        Resourcefulness</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24">
                <a:tc>
                  <a:txBody>
                    <a:bodyPr/>
                    <a:lstStyle/>
                    <a:p>
                      <a:pPr marL="0" marR="0">
                        <a:spcBef>
                          <a:spcPts val="0"/>
                        </a:spcBef>
                        <a:spcAft>
                          <a:spcPts val="0"/>
                        </a:spcAft>
                      </a:pPr>
                      <a:r>
                        <a:rPr lang="en-US" sz="1100" dirty="0">
                          <a:effectLst/>
                          <a:latin typeface="Times New Roman"/>
                          <a:ea typeface="Times New Roman"/>
                        </a:rPr>
                        <a:t>        Accepts responsibility</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24">
                <a:tc>
                  <a:txBody>
                    <a:bodyPr/>
                    <a:lstStyle/>
                    <a:p>
                      <a:pPr marL="0" marR="0">
                        <a:spcBef>
                          <a:spcPts val="0"/>
                        </a:spcBef>
                        <a:spcAft>
                          <a:spcPts val="0"/>
                        </a:spcAft>
                      </a:pPr>
                      <a:r>
                        <a:rPr lang="en-US" sz="1100" dirty="0">
                          <a:effectLst/>
                          <a:latin typeface="Times New Roman"/>
                          <a:ea typeface="Times New Roman"/>
                        </a:rPr>
                        <a:t>        A positive work attitude</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933">
                <a:tc>
                  <a:txBody>
                    <a:bodyPr/>
                    <a:lstStyle/>
                    <a:p>
                      <a:pPr marL="0" marR="0">
                        <a:spcBef>
                          <a:spcPts val="0"/>
                        </a:spcBef>
                        <a:spcAft>
                          <a:spcPts val="0"/>
                        </a:spcAft>
                      </a:pPr>
                      <a:r>
                        <a:rPr lang="en-US" sz="1100" dirty="0">
                          <a:effectLst/>
                          <a:latin typeface="Times New Roman"/>
                          <a:ea typeface="Times New Roman"/>
                        </a:rPr>
                        <a:t>        Professional behavior and</a:t>
                      </a:r>
                      <a:endParaRPr lang="en-US" sz="1000" dirty="0">
                        <a:effectLst/>
                        <a:latin typeface="Times New Roman"/>
                        <a:ea typeface="Times New Roman"/>
                      </a:endParaRPr>
                    </a:p>
                    <a:p>
                      <a:pPr marL="0" marR="0">
                        <a:spcBef>
                          <a:spcPts val="0"/>
                        </a:spcBef>
                        <a:spcAft>
                          <a:spcPts val="0"/>
                        </a:spcAft>
                      </a:pPr>
                      <a:r>
                        <a:rPr lang="en-US" sz="1100" dirty="0">
                          <a:effectLst/>
                          <a:latin typeface="Times New Roman"/>
                          <a:ea typeface="Times New Roman"/>
                        </a:rPr>
                        <a:t>        Appearance</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24">
                <a:tc>
                  <a:txBody>
                    <a:bodyPr/>
                    <a:lstStyle/>
                    <a:p>
                      <a:pPr marL="0" marR="0">
                        <a:spcBef>
                          <a:spcPts val="0"/>
                        </a:spcBef>
                        <a:spcAft>
                          <a:spcPts val="0"/>
                        </a:spcAft>
                      </a:pPr>
                      <a:r>
                        <a:rPr lang="en-US" sz="1100" dirty="0">
                          <a:effectLst/>
                          <a:latin typeface="Times New Roman"/>
                          <a:ea typeface="Times New Roman"/>
                        </a:rPr>
                        <a:t>        Can work independently</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24">
                <a:tc>
                  <a:txBody>
                    <a:bodyPr/>
                    <a:lstStyle/>
                    <a:p>
                      <a:pPr marL="0" marR="0">
                        <a:spcBef>
                          <a:spcPts val="0"/>
                        </a:spcBef>
                        <a:spcAft>
                          <a:spcPts val="0"/>
                        </a:spcAft>
                      </a:pPr>
                      <a:r>
                        <a:rPr lang="en-US" sz="1100" dirty="0">
                          <a:effectLst/>
                          <a:latin typeface="Times New Roman"/>
                          <a:ea typeface="Times New Roman"/>
                        </a:rPr>
                        <a:t>        Can work with others</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24">
                <a:tc>
                  <a:txBody>
                    <a:bodyPr/>
                    <a:lstStyle/>
                    <a:p>
                      <a:pPr marL="0" marR="0">
                        <a:spcBef>
                          <a:spcPts val="0"/>
                        </a:spcBef>
                        <a:spcAft>
                          <a:spcPts val="0"/>
                        </a:spcAft>
                      </a:pPr>
                      <a:r>
                        <a:rPr lang="en-US" sz="1100" dirty="0">
                          <a:effectLst/>
                          <a:latin typeface="Times New Roman"/>
                          <a:ea typeface="Times New Roman"/>
                        </a:rPr>
                        <a:t>        Can work under pressure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24">
                <a:tc>
                  <a:txBody>
                    <a:bodyPr/>
                    <a:lstStyle/>
                    <a:p>
                      <a:pPr marL="0" marR="0">
                        <a:spcBef>
                          <a:spcPts val="0"/>
                        </a:spcBef>
                        <a:spcAft>
                          <a:spcPts val="0"/>
                        </a:spcAft>
                      </a:pPr>
                      <a:r>
                        <a:rPr lang="en-US" sz="1100" dirty="0">
                          <a:effectLst/>
                          <a:latin typeface="Times New Roman"/>
                          <a:ea typeface="Times New Roman"/>
                        </a:rPr>
                        <a:t>        Has good speaking skills</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24">
                <a:tc>
                  <a:txBody>
                    <a:bodyPr/>
                    <a:lstStyle/>
                    <a:p>
                      <a:pPr marL="0" marR="0">
                        <a:spcBef>
                          <a:spcPts val="0"/>
                        </a:spcBef>
                        <a:spcAft>
                          <a:spcPts val="0"/>
                        </a:spcAft>
                      </a:pPr>
                      <a:r>
                        <a:rPr lang="en-US" sz="1100" dirty="0">
                          <a:effectLst/>
                          <a:latin typeface="Times New Roman"/>
                          <a:ea typeface="Times New Roman"/>
                        </a:rPr>
                        <a:t>        Has good writing skills</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24">
                <a:tc>
                  <a:txBody>
                    <a:bodyPr/>
                    <a:lstStyle/>
                    <a:p>
                      <a:pPr marL="0" marR="0">
                        <a:spcBef>
                          <a:spcPts val="0"/>
                        </a:spcBef>
                        <a:spcAft>
                          <a:spcPts val="0"/>
                        </a:spcAft>
                      </a:pPr>
                      <a:r>
                        <a:rPr lang="en-US" sz="1100" dirty="0">
                          <a:effectLst/>
                          <a:latin typeface="Times New Roman"/>
                          <a:ea typeface="Times New Roman"/>
                        </a:rPr>
                        <a:t>        Has good listening skills</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933">
                <a:tc>
                  <a:txBody>
                    <a:bodyPr/>
                    <a:lstStyle/>
                    <a:p>
                      <a:pPr marL="0" marR="0">
                        <a:spcBef>
                          <a:spcPts val="0"/>
                        </a:spcBef>
                        <a:spcAft>
                          <a:spcPts val="0"/>
                        </a:spcAft>
                      </a:pPr>
                      <a:r>
                        <a:rPr lang="en-US" sz="1100" dirty="0">
                          <a:effectLst/>
                          <a:latin typeface="Times New Roman"/>
                          <a:ea typeface="Times New Roman"/>
                        </a:rPr>
                        <a:t>        Understands good business</a:t>
                      </a:r>
                      <a:endParaRPr lang="en-US" sz="1000" dirty="0">
                        <a:effectLst/>
                        <a:latin typeface="Times New Roman"/>
                        <a:ea typeface="Times New Roman"/>
                      </a:endParaRPr>
                    </a:p>
                    <a:p>
                      <a:pPr marL="0" marR="0">
                        <a:spcBef>
                          <a:spcPts val="0"/>
                        </a:spcBef>
                        <a:spcAft>
                          <a:spcPts val="0"/>
                        </a:spcAft>
                      </a:pPr>
                      <a:r>
                        <a:rPr lang="en-US" sz="1100" dirty="0">
                          <a:effectLst/>
                          <a:latin typeface="Times New Roman"/>
                          <a:ea typeface="Times New Roman"/>
                        </a:rPr>
                        <a:t>        Practice</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1000" dirty="0">
                        <a:effectLst/>
                        <a:latin typeface="Times New Roman"/>
                        <a:ea typeface="Times New Roman"/>
                      </a:endParaRPr>
                    </a:p>
                  </a:txBody>
                  <a:tcPr marL="67486" marR="674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439852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Largest Employers in York County</a:t>
            </a:r>
          </a:p>
          <a:p>
            <a:pPr lvl="1"/>
            <a:r>
              <a:rPr lang="en-US" dirty="0" smtClean="0"/>
              <a:t>Wells Fargo</a:t>
            </a:r>
          </a:p>
          <a:p>
            <a:pPr lvl="1"/>
            <a:r>
              <a:rPr lang="en-US" dirty="0" smtClean="0"/>
              <a:t>Ross Distribution</a:t>
            </a:r>
          </a:p>
          <a:p>
            <a:pPr lvl="1"/>
            <a:r>
              <a:rPr lang="en-US" dirty="0" smtClean="0"/>
              <a:t>Duke Power</a:t>
            </a:r>
          </a:p>
          <a:p>
            <a:pPr lvl="1"/>
            <a:r>
              <a:rPr lang="en-US" dirty="0" smtClean="0"/>
              <a:t>Amisub of South Carolina Inc.</a:t>
            </a:r>
          </a:p>
          <a:p>
            <a:pPr lvl="1"/>
            <a:r>
              <a:rPr lang="en-US" dirty="0" smtClean="0"/>
              <a:t>County of York</a:t>
            </a:r>
          </a:p>
          <a:p>
            <a:pPr lvl="1"/>
            <a:r>
              <a:rPr lang="en-US" dirty="0" smtClean="0"/>
              <a:t>Citi Financial</a:t>
            </a:r>
          </a:p>
          <a:p>
            <a:pPr lvl="1"/>
            <a:r>
              <a:rPr lang="en-US" dirty="0" smtClean="0"/>
              <a:t>US Foodservice Inc.</a:t>
            </a:r>
            <a:endParaRPr lang="en-US" dirty="0"/>
          </a:p>
        </p:txBody>
      </p:sp>
      <p:sp>
        <p:nvSpPr>
          <p:cNvPr id="2" name="Title 1"/>
          <p:cNvSpPr>
            <a:spLocks noGrp="1"/>
          </p:cNvSpPr>
          <p:nvPr>
            <p:ph type="title"/>
          </p:nvPr>
        </p:nvSpPr>
        <p:spPr/>
        <p:txBody>
          <a:bodyPr/>
          <a:lstStyle/>
          <a:p>
            <a:r>
              <a:rPr lang="en-US" dirty="0" smtClean="0"/>
              <a:t>Companies</a:t>
            </a:r>
            <a:endParaRPr lang="en-US" dirty="0"/>
          </a:p>
        </p:txBody>
      </p:sp>
    </p:spTree>
    <p:extLst>
      <p:ext uri="{BB962C8B-B14F-4D97-AF65-F5344CB8AC3E}">
        <p14:creationId xmlns:p14="http://schemas.microsoft.com/office/powerpoint/2010/main" val="25793004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05000"/>
            <a:ext cx="8229600" cy="4102291"/>
          </a:xfrm>
        </p:spPr>
        <p:txBody>
          <a:bodyPr/>
          <a:lstStyle/>
          <a:p>
            <a:r>
              <a:rPr lang="en-US" dirty="0"/>
              <a:t>W</a:t>
            </a:r>
            <a:r>
              <a:rPr lang="en-US" dirty="0" smtClean="0"/>
              <a:t>ork-based </a:t>
            </a:r>
            <a:r>
              <a:rPr lang="en-US" dirty="0"/>
              <a:t>learning related to the student’s </a:t>
            </a:r>
            <a:r>
              <a:rPr lang="en-US" dirty="0" smtClean="0"/>
              <a:t>academic </a:t>
            </a:r>
            <a:r>
              <a:rPr lang="en-US" dirty="0"/>
              <a:t>curriculum and/or career </a:t>
            </a:r>
            <a:r>
              <a:rPr lang="en-US" dirty="0" smtClean="0"/>
              <a:t>goals.</a:t>
            </a:r>
          </a:p>
          <a:p>
            <a:endParaRPr lang="en-US" dirty="0" smtClean="0"/>
          </a:p>
          <a:p>
            <a:r>
              <a:rPr lang="en-US" dirty="0"/>
              <a:t>B</a:t>
            </a:r>
            <a:r>
              <a:rPr lang="en-US" dirty="0" smtClean="0"/>
              <a:t>ased </a:t>
            </a:r>
            <a:r>
              <a:rPr lang="en-US" dirty="0"/>
              <a:t>on a goal-oriented </a:t>
            </a:r>
            <a:r>
              <a:rPr lang="en-US" dirty="0" smtClean="0"/>
              <a:t>relationship </a:t>
            </a:r>
            <a:r>
              <a:rPr lang="en-US" dirty="0"/>
              <a:t>among </a:t>
            </a:r>
            <a:r>
              <a:rPr lang="en-US" dirty="0" smtClean="0"/>
              <a:t>three </a:t>
            </a:r>
            <a:r>
              <a:rPr lang="en-US" dirty="0"/>
              <a:t>internship </a:t>
            </a:r>
            <a:r>
              <a:rPr lang="en-US" dirty="0" smtClean="0"/>
              <a:t>partners:</a:t>
            </a:r>
          </a:p>
          <a:p>
            <a:pPr lvl="1"/>
            <a:r>
              <a:rPr lang="en-US" dirty="0" smtClean="0"/>
              <a:t>the </a:t>
            </a:r>
            <a:r>
              <a:rPr lang="en-US" dirty="0"/>
              <a:t>College, the hiring organization, and the </a:t>
            </a:r>
            <a:r>
              <a:rPr lang="en-US" dirty="0" smtClean="0"/>
              <a:t>student</a:t>
            </a:r>
            <a:endParaRPr lang="en-US" dirty="0"/>
          </a:p>
        </p:txBody>
      </p:sp>
      <p:sp>
        <p:nvSpPr>
          <p:cNvPr id="3" name="Title 2"/>
          <p:cNvSpPr>
            <a:spLocks noGrp="1"/>
          </p:cNvSpPr>
          <p:nvPr>
            <p:ph type="title"/>
          </p:nvPr>
        </p:nvSpPr>
        <p:spPr/>
        <p:txBody>
          <a:bodyPr>
            <a:normAutofit fontScale="90000"/>
          </a:bodyPr>
          <a:lstStyle/>
          <a:p>
            <a:r>
              <a:rPr lang="en-US" dirty="0" smtClean="0"/>
              <a:t>What is a College of Business Internship?</a:t>
            </a:r>
            <a:endParaRPr lang="en-US" dirty="0"/>
          </a:p>
        </p:txBody>
      </p:sp>
    </p:spTree>
    <p:extLst>
      <p:ext uri="{BB962C8B-B14F-4D97-AF65-F5344CB8AC3E}">
        <p14:creationId xmlns:p14="http://schemas.microsoft.com/office/powerpoint/2010/main" val="27754096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600" dirty="0" smtClean="0"/>
              <a:t>Largest Employers in the Charlotte Metro Area</a:t>
            </a:r>
          </a:p>
          <a:p>
            <a:pPr lvl="1"/>
            <a:r>
              <a:rPr lang="en-US" sz="2200" dirty="0" smtClean="0"/>
              <a:t>Carolinas Health Care System</a:t>
            </a:r>
          </a:p>
          <a:p>
            <a:pPr lvl="1"/>
            <a:r>
              <a:rPr lang="en-US" sz="2200" dirty="0" smtClean="0"/>
              <a:t>Wells Fargo Company</a:t>
            </a:r>
          </a:p>
          <a:p>
            <a:pPr lvl="1"/>
            <a:r>
              <a:rPr lang="en-US" sz="2200" dirty="0" smtClean="0"/>
              <a:t>Bank of America</a:t>
            </a:r>
          </a:p>
          <a:p>
            <a:pPr lvl="1"/>
            <a:r>
              <a:rPr lang="en-US" sz="2200" dirty="0" smtClean="0"/>
              <a:t>Novent Health</a:t>
            </a:r>
          </a:p>
          <a:p>
            <a:pPr lvl="1"/>
            <a:r>
              <a:rPr lang="en-US" sz="2200" dirty="0" smtClean="0"/>
              <a:t>Walmart &amp; Sam’s Club</a:t>
            </a:r>
          </a:p>
          <a:p>
            <a:pPr lvl="1"/>
            <a:r>
              <a:rPr lang="en-US" sz="2200" dirty="0" smtClean="0"/>
              <a:t>City of Charlotte</a:t>
            </a:r>
          </a:p>
          <a:p>
            <a:pPr lvl="1"/>
            <a:r>
              <a:rPr lang="en-US" sz="2200" dirty="0" smtClean="0"/>
              <a:t>Duke Energy Corp.</a:t>
            </a:r>
          </a:p>
          <a:p>
            <a:pPr lvl="1"/>
            <a:r>
              <a:rPr lang="en-US" sz="2200" dirty="0" smtClean="0"/>
              <a:t>Food Lion LLC</a:t>
            </a:r>
          </a:p>
          <a:p>
            <a:pPr lvl="1"/>
            <a:r>
              <a:rPr lang="en-US" sz="2200" dirty="0" smtClean="0"/>
              <a:t>Harris Teeter</a:t>
            </a:r>
          </a:p>
        </p:txBody>
      </p:sp>
      <p:sp>
        <p:nvSpPr>
          <p:cNvPr id="3" name="Title 2"/>
          <p:cNvSpPr>
            <a:spLocks noGrp="1"/>
          </p:cNvSpPr>
          <p:nvPr>
            <p:ph type="title"/>
          </p:nvPr>
        </p:nvSpPr>
        <p:spPr/>
        <p:txBody>
          <a:bodyPr/>
          <a:lstStyle/>
          <a:p>
            <a:r>
              <a:rPr lang="en-US" dirty="0" smtClean="0"/>
              <a:t>Companies</a:t>
            </a:r>
            <a:endParaRPr lang="en-US" dirty="0"/>
          </a:p>
        </p:txBody>
      </p:sp>
    </p:spTree>
    <p:extLst>
      <p:ext uri="{BB962C8B-B14F-4D97-AF65-F5344CB8AC3E}">
        <p14:creationId xmlns:p14="http://schemas.microsoft.com/office/powerpoint/2010/main" val="3820205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Largest Employers in South Carolina</a:t>
            </a:r>
          </a:p>
          <a:p>
            <a:pPr lvl="1"/>
            <a:r>
              <a:rPr lang="en-US" dirty="0" smtClean="0"/>
              <a:t>Bartercard USA Inc.</a:t>
            </a:r>
          </a:p>
          <a:p>
            <a:pPr lvl="1"/>
            <a:r>
              <a:rPr lang="en-US" dirty="0" smtClean="0"/>
              <a:t>Medical University of South Carolina</a:t>
            </a:r>
          </a:p>
          <a:p>
            <a:pPr lvl="1"/>
            <a:r>
              <a:rPr lang="en-US" dirty="0" smtClean="0"/>
              <a:t>Greenville Health System</a:t>
            </a:r>
          </a:p>
          <a:p>
            <a:pPr lvl="1"/>
            <a:r>
              <a:rPr lang="en-US" dirty="0" smtClean="0"/>
              <a:t>BMW Manufacturing Co.</a:t>
            </a:r>
          </a:p>
          <a:p>
            <a:pPr lvl="1"/>
            <a:r>
              <a:rPr lang="en-US" dirty="0" smtClean="0"/>
              <a:t>Palmetto Health Richland</a:t>
            </a:r>
          </a:p>
          <a:p>
            <a:pPr lvl="1"/>
            <a:r>
              <a:rPr lang="en-US" dirty="0" smtClean="0"/>
              <a:t>McLeod Health</a:t>
            </a:r>
          </a:p>
          <a:p>
            <a:pPr lvl="1"/>
            <a:r>
              <a:rPr lang="en-US" dirty="0" smtClean="0"/>
              <a:t>Spartanburg Regional Medical Center</a:t>
            </a:r>
          </a:p>
          <a:p>
            <a:pPr lvl="1"/>
            <a:r>
              <a:rPr lang="en-US" dirty="0" smtClean="0"/>
              <a:t>Baldor Dodge Reliance</a:t>
            </a:r>
          </a:p>
          <a:p>
            <a:pPr lvl="1"/>
            <a:r>
              <a:rPr lang="en-US" dirty="0" smtClean="0"/>
              <a:t>Piggly Wiggly</a:t>
            </a:r>
          </a:p>
          <a:p>
            <a:pPr lvl="1"/>
            <a:r>
              <a:rPr lang="en-US" dirty="0" smtClean="0"/>
              <a:t>Ben Arnold Beverage Co.</a:t>
            </a:r>
            <a:endParaRPr lang="en-US" dirty="0"/>
          </a:p>
        </p:txBody>
      </p:sp>
      <p:sp>
        <p:nvSpPr>
          <p:cNvPr id="3" name="Title 2"/>
          <p:cNvSpPr>
            <a:spLocks noGrp="1"/>
          </p:cNvSpPr>
          <p:nvPr>
            <p:ph type="title"/>
          </p:nvPr>
        </p:nvSpPr>
        <p:spPr/>
        <p:txBody>
          <a:bodyPr/>
          <a:lstStyle/>
          <a:p>
            <a:r>
              <a:rPr lang="en-US" dirty="0" smtClean="0"/>
              <a:t>Companies</a:t>
            </a:r>
            <a:endParaRPr lang="en-US" dirty="0"/>
          </a:p>
        </p:txBody>
      </p:sp>
    </p:spTree>
    <p:extLst>
      <p:ext uri="{BB962C8B-B14F-4D97-AF65-F5344CB8AC3E}">
        <p14:creationId xmlns:p14="http://schemas.microsoft.com/office/powerpoint/2010/main" val="4934482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148072"/>
          </a:xfrm>
        </p:spPr>
        <p:txBody>
          <a:bodyPr>
            <a:normAutofit/>
          </a:bodyPr>
          <a:lstStyle/>
          <a:p>
            <a:r>
              <a:rPr lang="en-US" dirty="0" smtClean="0"/>
              <a:t>York County top Industrial Employers</a:t>
            </a:r>
          </a:p>
          <a:p>
            <a:pPr lvl="1"/>
            <a:r>
              <a:rPr lang="en-US" dirty="0" smtClean="0"/>
              <a:t>Wells Fargo Home Mortgage</a:t>
            </a:r>
          </a:p>
          <a:p>
            <a:pPr lvl="1"/>
            <a:r>
              <a:rPr lang="en-US" dirty="0" smtClean="0"/>
              <a:t>Ross Distribution</a:t>
            </a:r>
          </a:p>
          <a:p>
            <a:pPr lvl="1"/>
            <a:r>
              <a:rPr lang="en-US" dirty="0" smtClean="0"/>
              <a:t>Duke Power-Catawba Nuclear Station</a:t>
            </a:r>
          </a:p>
          <a:p>
            <a:pPr lvl="1"/>
            <a:r>
              <a:rPr lang="en-US" dirty="0" smtClean="0"/>
              <a:t>Schaeffler Group USA, Inc.</a:t>
            </a:r>
          </a:p>
          <a:p>
            <a:pPr lvl="1"/>
            <a:r>
              <a:rPr lang="en-US" dirty="0" smtClean="0"/>
              <a:t>Citi Financial</a:t>
            </a:r>
          </a:p>
          <a:p>
            <a:pPr lvl="1"/>
            <a:r>
              <a:rPr lang="en-US" dirty="0" smtClean="0"/>
              <a:t>US Foodservice, Inc.</a:t>
            </a:r>
          </a:p>
          <a:p>
            <a:pPr lvl="1"/>
            <a:r>
              <a:rPr lang="en-US" dirty="0" smtClean="0"/>
              <a:t>Resolute Forrest Products</a:t>
            </a:r>
          </a:p>
          <a:p>
            <a:pPr lvl="1"/>
            <a:r>
              <a:rPr lang="en-US" dirty="0" smtClean="0"/>
              <a:t>Shutterfly</a:t>
            </a:r>
          </a:p>
          <a:p>
            <a:pPr lvl="1"/>
            <a:r>
              <a:rPr lang="en-US" dirty="0" smtClean="0"/>
              <a:t>Stacy’s, Inc.</a:t>
            </a:r>
          </a:p>
          <a:p>
            <a:pPr lvl="1"/>
            <a:r>
              <a:rPr lang="en-US" dirty="0" smtClean="0"/>
              <a:t>Domtar </a:t>
            </a:r>
          </a:p>
          <a:p>
            <a:pPr lvl="1"/>
            <a:r>
              <a:rPr lang="en-US" dirty="0" smtClean="0"/>
              <a:t>Daimler Trucks North America</a:t>
            </a:r>
            <a:endParaRPr lang="en-US" dirty="0"/>
          </a:p>
        </p:txBody>
      </p:sp>
      <p:sp>
        <p:nvSpPr>
          <p:cNvPr id="3" name="Title 2"/>
          <p:cNvSpPr>
            <a:spLocks noGrp="1"/>
          </p:cNvSpPr>
          <p:nvPr>
            <p:ph type="title"/>
          </p:nvPr>
        </p:nvSpPr>
        <p:spPr/>
        <p:txBody>
          <a:bodyPr/>
          <a:lstStyle/>
          <a:p>
            <a:r>
              <a:rPr lang="en-US" dirty="0" smtClean="0"/>
              <a:t>Companies</a:t>
            </a:r>
            <a:endParaRPr lang="en-US" dirty="0"/>
          </a:p>
        </p:txBody>
      </p:sp>
    </p:spTree>
    <p:extLst>
      <p:ext uri="{BB962C8B-B14F-4D97-AF65-F5344CB8AC3E}">
        <p14:creationId xmlns:p14="http://schemas.microsoft.com/office/powerpoint/2010/main" val="41472443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376672"/>
          </a:xfrm>
        </p:spPr>
        <p:txBody>
          <a:bodyPr>
            <a:normAutofit/>
          </a:bodyPr>
          <a:lstStyle/>
          <a:p>
            <a:r>
              <a:rPr lang="en-US" dirty="0" smtClean="0"/>
              <a:t>What are the internship courses for each option?</a:t>
            </a:r>
          </a:p>
          <a:p>
            <a:pPr lvl="1"/>
            <a:r>
              <a:rPr lang="en-US" sz="2000" dirty="0"/>
              <a:t>General Business (BADM 491)</a:t>
            </a:r>
          </a:p>
          <a:p>
            <a:pPr lvl="1"/>
            <a:r>
              <a:rPr lang="en-US" sz="2000" dirty="0"/>
              <a:t>International Business (BADM 492)</a:t>
            </a:r>
          </a:p>
          <a:p>
            <a:pPr lvl="1"/>
            <a:r>
              <a:rPr lang="en-US" sz="2000" dirty="0"/>
              <a:t>MBA Internship (BADM 694)</a:t>
            </a:r>
          </a:p>
          <a:p>
            <a:pPr lvl="1"/>
            <a:r>
              <a:rPr lang="en-US" sz="2000" dirty="0"/>
              <a:t>Entrepreneurship (ENTR 491)</a:t>
            </a:r>
          </a:p>
          <a:p>
            <a:pPr lvl="1"/>
            <a:r>
              <a:rPr lang="en-US" sz="2000" dirty="0"/>
              <a:t>Management (MGMT 491)</a:t>
            </a:r>
          </a:p>
          <a:p>
            <a:pPr lvl="1"/>
            <a:r>
              <a:rPr lang="en-US" sz="2000" dirty="0"/>
              <a:t>Marketing (MKTG 491</a:t>
            </a:r>
            <a:r>
              <a:rPr lang="en-US" sz="2000" dirty="0" smtClean="0"/>
              <a:t>)</a:t>
            </a:r>
          </a:p>
          <a:p>
            <a:pPr lvl="1"/>
            <a:endParaRPr lang="en-US" sz="2000" dirty="0" smtClean="0"/>
          </a:p>
          <a:p>
            <a:pPr lvl="0"/>
            <a:r>
              <a:rPr lang="en-US" sz="2400" dirty="0"/>
              <a:t>How many work hours are required for option course credit?</a:t>
            </a:r>
          </a:p>
          <a:p>
            <a:pPr lvl="1"/>
            <a:r>
              <a:rPr lang="en-US" sz="2000" dirty="0"/>
              <a:t>150 hours for undergraduate students</a:t>
            </a:r>
          </a:p>
          <a:p>
            <a:pPr lvl="1"/>
            <a:r>
              <a:rPr lang="en-US" sz="2000" dirty="0"/>
              <a:t>200 hours for MBA students</a:t>
            </a:r>
          </a:p>
          <a:p>
            <a:endParaRPr lang="en-US" sz="2400" dirty="0"/>
          </a:p>
          <a:p>
            <a:pPr lvl="1"/>
            <a:endParaRPr lang="en-US" dirty="0"/>
          </a:p>
        </p:txBody>
      </p:sp>
      <p:sp>
        <p:nvSpPr>
          <p:cNvPr id="3" name="Title 2"/>
          <p:cNvSpPr>
            <a:spLocks noGrp="1"/>
          </p:cNvSpPr>
          <p:nvPr>
            <p:ph type="title"/>
          </p:nvPr>
        </p:nvSpPr>
        <p:spPr/>
        <p:txBody>
          <a:bodyPr/>
          <a:lstStyle/>
          <a:p>
            <a:r>
              <a:rPr lang="en-US" dirty="0"/>
              <a:t>Frequently Asked Questions</a:t>
            </a:r>
          </a:p>
        </p:txBody>
      </p:sp>
    </p:spTree>
    <p:extLst>
      <p:ext uri="{BB962C8B-B14F-4D97-AF65-F5344CB8AC3E}">
        <p14:creationId xmlns:p14="http://schemas.microsoft.com/office/powerpoint/2010/main" val="41996161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752600"/>
            <a:ext cx="8229600" cy="4525963"/>
          </a:xfrm>
        </p:spPr>
        <p:txBody>
          <a:bodyPr/>
          <a:lstStyle/>
          <a:p>
            <a:pPr lvl="0"/>
            <a:r>
              <a:rPr lang="en-US" sz="2400" dirty="0"/>
              <a:t>General Business (BADM 491</a:t>
            </a:r>
            <a:r>
              <a:rPr lang="en-US" sz="2400" dirty="0" smtClean="0"/>
              <a:t>)</a:t>
            </a:r>
          </a:p>
          <a:p>
            <a:pPr lvl="0"/>
            <a:r>
              <a:rPr lang="en-US" sz="2400" dirty="0" smtClean="0"/>
              <a:t>Accounting (ACCT 491)</a:t>
            </a:r>
          </a:p>
          <a:p>
            <a:pPr lvl="0"/>
            <a:r>
              <a:rPr lang="en-US" sz="2400" dirty="0" smtClean="0"/>
              <a:t>Finance (FINC 491)</a:t>
            </a:r>
          </a:p>
          <a:p>
            <a:pPr lvl="0"/>
            <a:r>
              <a:rPr lang="en-US" sz="2400" dirty="0" smtClean="0"/>
              <a:t>Computer Science (CSCI 491)</a:t>
            </a:r>
          </a:p>
          <a:p>
            <a:pPr lvl="0"/>
            <a:r>
              <a:rPr lang="en-US" sz="2400" dirty="0" smtClean="0">
                <a:solidFill>
                  <a:srgbClr val="FF0000"/>
                </a:solidFill>
              </a:rPr>
              <a:t>Health Care Management (HCMT 491)</a:t>
            </a:r>
            <a:endParaRPr lang="en-US" sz="2400" dirty="0">
              <a:solidFill>
                <a:srgbClr val="FF0000"/>
              </a:solidFill>
            </a:endParaRPr>
          </a:p>
          <a:p>
            <a:pPr lvl="0"/>
            <a:r>
              <a:rPr lang="en-US" sz="2400" dirty="0"/>
              <a:t>International Business (BADM 492)</a:t>
            </a:r>
          </a:p>
          <a:p>
            <a:pPr lvl="0"/>
            <a:r>
              <a:rPr lang="en-US" sz="2400" dirty="0" smtClean="0"/>
              <a:t>Entrepreneurship </a:t>
            </a:r>
            <a:r>
              <a:rPr lang="en-US" sz="2400" dirty="0"/>
              <a:t>(ENTR 491)</a:t>
            </a:r>
          </a:p>
          <a:p>
            <a:pPr lvl="0"/>
            <a:r>
              <a:rPr lang="en-US" sz="2400" dirty="0"/>
              <a:t>Management (MGMT 491)</a:t>
            </a:r>
          </a:p>
          <a:p>
            <a:pPr lvl="0"/>
            <a:r>
              <a:rPr lang="en-US" sz="2400" dirty="0"/>
              <a:t>Marketing (MKTG 491</a:t>
            </a:r>
            <a:r>
              <a:rPr lang="en-US" sz="2400" dirty="0" smtClean="0"/>
              <a:t>)</a:t>
            </a:r>
          </a:p>
          <a:p>
            <a:r>
              <a:rPr lang="en-US" sz="2400" dirty="0"/>
              <a:t>MBA Internship (BADM 694)</a:t>
            </a:r>
          </a:p>
          <a:p>
            <a:pPr lvl="0"/>
            <a:endParaRPr lang="en-US" dirty="0"/>
          </a:p>
          <a:p>
            <a:endParaRPr lang="en-US" dirty="0"/>
          </a:p>
        </p:txBody>
      </p:sp>
      <p:sp>
        <p:nvSpPr>
          <p:cNvPr id="3" name="Title 2"/>
          <p:cNvSpPr>
            <a:spLocks noGrp="1"/>
          </p:cNvSpPr>
          <p:nvPr>
            <p:ph type="title"/>
          </p:nvPr>
        </p:nvSpPr>
        <p:spPr/>
        <p:txBody>
          <a:bodyPr>
            <a:normAutofit fontScale="90000"/>
          </a:bodyPr>
          <a:lstStyle/>
          <a:p>
            <a:pPr algn="ctr"/>
            <a:r>
              <a:rPr lang="en-US" dirty="0" smtClean="0"/>
              <a:t>Internship Courses for each Option</a:t>
            </a:r>
            <a:br>
              <a:rPr lang="en-US" dirty="0" smtClean="0"/>
            </a:br>
            <a:r>
              <a:rPr lang="en-US" dirty="0" smtClean="0"/>
              <a:t>(three hours of academic credit)</a:t>
            </a:r>
            <a:endParaRPr lang="en-US" dirty="0"/>
          </a:p>
        </p:txBody>
      </p:sp>
    </p:spTree>
    <p:extLst>
      <p:ext uri="{BB962C8B-B14F-4D97-AF65-F5344CB8AC3E}">
        <p14:creationId xmlns:p14="http://schemas.microsoft.com/office/powerpoint/2010/main" val="3657382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Registration packet including M.L.O. and job description – Instructor approval required</a:t>
            </a:r>
            <a:endParaRPr lang="en-US" dirty="0"/>
          </a:p>
          <a:p>
            <a:r>
              <a:rPr lang="en-US" dirty="0" smtClean="0"/>
              <a:t>Minimum of </a:t>
            </a:r>
            <a:r>
              <a:rPr lang="en-US" dirty="0"/>
              <a:t>150 </a:t>
            </a:r>
            <a:r>
              <a:rPr lang="en-US" dirty="0" smtClean="0"/>
              <a:t>documented hours of work (200 </a:t>
            </a:r>
            <a:r>
              <a:rPr lang="en-US" dirty="0"/>
              <a:t>hours for MBA </a:t>
            </a:r>
            <a:r>
              <a:rPr lang="en-US" dirty="0" smtClean="0"/>
              <a:t>students)</a:t>
            </a:r>
            <a:endParaRPr lang="en-US" dirty="0"/>
          </a:p>
          <a:p>
            <a:r>
              <a:rPr lang="en-US" dirty="0" smtClean="0"/>
              <a:t>Submission of weekly learning journals via email</a:t>
            </a:r>
            <a:endParaRPr lang="en-US" dirty="0"/>
          </a:p>
          <a:p>
            <a:r>
              <a:rPr lang="en-US" dirty="0" smtClean="0"/>
              <a:t>At least satisfactory </a:t>
            </a:r>
            <a:r>
              <a:rPr lang="en-US" dirty="0"/>
              <a:t>employer </a:t>
            </a:r>
            <a:r>
              <a:rPr lang="en-US" dirty="0" smtClean="0"/>
              <a:t>final evaluation</a:t>
            </a:r>
            <a:endParaRPr lang="en-US" dirty="0"/>
          </a:p>
          <a:p>
            <a:r>
              <a:rPr lang="en-US" dirty="0" smtClean="0"/>
              <a:t>Submit and orally present a </a:t>
            </a:r>
            <a:r>
              <a:rPr lang="en-US" dirty="0"/>
              <a:t>final paper as outlined in </a:t>
            </a:r>
            <a:r>
              <a:rPr lang="en-US" dirty="0" smtClean="0"/>
              <a:t>the handbook.</a:t>
            </a:r>
            <a:endParaRPr lang="en-US" dirty="0"/>
          </a:p>
          <a:p>
            <a:pPr marL="109728" indent="0">
              <a:buNone/>
            </a:pPr>
            <a:endParaRPr lang="en-US" dirty="0"/>
          </a:p>
          <a:p>
            <a:endParaRPr lang="en-US" dirty="0"/>
          </a:p>
        </p:txBody>
      </p:sp>
      <p:sp>
        <p:nvSpPr>
          <p:cNvPr id="3" name="Title 2"/>
          <p:cNvSpPr>
            <a:spLocks noGrp="1"/>
          </p:cNvSpPr>
          <p:nvPr>
            <p:ph type="title"/>
          </p:nvPr>
        </p:nvSpPr>
        <p:spPr/>
        <p:txBody>
          <a:bodyPr/>
          <a:lstStyle/>
          <a:p>
            <a:r>
              <a:rPr lang="en-US" dirty="0" smtClean="0"/>
              <a:t>Requirements</a:t>
            </a:r>
            <a:endParaRPr lang="en-US" dirty="0"/>
          </a:p>
        </p:txBody>
      </p:sp>
    </p:spTree>
    <p:extLst>
      <p:ext uri="{BB962C8B-B14F-4D97-AF65-F5344CB8AC3E}">
        <p14:creationId xmlns:p14="http://schemas.microsoft.com/office/powerpoint/2010/main" val="39693278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133600"/>
            <a:ext cx="8229600" cy="4525963"/>
          </a:xfrm>
        </p:spPr>
        <p:txBody>
          <a:bodyPr/>
          <a:lstStyle/>
          <a:p>
            <a:pPr marL="393192" lvl="1" indent="0">
              <a:buNone/>
            </a:pPr>
            <a:r>
              <a:rPr lang="en-US" dirty="0" smtClean="0"/>
              <a:t>Continental Tire		Agape</a:t>
            </a:r>
          </a:p>
          <a:p>
            <a:pPr marL="393192" lvl="1" indent="0">
              <a:buNone/>
            </a:pPr>
            <a:r>
              <a:rPr lang="en-US" dirty="0" err="1" smtClean="0"/>
              <a:t>Atotect</a:t>
            </a:r>
            <a:r>
              <a:rPr lang="en-US" dirty="0" smtClean="0"/>
              <a:t> USA		Piedmont Medical Center</a:t>
            </a:r>
          </a:p>
          <a:p>
            <a:pPr marL="393192" lvl="1" indent="0">
              <a:buNone/>
            </a:pPr>
            <a:r>
              <a:rPr lang="en-US" dirty="0" smtClean="0"/>
              <a:t>State Farm		Resolute Forest Products</a:t>
            </a:r>
          </a:p>
          <a:p>
            <a:pPr marL="393192" lvl="1" indent="0">
              <a:buNone/>
            </a:pPr>
            <a:r>
              <a:rPr lang="en-US" dirty="0" smtClean="0"/>
              <a:t>Fastenal			Bernie Ackerman, CPA</a:t>
            </a:r>
          </a:p>
          <a:p>
            <a:pPr marL="393192" lvl="1" indent="0">
              <a:buNone/>
            </a:pPr>
            <a:r>
              <a:rPr lang="en-US" dirty="0" smtClean="0"/>
              <a:t>City of Rock Hill		Cedar Fair</a:t>
            </a:r>
          </a:p>
          <a:p>
            <a:pPr marL="393192" lvl="1" indent="0">
              <a:buNone/>
            </a:pPr>
            <a:r>
              <a:rPr lang="en-US" dirty="0" smtClean="0"/>
              <a:t>3D Systems Inc.		Family Trust FCU</a:t>
            </a:r>
          </a:p>
          <a:p>
            <a:pPr marL="393192" lvl="1" indent="0">
              <a:buNone/>
            </a:pPr>
            <a:r>
              <a:rPr lang="en-US" dirty="0" smtClean="0"/>
              <a:t>Coca Cola Bottling	Founders FCU</a:t>
            </a:r>
          </a:p>
          <a:p>
            <a:pPr marL="393192" lvl="1" indent="0">
              <a:buNone/>
            </a:pPr>
            <a:r>
              <a:rPr lang="en-US" dirty="0" smtClean="0"/>
              <a:t>Bank of America		Wells Fargo</a:t>
            </a:r>
            <a:endParaRPr lang="en-US" dirty="0"/>
          </a:p>
        </p:txBody>
      </p:sp>
      <p:sp>
        <p:nvSpPr>
          <p:cNvPr id="2" name="Title 1"/>
          <p:cNvSpPr>
            <a:spLocks noGrp="1"/>
          </p:cNvSpPr>
          <p:nvPr>
            <p:ph type="title"/>
          </p:nvPr>
        </p:nvSpPr>
        <p:spPr/>
        <p:txBody>
          <a:bodyPr>
            <a:normAutofit/>
          </a:bodyPr>
          <a:lstStyle/>
          <a:p>
            <a:pPr algn="ctr"/>
            <a:r>
              <a:rPr lang="en-US" dirty="0" smtClean="0"/>
              <a:t>Participating Businesses</a:t>
            </a:r>
            <a:br>
              <a:rPr lang="en-US" dirty="0" smtClean="0"/>
            </a:br>
            <a:r>
              <a:rPr lang="en-US" sz="2000" dirty="0" smtClean="0"/>
              <a:t>(Frequent Partners)</a:t>
            </a:r>
            <a:endParaRPr lang="en-US" dirty="0"/>
          </a:p>
        </p:txBody>
      </p:sp>
    </p:spTree>
    <p:extLst>
      <p:ext uri="{BB962C8B-B14F-4D97-AF65-F5344CB8AC3E}">
        <p14:creationId xmlns:p14="http://schemas.microsoft.com/office/powerpoint/2010/main" val="34080978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endParaRPr lang="en-US" dirty="0" smtClean="0"/>
          </a:p>
          <a:p>
            <a:r>
              <a:rPr lang="en-US" dirty="0" smtClean="0"/>
              <a:t>Spann Enterprises</a:t>
            </a:r>
          </a:p>
          <a:p>
            <a:r>
              <a:rPr lang="en-US" dirty="0" smtClean="0"/>
              <a:t>Red Ventures</a:t>
            </a:r>
          </a:p>
          <a:p>
            <a:r>
              <a:rPr lang="en-US" dirty="0" smtClean="0"/>
              <a:t>Hartmann USA</a:t>
            </a:r>
          </a:p>
          <a:p>
            <a:r>
              <a:rPr lang="en-US" dirty="0" smtClean="0"/>
              <a:t>Meritor</a:t>
            </a:r>
          </a:p>
          <a:p>
            <a:r>
              <a:rPr lang="en-US" dirty="0" smtClean="0"/>
              <a:t>Movement Mortgage</a:t>
            </a:r>
          </a:p>
          <a:p>
            <a:r>
              <a:rPr lang="en-US" dirty="0" err="1" smtClean="0"/>
              <a:t>GreerWalker</a:t>
            </a:r>
            <a:r>
              <a:rPr lang="en-US" dirty="0" smtClean="0"/>
              <a:t> LLP</a:t>
            </a:r>
          </a:p>
          <a:p>
            <a:r>
              <a:rPr lang="en-US" dirty="0" smtClean="0"/>
              <a:t>Duke Energy</a:t>
            </a:r>
          </a:p>
          <a:p>
            <a:r>
              <a:rPr lang="en-US" dirty="0" smtClean="0"/>
              <a:t>Maersk</a:t>
            </a:r>
          </a:p>
          <a:p>
            <a:r>
              <a:rPr lang="en-US" dirty="0" err="1" smtClean="0"/>
              <a:t>Shaeffler</a:t>
            </a:r>
            <a:r>
              <a:rPr lang="en-US" dirty="0" smtClean="0"/>
              <a:t> Group</a:t>
            </a:r>
            <a:endParaRPr lang="en-US" dirty="0"/>
          </a:p>
        </p:txBody>
      </p:sp>
      <p:sp>
        <p:nvSpPr>
          <p:cNvPr id="3" name="Title 2"/>
          <p:cNvSpPr>
            <a:spLocks noGrp="1"/>
          </p:cNvSpPr>
          <p:nvPr>
            <p:ph type="title"/>
          </p:nvPr>
        </p:nvSpPr>
        <p:spPr/>
        <p:txBody>
          <a:bodyPr>
            <a:normAutofit fontScale="90000"/>
          </a:bodyPr>
          <a:lstStyle/>
          <a:p>
            <a:r>
              <a:rPr lang="en-US" dirty="0" smtClean="0"/>
              <a:t>Up and Comers: Recent internships</a:t>
            </a:r>
            <a:endParaRPr lang="en-US" dirty="0"/>
          </a:p>
        </p:txBody>
      </p:sp>
    </p:spTree>
    <p:extLst>
      <p:ext uri="{BB962C8B-B14F-4D97-AF65-F5344CB8AC3E}">
        <p14:creationId xmlns:p14="http://schemas.microsoft.com/office/powerpoint/2010/main" val="8853842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b="1" dirty="0" smtClean="0"/>
              <a:t>Xerox India Limited – Gurgaon, India</a:t>
            </a:r>
          </a:p>
          <a:p>
            <a:r>
              <a:rPr lang="en-US" sz="2000" b="1" dirty="0" smtClean="0"/>
              <a:t>H. </a:t>
            </a:r>
            <a:r>
              <a:rPr lang="en-US" sz="2000" b="1" dirty="0" err="1" smtClean="0"/>
              <a:t>Kuntzler</a:t>
            </a:r>
            <a:r>
              <a:rPr lang="en-US" sz="2000" b="1" dirty="0" smtClean="0"/>
              <a:t> &amp; CIA -  </a:t>
            </a:r>
            <a:r>
              <a:rPr lang="en-US" sz="2000" b="1" dirty="0" err="1"/>
              <a:t>Dois</a:t>
            </a:r>
            <a:r>
              <a:rPr lang="en-US" sz="2000" b="1" dirty="0"/>
              <a:t> </a:t>
            </a:r>
            <a:r>
              <a:rPr lang="en-US" sz="2000" b="1" dirty="0" err="1"/>
              <a:t>Irmãos</a:t>
            </a:r>
            <a:r>
              <a:rPr lang="en-US" sz="2000" b="1" dirty="0" smtClean="0"/>
              <a:t> , Rio Grande do </a:t>
            </a:r>
            <a:r>
              <a:rPr lang="en-US" sz="2000" b="1" dirty="0" err="1" smtClean="0"/>
              <a:t>Sul</a:t>
            </a:r>
            <a:r>
              <a:rPr lang="en-US" sz="2000" b="1" dirty="0" smtClean="0"/>
              <a:t>, Brazil</a:t>
            </a:r>
          </a:p>
          <a:p>
            <a:r>
              <a:rPr lang="en-US" sz="2000" b="1" dirty="0" err="1" smtClean="0"/>
              <a:t>Deakin</a:t>
            </a:r>
            <a:r>
              <a:rPr lang="en-US" sz="2000" b="1" dirty="0" smtClean="0"/>
              <a:t> Management Center – Victoria, Australia</a:t>
            </a:r>
          </a:p>
          <a:p>
            <a:r>
              <a:rPr lang="en-US" sz="2000" b="1" dirty="0" err="1" smtClean="0"/>
              <a:t>Banko</a:t>
            </a:r>
            <a:r>
              <a:rPr lang="en-US" sz="2000" b="1" dirty="0" smtClean="0"/>
              <a:t> BDI, SA – Santo Domingo, Dominican Republic</a:t>
            </a:r>
          </a:p>
          <a:p>
            <a:r>
              <a:rPr lang="en-US" sz="2000" b="1" dirty="0" err="1" smtClean="0"/>
              <a:t>Promens</a:t>
            </a:r>
            <a:r>
              <a:rPr lang="en-US" sz="2000" b="1" dirty="0" smtClean="0"/>
              <a:t> – Holland, Germany</a:t>
            </a:r>
          </a:p>
          <a:p>
            <a:r>
              <a:rPr lang="en-US" sz="2000" b="1" dirty="0" smtClean="0"/>
              <a:t>Tetra Pak – Modena, Italy</a:t>
            </a:r>
          </a:p>
          <a:p>
            <a:r>
              <a:rPr lang="en-US" sz="2000" b="1" dirty="0" smtClean="0"/>
              <a:t>Federal Treasury of Russia – Ryazan, Russia</a:t>
            </a:r>
          </a:p>
          <a:p>
            <a:r>
              <a:rPr lang="en-US" sz="2000" b="1" dirty="0" smtClean="0"/>
              <a:t>Hotel Le </a:t>
            </a:r>
            <a:r>
              <a:rPr lang="en-US" sz="2000" b="1" dirty="0" err="1" smtClean="0"/>
              <a:t>Spinaker</a:t>
            </a:r>
            <a:r>
              <a:rPr lang="en-US" sz="2000" b="1" dirty="0" smtClean="0"/>
              <a:t> – Le </a:t>
            </a:r>
            <a:r>
              <a:rPr lang="en-US" sz="2000" b="1" dirty="0" err="1" smtClean="0"/>
              <a:t>Grau</a:t>
            </a:r>
            <a:r>
              <a:rPr lang="en-US" sz="2000" b="1" dirty="0" smtClean="0"/>
              <a:t> du </a:t>
            </a:r>
            <a:r>
              <a:rPr lang="en-US" sz="2000" b="1" dirty="0" err="1" smtClean="0"/>
              <a:t>Roi</a:t>
            </a:r>
            <a:r>
              <a:rPr lang="en-US" sz="2000" b="1" dirty="0" smtClean="0"/>
              <a:t>, France</a:t>
            </a:r>
          </a:p>
          <a:p>
            <a:r>
              <a:rPr lang="en-US" sz="2000" b="1" dirty="0" smtClean="0"/>
              <a:t>Agriculture Development Bank of China – Xiamen, China</a:t>
            </a:r>
          </a:p>
          <a:p>
            <a:r>
              <a:rPr lang="en-US" sz="2000" b="1" dirty="0" err="1" smtClean="0"/>
              <a:t>Jonar</a:t>
            </a:r>
            <a:r>
              <a:rPr lang="en-US" sz="2000" b="1" dirty="0" smtClean="0"/>
              <a:t> Transport -  </a:t>
            </a:r>
            <a:r>
              <a:rPr lang="en-US" sz="2000" b="1" dirty="0" err="1" smtClean="0"/>
              <a:t>Kjalarvogi</a:t>
            </a:r>
            <a:r>
              <a:rPr lang="en-US" sz="2000" b="1" dirty="0" smtClean="0"/>
              <a:t> ,</a:t>
            </a:r>
            <a:r>
              <a:rPr lang="en-US" sz="2000" dirty="0"/>
              <a:t> </a:t>
            </a:r>
            <a:r>
              <a:rPr lang="en-US" sz="2000" b="1" dirty="0" smtClean="0"/>
              <a:t>Iceland</a:t>
            </a:r>
          </a:p>
          <a:p>
            <a:r>
              <a:rPr lang="en-US" sz="2000" b="1" dirty="0" err="1" smtClean="0"/>
              <a:t>Akermans</a:t>
            </a:r>
            <a:r>
              <a:rPr lang="en-US" sz="2000" b="1" dirty="0" smtClean="0"/>
              <a:t> Chartered Surveyors – Suffolk, England</a:t>
            </a:r>
          </a:p>
          <a:p>
            <a:r>
              <a:rPr lang="en-US" sz="2000" b="1" dirty="0" smtClean="0"/>
              <a:t>Sierra Leone National Petroleum – Freetown, Sierra Leone</a:t>
            </a:r>
            <a:endParaRPr lang="en-US" sz="2000" b="1" dirty="0"/>
          </a:p>
        </p:txBody>
      </p:sp>
      <p:sp>
        <p:nvSpPr>
          <p:cNvPr id="3" name="Title 2"/>
          <p:cNvSpPr>
            <a:spLocks noGrp="1"/>
          </p:cNvSpPr>
          <p:nvPr>
            <p:ph type="title"/>
          </p:nvPr>
        </p:nvSpPr>
        <p:spPr/>
        <p:txBody>
          <a:bodyPr>
            <a:normAutofit/>
          </a:bodyPr>
          <a:lstStyle/>
          <a:p>
            <a:pPr algn="ctr"/>
            <a:r>
              <a:rPr lang="en-US" dirty="0" smtClean="0"/>
              <a:t>Think Globally</a:t>
            </a:r>
            <a:br>
              <a:rPr lang="en-US" dirty="0" smtClean="0"/>
            </a:br>
            <a:r>
              <a:rPr lang="en-US" sz="1600" dirty="0" smtClean="0"/>
              <a:t>(</a:t>
            </a:r>
            <a:r>
              <a:rPr lang="en-US" sz="1400" dirty="0" smtClean="0"/>
              <a:t>Winthrop Student’ internships)</a:t>
            </a:r>
            <a:endParaRPr lang="en-US" dirty="0"/>
          </a:p>
        </p:txBody>
      </p:sp>
    </p:spTree>
    <p:extLst>
      <p:ext uri="{BB962C8B-B14F-4D97-AF65-F5344CB8AC3E}">
        <p14:creationId xmlns:p14="http://schemas.microsoft.com/office/powerpoint/2010/main" val="19456211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95672"/>
          </a:xfrm>
        </p:spPr>
        <p:txBody>
          <a:bodyPr>
            <a:normAutofit fontScale="92500" lnSpcReduction="20000"/>
          </a:bodyPr>
          <a:lstStyle/>
          <a:p>
            <a:r>
              <a:rPr lang="en-US" dirty="0" smtClean="0"/>
              <a:t>When can I do an internship for credit in my option?</a:t>
            </a:r>
          </a:p>
          <a:p>
            <a:pPr lvl="1"/>
            <a:r>
              <a:rPr lang="en-US" dirty="0" smtClean="0"/>
              <a:t>Typically at least junior status (may petition if close)</a:t>
            </a:r>
          </a:p>
          <a:p>
            <a:pPr lvl="1"/>
            <a:r>
              <a:rPr lang="en-US" dirty="0" smtClean="0"/>
              <a:t>Fall, Spring or Summer terms</a:t>
            </a:r>
          </a:p>
          <a:p>
            <a:r>
              <a:rPr lang="en-US" dirty="0" smtClean="0"/>
              <a:t>What are the prerequisites for the internship?</a:t>
            </a:r>
          </a:p>
          <a:p>
            <a:pPr lvl="1"/>
            <a:r>
              <a:rPr lang="en-US" sz="2000" b="1" dirty="0"/>
              <a:t>BADM 491</a:t>
            </a:r>
            <a:r>
              <a:rPr lang="en-US" sz="2000" dirty="0" smtClean="0"/>
              <a:t>: </a:t>
            </a:r>
            <a:r>
              <a:rPr lang="en-US" sz="2000" dirty="0"/>
              <a:t>2.0 GPA and must have completed six hours beyond the business core from CBA options. </a:t>
            </a:r>
            <a:endParaRPr lang="en-US" sz="2000" dirty="0" smtClean="0"/>
          </a:p>
          <a:p>
            <a:pPr lvl="1"/>
            <a:r>
              <a:rPr lang="en-US" sz="2000" b="1" dirty="0" smtClean="0"/>
              <a:t>BADM </a:t>
            </a:r>
            <a:r>
              <a:rPr lang="en-US" sz="2000" b="1" dirty="0"/>
              <a:t>492</a:t>
            </a:r>
            <a:r>
              <a:rPr lang="en-US" sz="2000" dirty="0" smtClean="0"/>
              <a:t>: </a:t>
            </a:r>
            <a:r>
              <a:rPr lang="en-US" sz="2000" dirty="0"/>
              <a:t>Minimum 2.5 cumulative GPA. Completion of MGMT 325 and one additional management option course.</a:t>
            </a:r>
          </a:p>
          <a:p>
            <a:pPr lvl="1"/>
            <a:r>
              <a:rPr lang="en-US" sz="2000" b="1" dirty="0"/>
              <a:t>ENTR 491</a:t>
            </a:r>
            <a:r>
              <a:rPr lang="en-US" sz="2000" dirty="0" smtClean="0"/>
              <a:t>:  </a:t>
            </a:r>
            <a:r>
              <a:rPr lang="en-US" sz="2000" dirty="0"/>
              <a:t>Minimum 2.5 cumulative GPA.  Completion of BADM 371 and one additional entrepreneurship option course.</a:t>
            </a:r>
          </a:p>
          <a:p>
            <a:pPr lvl="1"/>
            <a:r>
              <a:rPr lang="en-US" sz="2000" b="1" dirty="0"/>
              <a:t>MKTG 491</a:t>
            </a:r>
            <a:r>
              <a:rPr lang="en-US" sz="2000" dirty="0" smtClean="0"/>
              <a:t>:  </a:t>
            </a:r>
            <a:r>
              <a:rPr lang="en-US" sz="2000" dirty="0"/>
              <a:t>Minimum 2.5 cumulative GPA.  Completion of MKTG 381 and one additional marketing option course.</a:t>
            </a:r>
          </a:p>
          <a:p>
            <a:pPr lvl="1"/>
            <a:r>
              <a:rPr lang="en-US" sz="2000" b="1" dirty="0"/>
              <a:t>MGMT 491</a:t>
            </a:r>
            <a:r>
              <a:rPr lang="en-US" sz="2000" dirty="0" smtClean="0"/>
              <a:t>:  </a:t>
            </a:r>
            <a:r>
              <a:rPr lang="en-US" sz="2000" dirty="0"/>
              <a:t>Minimum 2.5 cumulative GPA.  Completion of MGMT 325 and one additional management option course.</a:t>
            </a:r>
          </a:p>
          <a:p>
            <a:pPr lvl="1"/>
            <a:r>
              <a:rPr lang="en-US" sz="2000" b="1" dirty="0"/>
              <a:t>BADM 694</a:t>
            </a:r>
            <a:r>
              <a:rPr lang="en-US" sz="2000" dirty="0"/>
              <a:t>: 3.0 GPA and permission of the internship coordinator/instructor.</a:t>
            </a:r>
          </a:p>
          <a:p>
            <a:pPr lvl="1"/>
            <a:endParaRPr lang="en-US" dirty="0" smtClean="0"/>
          </a:p>
        </p:txBody>
      </p:sp>
      <p:sp>
        <p:nvSpPr>
          <p:cNvPr id="3" name="Title 2"/>
          <p:cNvSpPr>
            <a:spLocks noGrp="1"/>
          </p:cNvSpPr>
          <p:nvPr>
            <p:ph type="title"/>
          </p:nvPr>
        </p:nvSpPr>
        <p:spPr/>
        <p:txBody>
          <a:bodyPr>
            <a:normAutofit/>
          </a:bodyPr>
          <a:lstStyle/>
          <a:p>
            <a:r>
              <a:rPr lang="en-US" dirty="0" smtClean="0"/>
              <a:t>Prerequisites</a:t>
            </a:r>
            <a:endParaRPr lang="en-US" dirty="0"/>
          </a:p>
        </p:txBody>
      </p:sp>
    </p:spTree>
    <p:extLst>
      <p:ext uri="{BB962C8B-B14F-4D97-AF65-F5344CB8AC3E}">
        <p14:creationId xmlns:p14="http://schemas.microsoft.com/office/powerpoint/2010/main" val="16168070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a:t>Does the internship course require classroom attendance?</a:t>
            </a:r>
          </a:p>
          <a:p>
            <a:pPr lvl="1"/>
            <a:r>
              <a:rPr lang="en-US" dirty="0"/>
              <a:t>The internship class will not typically meet in the classroom with the possible exception of the presentation of the final paper</a:t>
            </a:r>
            <a:r>
              <a:rPr lang="en-US" dirty="0" smtClean="0"/>
              <a:t>.</a:t>
            </a:r>
          </a:p>
          <a:p>
            <a:endParaRPr lang="en-US" dirty="0"/>
          </a:p>
          <a:p>
            <a:pPr lvl="0"/>
            <a:r>
              <a:rPr lang="en-US" dirty="0"/>
              <a:t>Can I get paid for my work as an intern?</a:t>
            </a:r>
          </a:p>
          <a:p>
            <a:pPr lvl="1"/>
            <a:r>
              <a:rPr lang="en-US" dirty="0"/>
              <a:t>Yes you can get paid for your work but not all intern positions are paid.</a:t>
            </a:r>
          </a:p>
          <a:p>
            <a:endParaRPr lang="en-US" dirty="0"/>
          </a:p>
        </p:txBody>
      </p:sp>
      <p:sp>
        <p:nvSpPr>
          <p:cNvPr id="3" name="Title 2"/>
          <p:cNvSpPr>
            <a:spLocks noGrp="1"/>
          </p:cNvSpPr>
          <p:nvPr>
            <p:ph type="title"/>
          </p:nvPr>
        </p:nvSpPr>
        <p:spPr/>
        <p:txBody>
          <a:bodyPr/>
          <a:lstStyle/>
          <a:p>
            <a:r>
              <a:rPr lang="en-US" dirty="0"/>
              <a:t>Frequently Asked Questions</a:t>
            </a:r>
          </a:p>
        </p:txBody>
      </p:sp>
    </p:spTree>
    <p:extLst>
      <p:ext uri="{BB962C8B-B14F-4D97-AF65-F5344CB8AC3E}">
        <p14:creationId xmlns:p14="http://schemas.microsoft.com/office/powerpoint/2010/main" val="18188998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594</TotalTime>
  <Words>1245</Words>
  <Application>Microsoft Office PowerPoint</Application>
  <PresentationFormat>On-screen Show (4:3)</PresentationFormat>
  <Paragraphs>360</Paragraphs>
  <Slides>23</Slides>
  <Notes>4</Notes>
  <HiddenSlides>7</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Concourse</vt:lpstr>
      <vt:lpstr>Winthrop CBA Internship Program</vt:lpstr>
      <vt:lpstr>What is a College of Business Internship?</vt:lpstr>
      <vt:lpstr>Internship Courses for each Option (three hours of academic credit)</vt:lpstr>
      <vt:lpstr>Requirements</vt:lpstr>
      <vt:lpstr>Participating Businesses (Frequent Partners)</vt:lpstr>
      <vt:lpstr>Up and Comers: Recent internships</vt:lpstr>
      <vt:lpstr>Think Globally (Winthrop Student’ internships)</vt:lpstr>
      <vt:lpstr>Prerequisites</vt:lpstr>
      <vt:lpstr>Frequently Asked Questions</vt:lpstr>
      <vt:lpstr>Frequently Asked Questions</vt:lpstr>
      <vt:lpstr>Frequently Asked Questions</vt:lpstr>
      <vt:lpstr>Questions?</vt:lpstr>
      <vt:lpstr>Requirements</vt:lpstr>
      <vt:lpstr>Growth Objective</vt:lpstr>
      <vt:lpstr>Journal</vt:lpstr>
      <vt:lpstr>Grade Determination</vt:lpstr>
      <vt:lpstr>Evaluations</vt:lpstr>
      <vt:lpstr>Evaluations</vt:lpstr>
      <vt:lpstr>Companies</vt:lpstr>
      <vt:lpstr>Companies</vt:lpstr>
      <vt:lpstr>Companies</vt:lpstr>
      <vt:lpstr>Companies</vt:lpstr>
      <vt:lpstr>Frequently Asked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Internship Program</dc:title>
  <dc:creator>Megan</dc:creator>
  <cp:lastModifiedBy>Keith Robbins</cp:lastModifiedBy>
  <cp:revision>100</cp:revision>
  <dcterms:created xsi:type="dcterms:W3CDTF">2014-10-12T23:08:57Z</dcterms:created>
  <dcterms:modified xsi:type="dcterms:W3CDTF">2014-10-22T15:23:51Z</dcterms:modified>
</cp:coreProperties>
</file>