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fld id="{C34F105B-6F57-4176-89D5-4F4178CC9BE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04F00176-1BFF-4882-8734-C508F28270D3}" type="slidenum">
              <a:rPr lang="en-US" smtClean="0"/>
              <a:t>‹#›</a:t>
            </a:fld>
            <a:endParaRPr lang="en-US"/>
          </a:p>
        </p:txBody>
      </p: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Developing </a:t>
            </a:r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Age</a:t>
            </a:r>
          </a:p>
          <a:p>
            <a:r>
              <a:rPr lang="en-US" sz="2800" dirty="0" smtClean="0"/>
              <a:t>Gender</a:t>
            </a:r>
          </a:p>
          <a:p>
            <a:r>
              <a:rPr lang="en-US" sz="2800" dirty="0" smtClean="0"/>
              <a:t>Race, culture, ethnicity</a:t>
            </a:r>
          </a:p>
          <a:p>
            <a:r>
              <a:rPr lang="en-US" sz="2800" dirty="0" smtClean="0"/>
              <a:t>Profession</a:t>
            </a:r>
          </a:p>
          <a:p>
            <a:r>
              <a:rPr lang="en-US" sz="2800" dirty="0" smtClean="0"/>
              <a:t>Religion</a:t>
            </a:r>
          </a:p>
          <a:p>
            <a:r>
              <a:rPr lang="en-US" sz="2800" dirty="0" smtClean="0"/>
              <a:t>Educational level</a:t>
            </a:r>
          </a:p>
          <a:p>
            <a:r>
              <a:rPr lang="en-US" sz="2800" dirty="0" smtClean="0"/>
              <a:t>Relevant qualities/interests</a:t>
            </a:r>
          </a:p>
          <a:p>
            <a:r>
              <a:rPr lang="en-US" sz="2800" dirty="0" smtClean="0"/>
              <a:t>Homogeneous/heterogeneous (size, too)</a:t>
            </a:r>
          </a:p>
          <a:p>
            <a:r>
              <a:rPr lang="en-US" sz="2800" dirty="0" smtClean="0"/>
              <a:t>Self: similarities/differences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8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Question Formats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limited information—</a:t>
            </a:r>
            <a:r>
              <a:rPr lang="en-US" b="1" u="sng" dirty="0" smtClean="0">
                <a:solidFill>
                  <a:srgbClr val="660066"/>
                </a:solidFill>
              </a:rPr>
              <a:t>ineffective</a:t>
            </a:r>
            <a:r>
              <a:rPr lang="en-US" b="1" dirty="0" smtClean="0">
                <a:solidFill>
                  <a:srgbClr val="660066"/>
                </a:solidFill>
              </a:rPr>
              <a:t> 98% of the time</a:t>
            </a:r>
          </a:p>
          <a:p>
            <a:pPr lvl="1"/>
            <a:r>
              <a:rPr lang="en-US" dirty="0" smtClean="0"/>
              <a:t>Yes/no</a:t>
            </a:r>
          </a:p>
          <a:p>
            <a:pPr lvl="1"/>
            <a:r>
              <a:rPr lang="en-US" dirty="0" smtClean="0"/>
              <a:t>Like/dislike</a:t>
            </a:r>
          </a:p>
          <a:p>
            <a:pPr lvl="1"/>
            <a:r>
              <a:rPr lang="en-US" dirty="0" smtClean="0"/>
              <a:t>Agree/disagree</a:t>
            </a:r>
          </a:p>
          <a:p>
            <a:r>
              <a:rPr lang="en-US" sz="2800" dirty="0" smtClean="0"/>
              <a:t>Ineffective: </a:t>
            </a:r>
            <a:r>
              <a:rPr lang="en-US" sz="2800" dirty="0" smtClean="0">
                <a:solidFill>
                  <a:srgbClr val="000066"/>
                </a:solidFill>
              </a:rPr>
              <a:t>Do you agree that cultural events are an important part of a well-rounded education?</a:t>
            </a:r>
          </a:p>
          <a:p>
            <a:r>
              <a:rPr lang="en-US" sz="2800" dirty="0"/>
              <a:t>Effective: </a:t>
            </a:r>
            <a:r>
              <a:rPr lang="en-US" sz="2800" dirty="0" smtClean="0">
                <a:solidFill>
                  <a:srgbClr val="000066"/>
                </a:solidFill>
              </a:rPr>
              <a:t>Are you at least 21 years of age?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Assumed equal distance between each answer</a:t>
            </a:r>
          </a:p>
          <a:p>
            <a:r>
              <a:rPr lang="en-US" dirty="0" smtClean="0"/>
              <a:t>Provide more detailed data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Attending cultural events is an important part of a well-rounded education.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__never	__sometimes  __often  __always</a:t>
            </a:r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4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Likert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r>
              <a:rPr lang="en-US" dirty="0" smtClean="0"/>
              <a:t>Similar to ordinal but more specific/quantifiable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important</a:t>
            </a:r>
            <a:r>
              <a:rPr lang="en-US" dirty="0" smtClean="0">
                <a:solidFill>
                  <a:srgbClr val="000066"/>
                </a:solidFill>
              </a:rPr>
              <a:t>*</a:t>
            </a:r>
            <a:r>
              <a:rPr lang="en-US" dirty="0" smtClean="0"/>
              <a:t> are cultural events to a well-rounded education?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		 important 	unimportant	very </a:t>
            </a:r>
          </a:p>
          <a:p>
            <a:pPr marL="0" indent="0">
              <a:buNone/>
            </a:pPr>
            <a:r>
              <a:rPr lang="en-US" sz="2000" dirty="0" smtClean="0"/>
              <a:t>important		 			unimportant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*Note use of same qualifier in question and in answer scheme</a:t>
            </a:r>
          </a:p>
        </p:txBody>
      </p:sp>
    </p:spTree>
    <p:extLst>
      <p:ext uri="{BB962C8B-B14F-4D97-AF65-F5344CB8AC3E}">
        <p14:creationId xmlns:p14="http://schemas.microsoft.com/office/powerpoint/2010/main" val="42059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numerical responses that are easily quantified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Using the scale below, please rate how important</a:t>
            </a:r>
            <a:r>
              <a:rPr lang="en-US" sz="2000" dirty="0">
                <a:solidFill>
                  <a:srgbClr val="000066"/>
                </a:solidFill>
              </a:rPr>
              <a:t>*</a:t>
            </a:r>
            <a:r>
              <a:rPr lang="en-US" sz="2000" dirty="0" smtClean="0"/>
              <a:t> cultural events are to a well-rounded education, where 1 is highly unimportant</a:t>
            </a:r>
            <a:r>
              <a:rPr lang="en-US" sz="2000" dirty="0" smtClean="0">
                <a:solidFill>
                  <a:srgbClr val="000066"/>
                </a:solidFill>
              </a:rPr>
              <a:t>*</a:t>
            </a:r>
            <a:r>
              <a:rPr lang="en-US" sz="2000" dirty="0" smtClean="0"/>
              <a:t> and 10 is highly important.</a:t>
            </a:r>
            <a:r>
              <a:rPr lang="en-US" sz="2000" dirty="0" smtClean="0">
                <a:solidFill>
                  <a:srgbClr val="000066"/>
                </a:solidFill>
              </a:rPr>
              <a:t>*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     2     3     4	   5    6	   7     8	    9    10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66"/>
                </a:solidFill>
              </a:rPr>
              <a:t>*Note use of same qualifier in question and in answer scheme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audience to </a:t>
            </a:r>
            <a:r>
              <a:rPr lang="en-US" dirty="0" smtClean="0"/>
              <a:t>choose a number of applicable predetermined responses. 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Please check all responses that indicate your preference(s).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cultural event experience can be improved by</a:t>
            </a:r>
          </a:p>
          <a:p>
            <a:pPr marL="0" indent="0">
              <a:buNone/>
            </a:pPr>
            <a:r>
              <a:rPr lang="en-US" sz="2000" dirty="0" smtClean="0"/>
              <a:t>___Adding </a:t>
            </a:r>
            <a:r>
              <a:rPr lang="en-US" sz="2000" dirty="0"/>
              <a:t>more daytime events</a:t>
            </a:r>
          </a:p>
          <a:p>
            <a:pPr marL="0" indent="0">
              <a:buNone/>
            </a:pPr>
            <a:r>
              <a:rPr lang="en-US" sz="2000" dirty="0" smtClean="0"/>
              <a:t>___Structuring </a:t>
            </a:r>
            <a:r>
              <a:rPr lang="en-US" sz="2000" dirty="0"/>
              <a:t>them to include more direct audience interaction</a:t>
            </a:r>
          </a:p>
          <a:p>
            <a:pPr marL="0" indent="0">
              <a:buNone/>
            </a:pPr>
            <a:r>
              <a:rPr lang="en-US" sz="2000" dirty="0" smtClean="0"/>
              <a:t>___Reducing </a:t>
            </a:r>
            <a:r>
              <a:rPr lang="en-US" sz="2000" dirty="0"/>
              <a:t>the number required</a:t>
            </a:r>
          </a:p>
          <a:p>
            <a:pPr marL="0" indent="0">
              <a:buNone/>
            </a:pPr>
            <a:r>
              <a:rPr lang="en-US" sz="2000" dirty="0" smtClean="0"/>
              <a:t>___Providing </a:t>
            </a:r>
            <a:r>
              <a:rPr lang="en-US" sz="2000" dirty="0"/>
              <a:t>more lecture/informational </a:t>
            </a:r>
            <a:r>
              <a:rPr lang="en-US" sz="2000" dirty="0" smtClean="0"/>
              <a:t>sessions</a:t>
            </a:r>
          </a:p>
          <a:p>
            <a:pPr marL="0" indent="0">
              <a:buNone/>
            </a:pPr>
            <a:r>
              <a:rPr lang="en-US" sz="2000" dirty="0" smtClean="0"/>
              <a:t>___</a:t>
            </a:r>
            <a:r>
              <a:rPr lang="en-US" sz="2000" dirty="0"/>
              <a:t> Making no </a:t>
            </a:r>
            <a:r>
              <a:rPr lang="en-US" sz="2000" dirty="0" smtClean="0"/>
              <a:t>changes: </a:t>
            </a:r>
            <a:r>
              <a:rPr lang="en-US" sz="2000" dirty="0"/>
              <a:t>they are fine just the way they are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82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992687"/>
          </a:xfrm>
        </p:spPr>
        <p:txBody>
          <a:bodyPr/>
          <a:lstStyle/>
          <a:p>
            <a:r>
              <a:rPr lang="en-US" dirty="0" smtClean="0"/>
              <a:t>Allows audience to rank the order of importance or preference of predetermined responses </a:t>
            </a:r>
          </a:p>
          <a:p>
            <a:pPr marL="0" indent="0">
              <a:buNone/>
            </a:pPr>
            <a:r>
              <a:rPr lang="en-US" sz="2000" dirty="0" smtClean="0"/>
              <a:t>Please rank the following according to your preference, where 1 is your most preferred and 5 is your least preferred.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cultural event experience can be improved by</a:t>
            </a:r>
          </a:p>
          <a:p>
            <a:pPr marL="0" indent="0">
              <a:buNone/>
            </a:pPr>
            <a:r>
              <a:rPr lang="en-US" sz="2000" dirty="0"/>
              <a:t>___Adding more daytime events</a:t>
            </a:r>
          </a:p>
          <a:p>
            <a:pPr marL="0" indent="0">
              <a:buNone/>
            </a:pPr>
            <a:r>
              <a:rPr lang="en-US" sz="2000" dirty="0"/>
              <a:t>___Structuring them to include more direct audience interaction</a:t>
            </a:r>
          </a:p>
          <a:p>
            <a:pPr marL="0" indent="0">
              <a:buNone/>
            </a:pPr>
            <a:r>
              <a:rPr lang="en-US" sz="2000" dirty="0"/>
              <a:t>___Reducing the number required</a:t>
            </a:r>
          </a:p>
          <a:p>
            <a:pPr marL="0" indent="0">
              <a:buNone/>
            </a:pPr>
            <a:r>
              <a:rPr lang="en-US" sz="2000" dirty="0"/>
              <a:t>___Providing more lecture/informational </a:t>
            </a:r>
            <a:r>
              <a:rPr lang="en-US" sz="2000" dirty="0" smtClean="0"/>
              <a:t>sessions (vs. arts)</a:t>
            </a:r>
          </a:p>
          <a:p>
            <a:pPr marL="0" indent="0">
              <a:buNone/>
            </a:pPr>
            <a:r>
              <a:rPr lang="en-US" sz="2000" dirty="0" smtClean="0"/>
              <a:t>___Making no changes: they are fine just the way they 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72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FFFF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FF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Thesis statements</Template>
  <TotalTime>7</TotalTime>
  <Words>308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Quadrant</vt:lpstr>
      <vt:lpstr>Developing Surveys</vt:lpstr>
      <vt:lpstr>Demographics</vt:lpstr>
      <vt:lpstr>Survey Question Formats</vt:lpstr>
      <vt:lpstr>Dual Answer</vt:lpstr>
      <vt:lpstr>Ordinal Scale</vt:lpstr>
      <vt:lpstr>Likert Scale</vt:lpstr>
      <vt:lpstr>Ratio Scale</vt:lpstr>
      <vt:lpstr>All that Apply</vt:lpstr>
      <vt:lpstr>Ranking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Surveys</dc:title>
  <dc:creator>Macri, Cynthia H</dc:creator>
  <cp:lastModifiedBy>Macri, Cynthia H</cp:lastModifiedBy>
  <cp:revision>5</cp:revision>
  <dcterms:created xsi:type="dcterms:W3CDTF">2016-09-29T12:38:32Z</dcterms:created>
  <dcterms:modified xsi:type="dcterms:W3CDTF">2016-09-29T12:48:21Z</dcterms:modified>
</cp:coreProperties>
</file>