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4"/>
  </p:notesMasterIdLst>
  <p:sldIdLst>
    <p:sldId id="257" r:id="rId2"/>
    <p:sldId id="261" r:id="rId3"/>
    <p:sldId id="263" r:id="rId4"/>
    <p:sldId id="264" r:id="rId5"/>
    <p:sldId id="262" r:id="rId6"/>
    <p:sldId id="260"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3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B81B4-03B2-49C1-AA4D-5CCA0168920B}"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4B7AE-12F9-44D4-8973-E6F5A8A3ECC7}" type="slidenum">
              <a:rPr lang="en-US" smtClean="0"/>
              <a:t>‹#›</a:t>
            </a:fld>
            <a:endParaRPr lang="en-US"/>
          </a:p>
        </p:txBody>
      </p:sp>
    </p:spTree>
    <p:extLst>
      <p:ext uri="{BB962C8B-B14F-4D97-AF65-F5344CB8AC3E}">
        <p14:creationId xmlns:p14="http://schemas.microsoft.com/office/powerpoint/2010/main" val="388506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94B7AE-12F9-44D4-8973-E6F5A8A3ECC7}"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90CAE99-B302-4D1E-A8EB-95B57B74E82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CAE99-B302-4D1E-A8EB-95B57B74E8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CAE99-B302-4D1E-A8EB-95B57B74E82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58047F7-EA33-48C6-8199-C813C91C12A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CAE99-B302-4D1E-A8EB-95B57B74E82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90CAE99-B302-4D1E-A8EB-95B57B74E8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CAE99-B302-4D1E-A8EB-95B57B74E82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CAE99-B302-4D1E-A8EB-95B57B74E82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CAE99-B302-4D1E-A8EB-95B57B74E8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CAE99-B302-4D1E-A8EB-95B57B74E8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CAE99-B302-4D1E-A8EB-95B57B74E82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5093E1-7C98-4658-AA24-2B3F7C2D6208}" type="datetimeFigureOut">
              <a:rPr lang="en-US" smtClean="0"/>
              <a:pPr/>
              <a:t>11/10/2014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90CAE99-B302-4D1E-A8EB-95B57B74E82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65093E1-7C98-4658-AA24-2B3F7C2D6208}" type="datetimeFigureOut">
              <a:rPr lang="en-US" smtClean="0"/>
              <a:pPr/>
              <a:t>11/10/2014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90CAE99-B302-4D1E-A8EB-95B57B74E8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3"/>
          <p:cNvSpPr>
            <a:spLocks noGrp="1" noChangeArrowheads="1"/>
          </p:cNvSpPr>
          <p:nvPr>
            <p:ph type="subTitle" idx="1"/>
          </p:nvPr>
        </p:nvSpPr>
        <p:spPr/>
        <p:txBody>
          <a:bodyPr/>
          <a:lstStyle/>
          <a:p>
            <a:pPr marL="457200" lvl="1" indent="0" algn="ctr" eaLnBrk="1" hangingPunct="1">
              <a:buFont typeface="Wingdings" pitchFamily="2" charset="2"/>
              <a:buNone/>
            </a:pPr>
            <a:endParaRPr lang="en-US" smtClean="0"/>
          </a:p>
        </p:txBody>
      </p:sp>
      <p:sp>
        <p:nvSpPr>
          <p:cNvPr id="1027" name="Rectangle 16"/>
          <p:cNvSpPr>
            <a:spLocks noGrp="1" noChangeArrowheads="1"/>
          </p:cNvSpPr>
          <p:nvPr>
            <p:ph type="sldNum" sz="quarter" idx="12"/>
          </p:nvPr>
        </p:nvSpPr>
        <p:spPr>
          <a:noFill/>
        </p:spPr>
        <p:txBody>
          <a:bodyPr/>
          <a:lstStyle/>
          <a:p>
            <a:fld id="{6C5C517C-02C3-41E5-AB01-B46AC7213B7A}" type="slidenum">
              <a:rPr lang="en-US"/>
              <a:pPr/>
              <a:t>1</a:t>
            </a:fld>
            <a:endParaRPr lang="en-US"/>
          </a:p>
        </p:txBody>
      </p:sp>
      <p:sp>
        <p:nvSpPr>
          <p:cNvPr id="1028" name="Rectangle 2"/>
          <p:cNvSpPr>
            <a:spLocks noGrp="1" noChangeArrowheads="1"/>
          </p:cNvSpPr>
          <p:nvPr>
            <p:ph type="ctrTitle"/>
          </p:nvPr>
        </p:nvSpPr>
        <p:spPr/>
        <p:txBody>
          <a:bodyPr>
            <a:normAutofit/>
          </a:bodyPr>
          <a:lstStyle/>
          <a:p>
            <a:pPr eaLnBrk="1" hangingPunct="1"/>
            <a:r>
              <a:rPr lang="en-US" dirty="0" smtClean="0"/>
              <a:t>Effective Introductions and Conclusions</a:t>
            </a:r>
          </a:p>
        </p:txBody>
      </p:sp>
      <p:graphicFrame>
        <p:nvGraphicFramePr>
          <p:cNvPr id="1026" name="Object 4"/>
          <p:cNvGraphicFramePr>
            <a:graphicFrameLocks noChangeAspect="1"/>
          </p:cNvGraphicFramePr>
          <p:nvPr/>
        </p:nvGraphicFramePr>
        <p:xfrm>
          <a:off x="4191000" y="3200400"/>
          <a:ext cx="919163" cy="3124200"/>
        </p:xfrm>
        <a:graphic>
          <a:graphicData uri="http://schemas.openxmlformats.org/presentationml/2006/ole">
            <mc:AlternateContent xmlns:mc="http://schemas.openxmlformats.org/markup-compatibility/2006">
              <mc:Choice xmlns:v="urn:schemas-microsoft-com:vml" Requires="v">
                <p:oleObj spid="_x0000_s1039" name="Clip" r:id="rId3" imgW="1485360" imgH="4214520" progId="">
                  <p:embed/>
                </p:oleObj>
              </mc:Choice>
              <mc:Fallback>
                <p:oleObj name="Clip" r:id="rId3" imgW="1485360" imgH="421452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200400"/>
                        <a:ext cx="919163" cy="312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p:txBody>
          <a:bodyPr/>
          <a:lstStyle/>
          <a:p>
            <a:r>
              <a:rPr lang="en-US" dirty="0" smtClean="0"/>
              <a:t>Maintain audience attention and understanding</a:t>
            </a:r>
          </a:p>
          <a:p>
            <a:r>
              <a:rPr lang="en-US" dirty="0" smtClean="0"/>
              <a:t>Meaningfully connect main points</a:t>
            </a:r>
          </a:p>
          <a:p>
            <a:r>
              <a:rPr lang="en-US" dirty="0" smtClean="0"/>
              <a:t>Assist audience in moving to next point</a:t>
            </a:r>
          </a:p>
        </p:txBody>
      </p:sp>
      <p:pic>
        <p:nvPicPr>
          <p:cNvPr id="4" name="Picture 4" descr="C:\Users\macric\AppData\Local\Microsoft\Windows\Temporary Internet Files\Content.IE5\EW0GF1Y5\MC9004418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4343400"/>
            <a:ext cx="2247900" cy="1558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meaningless transitions</a:t>
            </a:r>
            <a:endParaRPr lang="en-US" dirty="0"/>
          </a:p>
        </p:txBody>
      </p:sp>
      <p:sp>
        <p:nvSpPr>
          <p:cNvPr id="3" name="Content Placeholder 2"/>
          <p:cNvSpPr>
            <a:spLocks noGrp="1"/>
          </p:cNvSpPr>
          <p:nvPr>
            <p:ph sz="quarter" idx="1"/>
          </p:nvPr>
        </p:nvSpPr>
        <p:spPr/>
        <p:txBody>
          <a:bodyPr>
            <a:normAutofit/>
          </a:bodyPr>
          <a:lstStyle/>
          <a:p>
            <a:r>
              <a:rPr lang="en-US" dirty="0" smtClean="0"/>
              <a:t>“Um”</a:t>
            </a:r>
          </a:p>
          <a:p>
            <a:r>
              <a:rPr lang="en-US" dirty="0" smtClean="0"/>
              <a:t>Stating the topic or subtopic</a:t>
            </a:r>
          </a:p>
          <a:p>
            <a:r>
              <a:rPr lang="en-US" dirty="0" smtClean="0"/>
              <a:t>Moving to next PPT slide and continuing with the point or sub-point to be made</a:t>
            </a:r>
          </a:p>
          <a:p>
            <a:r>
              <a:rPr lang="en-US" dirty="0" smtClean="0"/>
              <a:t>“Next”</a:t>
            </a:r>
          </a:p>
          <a:p>
            <a:r>
              <a:rPr lang="en-US" dirty="0" smtClean="0"/>
              <a:t>“Okay” or “All right”</a:t>
            </a:r>
          </a:p>
          <a:p>
            <a:r>
              <a:rPr lang="en-US" dirty="0" smtClean="0"/>
              <a:t>Sighing</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meaningful transitions</a:t>
            </a:r>
            <a:endParaRPr lang="en-US" dirty="0"/>
          </a:p>
        </p:txBody>
      </p:sp>
      <p:sp>
        <p:nvSpPr>
          <p:cNvPr id="3" name="Content Placeholder 2"/>
          <p:cNvSpPr>
            <a:spLocks noGrp="1"/>
          </p:cNvSpPr>
          <p:nvPr>
            <p:ph sz="quarter" idx="1"/>
          </p:nvPr>
        </p:nvSpPr>
        <p:spPr/>
        <p:txBody>
          <a:bodyPr/>
          <a:lstStyle/>
          <a:p>
            <a:r>
              <a:rPr lang="en-US" dirty="0" smtClean="0"/>
              <a:t>“The three most important things you need to know are 1, 2, and 3</a:t>
            </a:r>
            <a:r>
              <a:rPr lang="en-US" dirty="0"/>
              <a:t>.” </a:t>
            </a:r>
            <a:r>
              <a:rPr lang="en-US" dirty="0" smtClean="0"/>
              <a:t>(</a:t>
            </a:r>
            <a:r>
              <a:rPr lang="en-US" dirty="0"/>
              <a:t>signpost</a:t>
            </a:r>
            <a:r>
              <a:rPr lang="en-US" dirty="0" smtClean="0"/>
              <a:t>)</a:t>
            </a:r>
          </a:p>
          <a:p>
            <a:r>
              <a:rPr lang="en-US" dirty="0" smtClean="0"/>
              <a:t>“The most important thing to remember is . . . </a:t>
            </a:r>
            <a:r>
              <a:rPr lang="en-US" dirty="0"/>
              <a:t>.” (</a:t>
            </a:r>
            <a:r>
              <a:rPr lang="en-US" dirty="0" smtClean="0"/>
              <a:t>spotlight)</a:t>
            </a:r>
          </a:p>
          <a:p>
            <a:r>
              <a:rPr lang="en-US" dirty="0" smtClean="0"/>
              <a:t>“In addition to the benefits of </a:t>
            </a:r>
            <a:r>
              <a:rPr lang="en-US" dirty="0" smtClean="0"/>
              <a:t>X and Y, </a:t>
            </a:r>
            <a:r>
              <a:rPr lang="en-US" dirty="0" smtClean="0"/>
              <a:t>costs must be considered.” (bridge)</a:t>
            </a:r>
          </a:p>
          <a:p>
            <a:pPr>
              <a:buNone/>
            </a:pPr>
            <a:endParaRPr lang="en-US" dirty="0"/>
          </a:p>
        </p:txBody>
      </p:sp>
      <p:pic>
        <p:nvPicPr>
          <p:cNvPr id="2062" name="Picture 14" descr="C:\Users\macric\AppData\Local\Microsoft\Windows\Temporary Internet Files\Content.IE5\XTNL7UW9\MP900390426[1].jpg"/>
          <p:cNvPicPr>
            <a:picLocks noChangeAspect="1" noChangeArrowheads="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rot="5400000">
            <a:off x="3964180" y="3960620"/>
            <a:ext cx="1905000" cy="2670560"/>
          </a:xfrm>
          <a:prstGeom prst="rect">
            <a:avLst/>
          </a:prstGeom>
          <a:noFill/>
          <a:effectLst>
            <a:glow>
              <a:schemeClr val="accent1"/>
            </a:glow>
            <a:softEdge rad="127000"/>
          </a:effectLst>
          <a:scene3d>
            <a:camera prst="isometricOffAxis2Left"/>
            <a:lightRig rig="threePt" dir="t"/>
          </a:scene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Matrix</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table">
            <a:tbl>
              <a:tblPr firstRow="1" bandRow="1">
                <a:tableStyleId>{5C22544A-7EE6-4342-B048-85BDC9FD1C3A}</a:tableStyleId>
              </a:tblPr>
              <a:tblGrid>
                <a:gridCol w="1583267"/>
                <a:gridCol w="3598333"/>
                <a:gridCol w="2590800"/>
              </a:tblGrid>
              <a:tr h="731520">
                <a:tc>
                  <a:txBody>
                    <a:bodyPr/>
                    <a:lstStyle/>
                    <a:p>
                      <a:r>
                        <a:rPr lang="en-US" b="1" dirty="0" smtClean="0"/>
                        <a:t>Step</a:t>
                      </a:r>
                      <a:endParaRPr lang="en-US" b="1" dirty="0"/>
                    </a:p>
                  </a:txBody>
                  <a:tcPr marL="86360" marR="86360"/>
                </a:tc>
                <a:tc>
                  <a:txBody>
                    <a:bodyPr/>
                    <a:lstStyle/>
                    <a:p>
                      <a:r>
                        <a:rPr lang="en-US" b="1" dirty="0" smtClean="0"/>
                        <a:t>Goal</a:t>
                      </a:r>
                      <a:endParaRPr lang="en-US" b="1" dirty="0"/>
                    </a:p>
                  </a:txBody>
                  <a:tcPr marL="86360" marR="86360"/>
                </a:tc>
                <a:tc>
                  <a:txBody>
                    <a:bodyPr/>
                    <a:lstStyle/>
                    <a:p>
                      <a:r>
                        <a:rPr lang="en-US" b="1" dirty="0" smtClean="0"/>
                        <a:t>Audience Response</a:t>
                      </a:r>
                      <a:endParaRPr lang="en-US" b="1" dirty="0"/>
                    </a:p>
                  </a:txBody>
                  <a:tcPr marL="86360" marR="86360"/>
                </a:tc>
              </a:tr>
              <a:tr h="731520">
                <a:tc>
                  <a:txBody>
                    <a:bodyPr/>
                    <a:lstStyle/>
                    <a:p>
                      <a:r>
                        <a:rPr lang="en-US" b="1" dirty="0" smtClean="0"/>
                        <a:t>Attention</a:t>
                      </a:r>
                      <a:endParaRPr lang="en-US" b="1" dirty="0"/>
                    </a:p>
                  </a:txBody>
                  <a:tcPr marL="86360" marR="86360"/>
                </a:tc>
                <a:tc>
                  <a:txBody>
                    <a:bodyPr/>
                    <a:lstStyle/>
                    <a:p>
                      <a:r>
                        <a:rPr lang="en-US" b="1" dirty="0" smtClean="0"/>
                        <a:t>To</a:t>
                      </a:r>
                      <a:r>
                        <a:rPr lang="en-US" b="1" baseline="0" dirty="0" smtClean="0"/>
                        <a:t> get attention</a:t>
                      </a:r>
                      <a:endParaRPr lang="en-US" b="1" dirty="0"/>
                    </a:p>
                  </a:txBody>
                  <a:tcPr marL="86360" marR="86360"/>
                </a:tc>
                <a:tc>
                  <a:txBody>
                    <a:bodyPr/>
                    <a:lstStyle/>
                    <a:p>
                      <a:r>
                        <a:rPr lang="en-US" b="1" dirty="0" smtClean="0"/>
                        <a:t>“I want to listen.”</a:t>
                      </a:r>
                      <a:endParaRPr lang="en-US" b="1" dirty="0"/>
                    </a:p>
                  </a:txBody>
                  <a:tcPr marL="86360" marR="86360"/>
                </a:tc>
              </a:tr>
              <a:tr h="731520">
                <a:tc>
                  <a:txBody>
                    <a:bodyPr/>
                    <a:lstStyle/>
                    <a:p>
                      <a:r>
                        <a:rPr lang="en-US" b="1" dirty="0" smtClean="0"/>
                        <a:t>Rapport</a:t>
                      </a:r>
                      <a:endParaRPr lang="en-US" b="1" dirty="0"/>
                    </a:p>
                  </a:txBody>
                  <a:tcPr marL="86360" marR="86360"/>
                </a:tc>
                <a:tc>
                  <a:txBody>
                    <a:bodyPr/>
                    <a:lstStyle/>
                    <a:p>
                      <a:r>
                        <a:rPr lang="en-US" b="1" dirty="0" smtClean="0"/>
                        <a:t>To establish a positive relationship</a:t>
                      </a:r>
                      <a:endParaRPr lang="en-US" b="1" dirty="0"/>
                    </a:p>
                  </a:txBody>
                  <a:tcPr marL="86360" marR="86360"/>
                </a:tc>
                <a:tc>
                  <a:txBody>
                    <a:bodyPr/>
                    <a:lstStyle/>
                    <a:p>
                      <a:r>
                        <a:rPr lang="en-US" b="1" dirty="0" smtClean="0"/>
                        <a:t>“I like the</a:t>
                      </a:r>
                      <a:r>
                        <a:rPr lang="en-US" b="1" baseline="0" dirty="0" smtClean="0"/>
                        <a:t> speaker.”</a:t>
                      </a:r>
                      <a:endParaRPr lang="en-US" b="1" dirty="0"/>
                    </a:p>
                  </a:txBody>
                  <a:tcPr marL="86360" marR="86360"/>
                </a:tc>
              </a:tr>
              <a:tr h="731520">
                <a:tc>
                  <a:txBody>
                    <a:bodyPr/>
                    <a:lstStyle/>
                    <a:p>
                      <a:r>
                        <a:rPr lang="en-US" b="1" dirty="0" smtClean="0"/>
                        <a:t>Relevance</a:t>
                      </a:r>
                      <a:endParaRPr lang="en-US" b="1" dirty="0"/>
                    </a:p>
                  </a:txBody>
                  <a:tcPr marL="86360" marR="86360"/>
                </a:tc>
                <a:tc>
                  <a:txBody>
                    <a:bodyPr/>
                    <a:lstStyle/>
                    <a:p>
                      <a:r>
                        <a:rPr lang="en-US" b="1" baseline="0" dirty="0" smtClean="0"/>
                        <a:t>To s</a:t>
                      </a:r>
                      <a:r>
                        <a:rPr lang="en-US" b="1" dirty="0" smtClean="0"/>
                        <a:t>how topic’s value to the audience</a:t>
                      </a:r>
                      <a:endParaRPr lang="en-US" b="1" dirty="0"/>
                    </a:p>
                  </a:txBody>
                  <a:tcPr marL="86360" marR="86360"/>
                </a:tc>
                <a:tc>
                  <a:txBody>
                    <a:bodyPr/>
                    <a:lstStyle/>
                    <a:p>
                      <a:r>
                        <a:rPr lang="en-US" b="1" dirty="0" smtClean="0"/>
                        <a:t>“I will benefit.”</a:t>
                      </a:r>
                      <a:endParaRPr lang="en-US" b="1" dirty="0"/>
                    </a:p>
                  </a:txBody>
                  <a:tcPr marL="86360" marR="86360"/>
                </a:tc>
              </a:tr>
              <a:tr h="731520">
                <a:tc>
                  <a:txBody>
                    <a:bodyPr/>
                    <a:lstStyle/>
                    <a:p>
                      <a:r>
                        <a:rPr lang="en-US" b="1" dirty="0" smtClean="0"/>
                        <a:t>Credibility</a:t>
                      </a:r>
                      <a:endParaRPr lang="en-US" b="1" dirty="0"/>
                    </a:p>
                  </a:txBody>
                  <a:tcPr marL="86360" marR="86360"/>
                </a:tc>
                <a:tc>
                  <a:txBody>
                    <a:bodyPr/>
                    <a:lstStyle/>
                    <a:p>
                      <a:r>
                        <a:rPr lang="en-US" b="1" dirty="0" smtClean="0"/>
                        <a:t>To show qualifications</a:t>
                      </a:r>
                      <a:endParaRPr lang="en-US" b="1" dirty="0"/>
                    </a:p>
                  </a:txBody>
                  <a:tcPr marL="86360" marR="86360"/>
                </a:tc>
                <a:tc>
                  <a:txBody>
                    <a:bodyPr/>
                    <a:lstStyle/>
                    <a:p>
                      <a:r>
                        <a:rPr lang="en-US" b="1" dirty="0" smtClean="0"/>
                        <a:t>“The speaker is knowledgeable.”</a:t>
                      </a:r>
                      <a:endParaRPr lang="en-US" b="1" dirty="0"/>
                    </a:p>
                  </a:txBody>
                  <a:tcPr marL="86360" marR="86360"/>
                </a:tc>
              </a:tr>
              <a:tr h="731520">
                <a:tc>
                  <a:txBody>
                    <a:bodyPr/>
                    <a:lstStyle/>
                    <a:p>
                      <a:r>
                        <a:rPr lang="en-US" b="1" dirty="0" smtClean="0"/>
                        <a:t>Agenda</a:t>
                      </a:r>
                      <a:endParaRPr lang="en-US" b="1" dirty="0"/>
                    </a:p>
                  </a:txBody>
                  <a:tcPr marL="86360" marR="86360"/>
                </a:tc>
                <a:tc>
                  <a:txBody>
                    <a:bodyPr/>
                    <a:lstStyle/>
                    <a:p>
                      <a:r>
                        <a:rPr lang="en-US" b="1" dirty="0" smtClean="0"/>
                        <a:t>To prepare audience for body of presentation</a:t>
                      </a:r>
                      <a:endParaRPr lang="en-US" b="1" dirty="0"/>
                    </a:p>
                  </a:txBody>
                  <a:tcPr marL="86360" marR="86360"/>
                </a:tc>
                <a:tc>
                  <a:txBody>
                    <a:bodyPr/>
                    <a:lstStyle/>
                    <a:p>
                      <a:r>
                        <a:rPr lang="en-US" b="1" dirty="0" smtClean="0"/>
                        <a:t>“I understand the objectives of the presentation.”</a:t>
                      </a:r>
                      <a:endParaRPr lang="en-US" b="1" dirty="0"/>
                    </a:p>
                  </a:txBody>
                  <a:tcPr marL="86360" marR="8636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Attention</a:t>
            </a:r>
            <a:endParaRPr lang="en-US" dirty="0"/>
          </a:p>
        </p:txBody>
      </p:sp>
      <p:sp>
        <p:nvSpPr>
          <p:cNvPr id="3" name="Content Placeholder 2"/>
          <p:cNvSpPr>
            <a:spLocks noGrp="1"/>
          </p:cNvSpPr>
          <p:nvPr>
            <p:ph sz="quarter" idx="1"/>
          </p:nvPr>
        </p:nvSpPr>
        <p:spPr/>
        <p:txBody>
          <a:bodyPr>
            <a:normAutofit/>
          </a:bodyPr>
          <a:lstStyle/>
          <a:p>
            <a:r>
              <a:rPr lang="en-US" dirty="0" smtClean="0"/>
              <a:t>Open with material to orient the audience</a:t>
            </a:r>
          </a:p>
          <a:p>
            <a:pPr lvl="1"/>
            <a:r>
              <a:rPr lang="en-US" dirty="0" smtClean="0"/>
              <a:t>What you will tell them: specific </a:t>
            </a:r>
            <a:r>
              <a:rPr lang="en-US" dirty="0" smtClean="0"/>
              <a:t>points/area</a:t>
            </a:r>
            <a:endParaRPr lang="en-US" dirty="0" smtClean="0"/>
          </a:p>
          <a:p>
            <a:pPr lvl="1"/>
            <a:r>
              <a:rPr lang="en-US" dirty="0" smtClean="0"/>
              <a:t>Your experience with the topic</a:t>
            </a:r>
          </a:p>
          <a:p>
            <a:r>
              <a:rPr lang="en-US" dirty="0" smtClean="0"/>
              <a:t>Establish </a:t>
            </a:r>
            <a:r>
              <a:rPr lang="en-US" dirty="0" smtClean="0"/>
              <a:t>your credibility</a:t>
            </a:r>
          </a:p>
          <a:p>
            <a:pPr lvl="1"/>
            <a:r>
              <a:rPr lang="en-US" dirty="0" smtClean="0"/>
              <a:t>Why should the audience believe you?</a:t>
            </a:r>
          </a:p>
          <a:p>
            <a:pPr lvl="1"/>
            <a:r>
              <a:rPr lang="en-US" dirty="0" smtClean="0"/>
              <a:t>Explain your expertise</a:t>
            </a:r>
          </a:p>
          <a:p>
            <a:pPr marL="320040" lvl="1" indent="0">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Maintain Audience Interest </a:t>
            </a:r>
            <a:endParaRPr lang="en-US" dirty="0"/>
          </a:p>
        </p:txBody>
      </p:sp>
      <p:sp>
        <p:nvSpPr>
          <p:cNvPr id="3" name="Content Placeholder 2"/>
          <p:cNvSpPr>
            <a:spLocks noGrp="1"/>
          </p:cNvSpPr>
          <p:nvPr>
            <p:ph sz="quarter" idx="1"/>
          </p:nvPr>
        </p:nvSpPr>
        <p:spPr/>
        <p:txBody>
          <a:bodyPr/>
          <a:lstStyle/>
          <a:p>
            <a:r>
              <a:rPr lang="en-US" dirty="0" smtClean="0"/>
              <a:t>Develop trust beyond credibility</a:t>
            </a:r>
          </a:p>
          <a:p>
            <a:pPr lvl="1"/>
            <a:r>
              <a:rPr lang="en-US" dirty="0" smtClean="0"/>
              <a:t>Include credible information/facts for support</a:t>
            </a:r>
          </a:p>
          <a:p>
            <a:pPr lvl="1"/>
            <a:r>
              <a:rPr lang="en-US" dirty="0" smtClean="0"/>
              <a:t>Look confident</a:t>
            </a:r>
          </a:p>
          <a:p>
            <a:pPr lvl="2"/>
            <a:r>
              <a:rPr lang="en-US" dirty="0" smtClean="0"/>
              <a:t>Posture</a:t>
            </a:r>
          </a:p>
          <a:p>
            <a:pPr lvl="2"/>
            <a:r>
              <a:rPr lang="en-US" dirty="0" smtClean="0"/>
              <a:t>Voice</a:t>
            </a:r>
          </a:p>
          <a:p>
            <a:pPr lvl="1"/>
            <a:r>
              <a:rPr lang="en-US" dirty="0" smtClean="0"/>
              <a:t>Maintain eye contact</a:t>
            </a:r>
          </a:p>
          <a:p>
            <a:pPr lvl="1"/>
            <a:r>
              <a:rPr lang="en-US" dirty="0" smtClean="0"/>
              <a:t>Pronounce words correctly</a:t>
            </a:r>
          </a:p>
          <a:p>
            <a:pPr lvl="1"/>
            <a:r>
              <a:rPr lang="en-US" dirty="0" smtClean="0"/>
              <a:t>Avoid “um” and “like” and “you know”</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893"/>
            <a:ext cx="8562975" cy="1017494"/>
          </a:xfrm>
        </p:spPr>
        <p:txBody>
          <a:bodyPr>
            <a:normAutofit/>
          </a:bodyPr>
          <a:lstStyle/>
          <a:p>
            <a:r>
              <a:rPr lang="en-US" dirty="0"/>
              <a:t>Conclusion Matrix</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022279063"/>
              </p:ext>
            </p:extLst>
          </p:nvPr>
        </p:nvGraphicFramePr>
        <p:xfrm>
          <a:off x="533400" y="2017713"/>
          <a:ext cx="8421687" cy="2291080"/>
        </p:xfrm>
        <a:graphic>
          <a:graphicData uri="http://schemas.openxmlformats.org/drawingml/2006/table">
            <a:tbl>
              <a:tblPr firstRow="1" bandRow="1">
                <a:tableStyleId>{5C22544A-7EE6-4342-B048-85BDC9FD1C3A}</a:tableStyleId>
              </a:tblPr>
              <a:tblGrid>
                <a:gridCol w="1828800"/>
                <a:gridCol w="3785658"/>
                <a:gridCol w="2807229"/>
              </a:tblGrid>
              <a:tr h="370840">
                <a:tc>
                  <a:txBody>
                    <a:bodyPr/>
                    <a:lstStyle/>
                    <a:p>
                      <a:r>
                        <a:rPr lang="en-US" b="1" dirty="0" smtClean="0"/>
                        <a:t>Step</a:t>
                      </a:r>
                      <a:endParaRPr lang="en-US" b="1" dirty="0"/>
                    </a:p>
                  </a:txBody>
                  <a:tcPr/>
                </a:tc>
                <a:tc>
                  <a:txBody>
                    <a:bodyPr/>
                    <a:lstStyle/>
                    <a:p>
                      <a:r>
                        <a:rPr lang="en-US" b="1" dirty="0" smtClean="0"/>
                        <a:t>Goal</a:t>
                      </a:r>
                      <a:endParaRPr lang="en-US" b="1" dirty="0"/>
                    </a:p>
                  </a:txBody>
                  <a:tcPr/>
                </a:tc>
                <a:tc>
                  <a:txBody>
                    <a:bodyPr/>
                    <a:lstStyle/>
                    <a:p>
                      <a:r>
                        <a:rPr lang="en-US" b="1" dirty="0" smtClean="0"/>
                        <a:t>Audience Response</a:t>
                      </a:r>
                      <a:endParaRPr lang="en-US" b="1" dirty="0"/>
                    </a:p>
                  </a:txBody>
                  <a:tcPr/>
                </a:tc>
              </a:tr>
              <a:tr h="370840">
                <a:tc>
                  <a:txBody>
                    <a:bodyPr/>
                    <a:lstStyle/>
                    <a:p>
                      <a:r>
                        <a:rPr lang="en-US" b="1" dirty="0" smtClean="0"/>
                        <a:t>Summary</a:t>
                      </a:r>
                      <a:endParaRPr lang="en-US" b="1" dirty="0"/>
                    </a:p>
                  </a:txBody>
                  <a:tcPr/>
                </a:tc>
                <a:tc>
                  <a:txBody>
                    <a:bodyPr/>
                    <a:lstStyle/>
                    <a:p>
                      <a:r>
                        <a:rPr lang="en-US" b="1" dirty="0" smtClean="0"/>
                        <a:t>Long-term retention</a:t>
                      </a:r>
                      <a:endParaRPr lang="en-US" b="1" dirty="0"/>
                    </a:p>
                  </a:txBody>
                  <a:tcPr/>
                </a:tc>
                <a:tc>
                  <a:txBody>
                    <a:bodyPr/>
                    <a:lstStyle/>
                    <a:p>
                      <a:r>
                        <a:rPr lang="en-US" b="1" dirty="0" smtClean="0"/>
                        <a:t>“The major ideas are clear to me.”</a:t>
                      </a:r>
                      <a:endParaRPr lang="en-US" b="1" dirty="0"/>
                    </a:p>
                  </a:txBody>
                  <a:tcPr/>
                </a:tc>
              </a:tr>
              <a:tr h="370840">
                <a:tc>
                  <a:txBody>
                    <a:bodyPr/>
                    <a:lstStyle/>
                    <a:p>
                      <a:r>
                        <a:rPr lang="en-US" b="1" dirty="0" smtClean="0"/>
                        <a:t>Show concrete</a:t>
                      </a:r>
                      <a:r>
                        <a:rPr lang="en-US" b="1" baseline="0" dirty="0" smtClean="0"/>
                        <a:t> results</a:t>
                      </a:r>
                      <a:endParaRPr lang="en-US" b="1" dirty="0"/>
                    </a:p>
                  </a:txBody>
                  <a:tcPr/>
                </a:tc>
                <a:tc>
                  <a:txBody>
                    <a:bodyPr/>
                    <a:lstStyle/>
                    <a:p>
                      <a:r>
                        <a:rPr lang="en-US" b="1" dirty="0" smtClean="0"/>
                        <a:t>Give audience</a:t>
                      </a:r>
                      <a:r>
                        <a:rPr lang="en-US" b="1" baseline="0" dirty="0" smtClean="0"/>
                        <a:t> a sense of satisfaction</a:t>
                      </a:r>
                      <a:endParaRPr lang="en-US" b="1" dirty="0"/>
                    </a:p>
                  </a:txBody>
                  <a:tcPr/>
                </a:tc>
                <a:tc>
                  <a:txBody>
                    <a:bodyPr/>
                    <a:lstStyle/>
                    <a:p>
                      <a:r>
                        <a:rPr lang="en-US" b="1" dirty="0" smtClean="0"/>
                        <a:t>“I learned helpful</a:t>
                      </a:r>
                      <a:r>
                        <a:rPr lang="en-US" b="1" baseline="0" dirty="0" smtClean="0"/>
                        <a:t> information.”</a:t>
                      </a:r>
                      <a:endParaRPr lang="en-US" b="1" dirty="0"/>
                    </a:p>
                  </a:txBody>
                  <a:tcPr/>
                </a:tc>
              </a:tr>
              <a:tr h="370840">
                <a:tc>
                  <a:txBody>
                    <a:bodyPr/>
                    <a:lstStyle/>
                    <a:p>
                      <a:r>
                        <a:rPr lang="en-US" b="1" dirty="0" smtClean="0"/>
                        <a:t>Unify presentation</a:t>
                      </a:r>
                      <a:endParaRPr lang="en-US" b="1" dirty="0"/>
                    </a:p>
                  </a:txBody>
                  <a:tcPr/>
                </a:tc>
                <a:tc>
                  <a:txBody>
                    <a:bodyPr/>
                    <a:lstStyle/>
                    <a:p>
                      <a:r>
                        <a:rPr lang="en-US" b="1" dirty="0" smtClean="0"/>
                        <a:t>To give presentation</a:t>
                      </a:r>
                      <a:r>
                        <a:rPr lang="en-US" b="1" baseline="0" dirty="0" smtClean="0"/>
                        <a:t> a sense of closure</a:t>
                      </a:r>
                      <a:endParaRPr lang="en-US" b="1" dirty="0"/>
                    </a:p>
                  </a:txBody>
                  <a:tcPr/>
                </a:tc>
                <a:tc>
                  <a:txBody>
                    <a:bodyPr/>
                    <a:lstStyle/>
                    <a:p>
                      <a:r>
                        <a:rPr lang="en-US" b="1" dirty="0" smtClean="0"/>
                        <a:t>“Presentation  was unified.”</a:t>
                      </a:r>
                      <a:endParaRPr lang="en-US" b="1" dirty="0"/>
                    </a:p>
                  </a:txBody>
                  <a:tcPr/>
                </a:tc>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eaLnBrk="1" hangingPunct="1"/>
            <a:r>
              <a:rPr lang="en-US" dirty="0" smtClean="0"/>
              <a:t>Effective Conclusions</a:t>
            </a:r>
          </a:p>
        </p:txBody>
      </p:sp>
      <p:sp>
        <p:nvSpPr>
          <p:cNvPr id="20482" name="Slide Number Placeholder 5"/>
          <p:cNvSpPr>
            <a:spLocks noGrp="1"/>
          </p:cNvSpPr>
          <p:nvPr>
            <p:ph type="sldNum" sz="quarter" idx="12"/>
          </p:nvPr>
        </p:nvSpPr>
        <p:spPr>
          <a:noFill/>
        </p:spPr>
        <p:txBody>
          <a:bodyPr/>
          <a:lstStyle/>
          <a:p>
            <a:fld id="{1B2DB21F-BFE1-4828-9ECA-E58E2896BD06}" type="slidenum">
              <a:rPr lang="en-US"/>
              <a:pPr/>
              <a:t>6</a:t>
            </a:fld>
            <a:endParaRPr lang="en-US"/>
          </a:p>
        </p:txBody>
      </p:sp>
      <p:sp>
        <p:nvSpPr>
          <p:cNvPr id="20484" name="Rectangle 3"/>
          <p:cNvSpPr>
            <a:spLocks noGrp="1" noChangeArrowheads="1"/>
          </p:cNvSpPr>
          <p:nvPr>
            <p:ph sz="quarter" idx="1"/>
          </p:nvPr>
        </p:nvSpPr>
        <p:spPr>
          <a:xfrm>
            <a:off x="609600" y="1524000"/>
            <a:ext cx="7775575" cy="4114800"/>
          </a:xfrm>
        </p:spPr>
        <p:txBody>
          <a:bodyPr/>
          <a:lstStyle/>
          <a:p>
            <a:pPr eaLnBrk="1" hangingPunct="1"/>
            <a:r>
              <a:rPr lang="en-US" dirty="0" smtClean="0"/>
              <a:t>Multiple strategies for conclusions, depending on purpose</a:t>
            </a:r>
          </a:p>
          <a:p>
            <a:pPr lvl="1"/>
            <a:r>
              <a:rPr lang="en-US" dirty="0" smtClean="0"/>
              <a:t>Recap the important info</a:t>
            </a:r>
          </a:p>
          <a:p>
            <a:pPr lvl="1"/>
            <a:r>
              <a:rPr lang="en-US" dirty="0" smtClean="0"/>
              <a:t>Close </a:t>
            </a:r>
            <a:r>
              <a:rPr lang="en-US" dirty="0" smtClean="0"/>
              <a:t>with a reference to the intro and the purpose of the presentation</a:t>
            </a:r>
          </a:p>
          <a:p>
            <a:pPr lvl="1"/>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Introduction to which closing will be connected</a:t>
            </a:r>
            <a:endParaRPr lang="en-US" sz="2400" dirty="0"/>
          </a:p>
        </p:txBody>
      </p:sp>
      <p:sp>
        <p:nvSpPr>
          <p:cNvPr id="3" name="Content Placeholder 2"/>
          <p:cNvSpPr>
            <a:spLocks noGrp="1"/>
          </p:cNvSpPr>
          <p:nvPr>
            <p:ph sz="quarter" idx="1"/>
          </p:nvPr>
        </p:nvSpPr>
        <p:spPr/>
        <p:txBody>
          <a:bodyPr>
            <a:normAutofit/>
          </a:bodyPr>
          <a:lstStyle/>
          <a:p>
            <a:r>
              <a:rPr lang="en-US" dirty="0" smtClean="0"/>
              <a:t>Topic: Salary comparisons with and without adjusting for inflation</a:t>
            </a:r>
          </a:p>
          <a:p>
            <a:r>
              <a:rPr lang="en-US" dirty="0" smtClean="0"/>
              <a:t>Intro: (Assume that everyone knows the speaker as the company director of accounting). John (VP) asked me to put together some projections based on maintaining current salaries and based on adjustments that account for inflation. Although marketing usually provides this type of info, John wanted to see it from an accounting POV and in terms of the tax strategies we can employ.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758952"/>
          </a:xfrm>
        </p:spPr>
        <p:txBody>
          <a:bodyPr>
            <a:normAutofit/>
          </a:bodyPr>
          <a:lstStyle/>
          <a:p>
            <a:r>
              <a:rPr lang="en-US" sz="3100" dirty="0" smtClean="0"/>
              <a:t>Closing Connected to </a:t>
            </a:r>
            <a:r>
              <a:rPr lang="en-US" sz="3100" dirty="0" smtClean="0"/>
              <a:t>Intro</a:t>
            </a:r>
            <a:endParaRPr lang="en-US" sz="2400" dirty="0"/>
          </a:p>
        </p:txBody>
      </p:sp>
      <p:sp>
        <p:nvSpPr>
          <p:cNvPr id="3" name="Content Placeholder 2"/>
          <p:cNvSpPr>
            <a:spLocks noGrp="1"/>
          </p:cNvSpPr>
          <p:nvPr>
            <p:ph sz="quarter" idx="1"/>
          </p:nvPr>
        </p:nvSpPr>
        <p:spPr/>
        <p:txBody>
          <a:bodyPr/>
          <a:lstStyle/>
          <a:p>
            <a:r>
              <a:rPr lang="en-US" dirty="0"/>
              <a:t>Topic: Salary comparisons with and without adjusting for inflation</a:t>
            </a:r>
          </a:p>
          <a:p>
            <a:endParaRPr lang="en-US" dirty="0" smtClean="0"/>
          </a:p>
          <a:p>
            <a:r>
              <a:rPr lang="en-US" dirty="0" smtClean="0"/>
              <a:t>Signal </a:t>
            </a:r>
            <a:r>
              <a:rPr lang="en-US" dirty="0" smtClean="0"/>
              <a:t>closing: “To recap” or “Drawing everything together, I see two options:” </a:t>
            </a:r>
          </a:p>
          <a:p>
            <a:r>
              <a:rPr lang="en-US" dirty="0" smtClean="0"/>
              <a:t>Closing: Utilizing plan X will yield ABC profit margin despite XYZ. Utilizing plan M will yield DEF profit margins because of XYZ, while compensating for 3% inflation. Are there any questions I can answer?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lstStyle/>
          <a:p>
            <a:r>
              <a:rPr lang="en-US" dirty="0" smtClean="0"/>
              <a:t>Transitions</a:t>
            </a:r>
            <a:endParaRPr lang="en-US" dirty="0"/>
          </a:p>
        </p:txBody>
      </p:sp>
      <p:pic>
        <p:nvPicPr>
          <p:cNvPr id="15372" name="Picture 12" descr="C:\Users\CYNTHIA-PC\AppData\Local\Microsoft\Windows\Temporary Internet Files\Content.IE5\7LY468N0\MP900433169[1].jpg"/>
          <p:cNvPicPr>
            <a:picLocks noChangeAspect="1" noChangeArrowheads="1"/>
          </p:cNvPicPr>
          <p:nvPr/>
        </p:nvPicPr>
        <p:blipFill>
          <a:blip r:embed="rId2" cstate="print"/>
          <a:srcRect/>
          <a:stretch>
            <a:fillRect/>
          </a:stretch>
        </p:blipFill>
        <p:spPr bwMode="auto">
          <a:xfrm>
            <a:off x="2667000" y="3733800"/>
            <a:ext cx="3810000" cy="205014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195</TotalTime>
  <Words>494</Words>
  <Application>Microsoft Office PowerPoint</Application>
  <PresentationFormat>On-screen Show (4:3)</PresentationFormat>
  <Paragraphs>80</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Equity</vt:lpstr>
      <vt:lpstr>Clip</vt:lpstr>
      <vt:lpstr>Effective Introductions and Conclusions</vt:lpstr>
      <vt:lpstr>Introduction Matrix</vt:lpstr>
      <vt:lpstr>Getting Attention</vt:lpstr>
      <vt:lpstr>Maintain Audience Interest </vt:lpstr>
      <vt:lpstr>Conclusion Matrix</vt:lpstr>
      <vt:lpstr>Effective Conclusions</vt:lpstr>
      <vt:lpstr>Introduction to which closing will be connected</vt:lpstr>
      <vt:lpstr>Closing Connected to Intro</vt:lpstr>
      <vt:lpstr>Transitions</vt:lpstr>
      <vt:lpstr>Purpose</vt:lpstr>
      <vt:lpstr>Examples of meaningless transitions</vt:lpstr>
      <vt:lpstr>Examples of meaningful transitions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Introductions and Conclusions</dc:title>
  <dc:creator>CYNTHIA</dc:creator>
  <cp:lastModifiedBy>Macri, Cynthia H</cp:lastModifiedBy>
  <cp:revision>38</cp:revision>
  <dcterms:created xsi:type="dcterms:W3CDTF">2012-08-16T21:14:00Z</dcterms:created>
  <dcterms:modified xsi:type="dcterms:W3CDTF">2014-11-10T13:53:40Z</dcterms:modified>
</cp:coreProperties>
</file>