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737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/>
          </a:p>
        </p:txBody>
      </p:sp>
      <p:sp>
        <p:nvSpPr>
          <p:cNvPr id="35533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5533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55337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55338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55339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fld id="{E59E29E9-50C1-4FC0-8C4B-89A5BF18246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55342" name="Group 14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55331" name="Rectangle 3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355332" name="Rectangle 4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355333" name="Rectangle 5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355334" name="Rectangle 6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355340" name="Line 12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5341" name="Rectangle 13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83024-6CBB-482A-BC04-AFC317C74F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4D41C-0690-4264-81F7-F9EF34D72F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C5C61-390C-463D-B332-92EA4AC67E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6B597-37B1-4FE2-86EE-88D27DC27E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2B4D7-65AF-42CD-AD47-8B23FDE9BA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E0364-2873-40DD-AABD-8A3463BE5C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3EF05-EE3E-4AA7-9743-81283C7D0F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24C16-6539-441A-B8F8-AE2756C74B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C8E91C-8E64-47D7-B295-C7D394BB7C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A2A253-B216-4D3A-A573-E0BFE7F7C5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3543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543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543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fld id="{E36134FB-5130-45E5-B50B-7C73125BB764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54329" name="Group 25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354311" name="Line 7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4312" name="Rectangle 8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354313" name="Rectangle 9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354314" name="Rectangle 10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354315" name="Rectangle 11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as a Reader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Habits of Mind of the Academic Writer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is a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Start with an idea or issue that matters to you</a:t>
            </a:r>
          </a:p>
          <a:p>
            <a:r>
              <a:rPr lang="en-US" dirty="0" smtClean="0"/>
              <a:t>Reserve ample time to</a:t>
            </a:r>
          </a:p>
          <a:p>
            <a:pPr lvl="1"/>
            <a:r>
              <a:rPr lang="en-US" dirty="0" smtClean="0"/>
              <a:t>G</a:t>
            </a:r>
            <a:r>
              <a:rPr lang="en-US" dirty="0" smtClean="0"/>
              <a:t>ather material </a:t>
            </a:r>
          </a:p>
          <a:p>
            <a:pPr lvl="1"/>
            <a:r>
              <a:rPr lang="en-US" dirty="0" smtClean="0"/>
              <a:t>Consider writing strategy  (outline)</a:t>
            </a:r>
          </a:p>
          <a:p>
            <a:pPr lvl="1"/>
            <a:r>
              <a:rPr lang="en-US" dirty="0" smtClean="0"/>
              <a:t>Draft</a:t>
            </a:r>
          </a:p>
          <a:p>
            <a:pPr lvl="1"/>
            <a:r>
              <a:rPr lang="en-US" dirty="0" smtClean="0"/>
              <a:t>Revise</a:t>
            </a:r>
          </a:p>
          <a:p>
            <a:pPr lvl="1"/>
            <a:r>
              <a:rPr lang="en-US" dirty="0" smtClean="0"/>
              <a:t>Edit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Academic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Impersonal, unemotional, objective</a:t>
            </a:r>
          </a:p>
          <a:p>
            <a:r>
              <a:rPr lang="en-US" dirty="0" smtClean="0"/>
              <a:t>Based on verifiable facts from credible sources</a:t>
            </a:r>
          </a:p>
          <a:p>
            <a:r>
              <a:rPr lang="en-US" dirty="0" smtClean="0"/>
              <a:t>Uses sound reasoning and logic</a:t>
            </a:r>
          </a:p>
          <a:p>
            <a:r>
              <a:rPr lang="en-US" dirty="0" smtClean="0"/>
              <a:t>Written with audience needs in mind</a:t>
            </a:r>
          </a:p>
          <a:p>
            <a:pPr lvl="1"/>
            <a:r>
              <a:rPr lang="en-US" dirty="0" smtClean="0"/>
              <a:t>In face-to-face interactions, a confused audience can ask for clarification</a:t>
            </a:r>
          </a:p>
          <a:p>
            <a:pPr lvl="1"/>
            <a:r>
              <a:rPr lang="en-US" dirty="0" smtClean="0"/>
              <a:t>In written situations, a confused audience has to muddle through and guess or just give up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</a:t>
            </a:r>
            <a:r>
              <a:rPr lang="en-US" dirty="0" smtClean="0"/>
              <a:t>of Academic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Analytical </a:t>
            </a:r>
          </a:p>
          <a:p>
            <a:r>
              <a:rPr lang="en-US" dirty="0" smtClean="0"/>
              <a:t>Critical</a:t>
            </a:r>
          </a:p>
          <a:p>
            <a:r>
              <a:rPr lang="en-US" dirty="0" smtClean="0"/>
              <a:t>Synthesis</a:t>
            </a:r>
          </a:p>
          <a:p>
            <a:r>
              <a:rPr lang="en-US" dirty="0" smtClean="0"/>
              <a:t>Argumentative (vs. persuasion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Uses </a:t>
            </a:r>
            <a:r>
              <a:rPr lang="en-US" dirty="0" smtClean="0"/>
              <a:t>Formal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Almost </a:t>
            </a:r>
            <a:r>
              <a:rPr lang="en-US" dirty="0" smtClean="0"/>
              <a:t>never uses the word “you” or any of its forms</a:t>
            </a:r>
          </a:p>
          <a:p>
            <a:r>
              <a:rPr lang="en-US" dirty="0" smtClean="0"/>
              <a:t>Can use the word “I” (no opinions or feelings allowed</a:t>
            </a:r>
            <a:r>
              <a:rPr lang="en-US" dirty="0" smtClean="0"/>
              <a:t>)</a:t>
            </a:r>
          </a:p>
          <a:p>
            <a:r>
              <a:rPr lang="en-US" dirty="0" smtClean="0"/>
              <a:t>Limits contractions</a:t>
            </a:r>
          </a:p>
          <a:p>
            <a:r>
              <a:rPr lang="en-US" dirty="0" smtClean="0"/>
              <a:t>Avoids rhetorical or unnecessary questions that add wordiness.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you learned about writing in high school is still valid for expository and creative writing</a:t>
            </a:r>
          </a:p>
          <a:p>
            <a:r>
              <a:rPr lang="en-US" dirty="0" smtClean="0"/>
              <a:t>College writing expectations are higher: the 5-paragraph essay no longer exists</a:t>
            </a:r>
          </a:p>
          <a:p>
            <a:r>
              <a:rPr lang="en-US" dirty="0" smtClean="0"/>
              <a:t>Opinions</a:t>
            </a:r>
            <a:r>
              <a:rPr lang="en-US" dirty="0" smtClean="0"/>
              <a:t> </a:t>
            </a:r>
            <a:r>
              <a:rPr lang="en-US" dirty="0" smtClean="0"/>
              <a:t>(I think; I believe; My experience proves) are now “claims” supported with facts</a:t>
            </a:r>
          </a:p>
          <a:p>
            <a:r>
              <a:rPr lang="en-US" dirty="0" smtClean="0"/>
              <a:t>The act of writing starts with objective, verifiable facts, not opinions/beliefs/what you have always known to be true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academic writing?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conversation among scholars</a:t>
            </a:r>
          </a:p>
          <a:p>
            <a:r>
              <a:rPr lang="en-US" u="sng" dirty="0" smtClean="0"/>
              <a:t>Informed</a:t>
            </a:r>
            <a:r>
              <a:rPr lang="en-US" dirty="0" smtClean="0"/>
              <a:t> argument</a:t>
            </a:r>
          </a:p>
          <a:p>
            <a:r>
              <a:rPr lang="en-US" dirty="0" smtClean="0"/>
              <a:t>Attempts to understand how the world works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Impersonal and unemotional</a:t>
            </a:r>
          </a:p>
          <a:p>
            <a:r>
              <a:rPr lang="en-US" dirty="0" smtClean="0"/>
              <a:t>Identifies and q</a:t>
            </a:r>
            <a:r>
              <a:rPr lang="en-US" dirty="0" smtClean="0"/>
              <a:t>uestions </a:t>
            </a:r>
            <a:r>
              <a:rPr lang="en-US" dirty="0" smtClean="0"/>
              <a:t>assumptions</a:t>
            </a:r>
          </a:p>
          <a:p>
            <a:r>
              <a:rPr lang="en-US" dirty="0" smtClean="0"/>
              <a:t>Explores alternatives</a:t>
            </a:r>
          </a:p>
          <a:p>
            <a:r>
              <a:rPr lang="en-US" dirty="0" smtClean="0"/>
              <a:t>Anticipates opposing arguments</a:t>
            </a:r>
          </a:p>
          <a:p>
            <a:r>
              <a:rPr lang="en-US" dirty="0" smtClean="0"/>
              <a:t>Compares experiences</a:t>
            </a:r>
          </a:p>
          <a:p>
            <a:r>
              <a:rPr lang="en-US" dirty="0" smtClean="0"/>
              <a:t>Identifies the causes and consequences of ideas and events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Habits of 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Make inquiries</a:t>
            </a:r>
          </a:p>
          <a:p>
            <a:r>
              <a:rPr lang="en-US" dirty="0" smtClean="0"/>
              <a:t>Seek </a:t>
            </a:r>
            <a:r>
              <a:rPr lang="en-US" dirty="0" smtClean="0"/>
              <a:t>and </a:t>
            </a:r>
            <a:r>
              <a:rPr lang="en-US" dirty="0" smtClean="0"/>
              <a:t>value complexity</a:t>
            </a:r>
          </a:p>
          <a:p>
            <a:r>
              <a:rPr lang="en-US" dirty="0" smtClean="0"/>
              <a:t>See writing as a conversation</a:t>
            </a:r>
          </a:p>
          <a:p>
            <a:r>
              <a:rPr lang="en-US" dirty="0" smtClean="0"/>
              <a:t>Understand that writing is a process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000" dirty="0" smtClean="0"/>
              <a:t>(Greene and </a:t>
            </a:r>
            <a:r>
              <a:rPr lang="en-US" sz="2000" dirty="0" err="1" smtClean="0"/>
              <a:t>Lidinsky</a:t>
            </a:r>
            <a:r>
              <a:rPr lang="en-US" sz="2000" dirty="0" smtClean="0"/>
              <a:t>, 2008)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Applying the Four </a:t>
            </a:r>
            <a:r>
              <a:rPr lang="en-US" dirty="0" smtClean="0"/>
              <a:t>Habits of 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Like comparison </a:t>
            </a:r>
            <a:r>
              <a:rPr lang="en-US" dirty="0" smtClean="0"/>
              <a:t>shopping:</a:t>
            </a:r>
            <a:endParaRPr lang="en-US" dirty="0" smtClean="0"/>
          </a:p>
          <a:p>
            <a:pPr lvl="1"/>
            <a:r>
              <a:rPr lang="en-US" dirty="0" smtClean="0"/>
              <a:t>Look at a product in advertisements</a:t>
            </a:r>
          </a:p>
          <a:p>
            <a:pPr lvl="1"/>
            <a:r>
              <a:rPr lang="en-US" dirty="0" smtClean="0"/>
              <a:t>Research it online</a:t>
            </a:r>
          </a:p>
          <a:p>
            <a:pPr lvl="1"/>
            <a:r>
              <a:rPr lang="en-US" dirty="0" smtClean="0"/>
              <a:t>Research it in stores</a:t>
            </a:r>
          </a:p>
          <a:p>
            <a:pPr lvl="1"/>
            <a:r>
              <a:rPr lang="en-US" dirty="0" smtClean="0"/>
              <a:t>Compare brands, features, prices</a:t>
            </a:r>
          </a:p>
          <a:p>
            <a:pPr lvl="1"/>
            <a:r>
              <a:rPr lang="en-US" dirty="0" smtClean="0"/>
              <a:t>Analyze data</a:t>
            </a:r>
          </a:p>
          <a:p>
            <a:pPr lvl="1"/>
            <a:r>
              <a:rPr lang="en-US" dirty="0" smtClean="0"/>
              <a:t>Make decision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Inquiries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Ideas often start with an </a:t>
            </a:r>
            <a:r>
              <a:rPr lang="en-US" dirty="0" smtClean="0"/>
              <a:t>observation that challenge personal beliefs or values: “People </a:t>
            </a:r>
            <a:r>
              <a:rPr lang="en-US" dirty="0" smtClean="0"/>
              <a:t>continually leave their </a:t>
            </a:r>
            <a:r>
              <a:rPr lang="en-US" dirty="0" smtClean="0"/>
              <a:t>homelands and families </a:t>
            </a:r>
            <a:r>
              <a:rPr lang="en-US" dirty="0" smtClean="0"/>
              <a:t>to live in the U.S</a:t>
            </a:r>
            <a:r>
              <a:rPr lang="en-US" dirty="0" smtClean="0"/>
              <a:t>.”</a:t>
            </a:r>
            <a:endParaRPr lang="en-US" dirty="0" smtClean="0"/>
          </a:p>
          <a:p>
            <a:r>
              <a:rPr lang="en-US" dirty="0" smtClean="0"/>
              <a:t>Academic writing begins with a question re: how the world works (Why does this exist? Why is this happening? Do things have to be this way?): </a:t>
            </a:r>
            <a:r>
              <a:rPr lang="en-US" dirty="0" smtClean="0"/>
              <a:t>“What does it mean to be an American</a:t>
            </a:r>
            <a:r>
              <a:rPr lang="en-US" dirty="0" smtClean="0"/>
              <a:t>?”</a:t>
            </a:r>
          </a:p>
          <a:p>
            <a:r>
              <a:rPr lang="en-US" dirty="0" smtClean="0"/>
              <a:t>Examines alternatives (Maybe there is another way): “Other countries that offer a similar life.”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Seek and Value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Avoid binary thinking</a:t>
            </a:r>
          </a:p>
          <a:p>
            <a:pPr lvl="1"/>
            <a:r>
              <a:rPr lang="en-US" dirty="0" smtClean="0"/>
              <a:t>Black and white</a:t>
            </a:r>
          </a:p>
          <a:p>
            <a:pPr lvl="1"/>
            <a:r>
              <a:rPr lang="en-US" dirty="0" smtClean="0"/>
              <a:t>Either/Or</a:t>
            </a:r>
          </a:p>
          <a:p>
            <a:r>
              <a:rPr lang="en-US" dirty="0" smtClean="0"/>
              <a:t>Explore issues from different perspectives</a:t>
            </a:r>
          </a:p>
          <a:p>
            <a:pPr lvl="1"/>
            <a:r>
              <a:rPr lang="en-US" dirty="0" smtClean="0"/>
              <a:t>Sociology: Family survival</a:t>
            </a:r>
          </a:p>
          <a:p>
            <a:pPr lvl="1"/>
            <a:r>
              <a:rPr lang="en-US" dirty="0" smtClean="0"/>
              <a:t>Economics: Drain on resources</a:t>
            </a:r>
          </a:p>
          <a:p>
            <a:pPr lvl="1"/>
            <a:r>
              <a:rPr lang="en-US" dirty="0" smtClean="0"/>
              <a:t>Political: Depends where politician resides, Tucson vs. Miami</a:t>
            </a:r>
          </a:p>
          <a:p>
            <a:pPr lvl="1"/>
            <a:r>
              <a:rPr lang="en-US" dirty="0" smtClean="0"/>
              <a:t>Legal: Everyone must obey the law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as a Conversation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Ideas respond to and build on ideas &gt; new knowledge</a:t>
            </a:r>
          </a:p>
          <a:p>
            <a:r>
              <a:rPr lang="en-US" dirty="0" smtClean="0"/>
              <a:t>Can continue indefinitely as scholars draw on each other’s research and ideas</a:t>
            </a:r>
          </a:p>
          <a:p>
            <a:r>
              <a:rPr lang="en-US" dirty="0" smtClean="0"/>
              <a:t>Use empathy to show respect and value for others’ ideas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Myths</a:t>
            </a:r>
            <a:r>
              <a:rPr lang="en-US" dirty="0" smtClean="0"/>
              <a:t> </a:t>
            </a:r>
            <a:r>
              <a:rPr lang="en-US" dirty="0" smtClean="0"/>
              <a:t>about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Writing requires inspiration or natural talent</a:t>
            </a:r>
          </a:p>
          <a:p>
            <a:r>
              <a:rPr lang="en-US" dirty="0" smtClean="0"/>
              <a:t>Good writers write quickly</a:t>
            </a:r>
          </a:p>
          <a:p>
            <a:r>
              <a:rPr lang="en-US" dirty="0" smtClean="0"/>
              <a:t>A good writer in one context can write in any context</a:t>
            </a:r>
          </a:p>
          <a:p>
            <a:r>
              <a:rPr lang="en-US" dirty="0" smtClean="0"/>
              <a:t>Revising and editing are synonymous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adrant design template">
  <a:themeElements>
    <a:clrScheme name="Office Theme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 design template</Template>
  <TotalTime>1</TotalTime>
  <Words>519</Words>
  <Application>Microsoft Office PowerPoint</Application>
  <PresentationFormat>On-screen Show (4:3)</PresentationFormat>
  <Paragraphs>83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Wingdings</vt:lpstr>
      <vt:lpstr>Quadrant design template</vt:lpstr>
      <vt:lpstr>Writing as a Reader</vt:lpstr>
      <vt:lpstr>What is academic writing?</vt:lpstr>
      <vt:lpstr>Characteristics</vt:lpstr>
      <vt:lpstr>Four Habits of Mind</vt:lpstr>
      <vt:lpstr>Applying the Four Habits of Mind</vt:lpstr>
      <vt:lpstr>Make Inquiries</vt:lpstr>
      <vt:lpstr>Seek and Value Complexity</vt:lpstr>
      <vt:lpstr>Writing as a Conversation </vt:lpstr>
      <vt:lpstr>Myths about Writing</vt:lpstr>
      <vt:lpstr>Writing is a Process</vt:lpstr>
      <vt:lpstr>Characteristics of Academic Writing</vt:lpstr>
      <vt:lpstr>Types of Academic Writing</vt:lpstr>
      <vt:lpstr>Uses Formal Language</vt:lpstr>
      <vt:lpstr>Final Words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as a Reader</dc:title>
  <dc:creator>CYNTHIA</dc:creator>
  <cp:lastModifiedBy>CYNTHIA</cp:lastModifiedBy>
  <cp:revision>1</cp:revision>
  <cp:lastPrinted>1601-01-01T00:00:00Z</cp:lastPrinted>
  <dcterms:created xsi:type="dcterms:W3CDTF">2010-07-19T18:59:07Z</dcterms:created>
  <dcterms:modified xsi:type="dcterms:W3CDTF">2010-07-19T19:00:20Z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TC102037871033</vt:lpwstr>
  </property>
</Properties>
</file>