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12"/>
  </p:notesMasterIdLst>
  <p:sldIdLst>
    <p:sldId id="256" r:id="rId2"/>
    <p:sldId id="262" r:id="rId3"/>
    <p:sldId id="257" r:id="rId4"/>
    <p:sldId id="258" r:id="rId5"/>
    <p:sldId id="259" r:id="rId6"/>
    <p:sldId id="260" r:id="rId7"/>
    <p:sldId id="261" r:id="rId8"/>
    <p:sldId id="264"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4" autoAdjust="0"/>
    <p:restoredTop sz="94660" autoAdjust="0"/>
  </p:normalViewPr>
  <p:slideViewPr>
    <p:cSldViewPr snapToGrid="0">
      <p:cViewPr>
        <p:scale>
          <a:sx n="63" d="100"/>
          <a:sy n="63" d="100"/>
        </p:scale>
        <p:origin x="-570" y="-123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163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E3AC5E-74D3-4E9E-B765-442EA7AE91B1}" type="datetimeFigureOut">
              <a:rPr lang="en-US" smtClean="0"/>
              <a:t>9/1/2016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9DE732-E840-4593-B0B2-BC2D10A9E906}" type="slidenum">
              <a:rPr lang="en-US" smtClean="0"/>
              <a:t>‹#›</a:t>
            </a:fld>
            <a:endParaRPr lang="en-US"/>
          </a:p>
        </p:txBody>
      </p:sp>
    </p:spTree>
    <p:extLst>
      <p:ext uri="{BB962C8B-B14F-4D97-AF65-F5344CB8AC3E}">
        <p14:creationId xmlns:p14="http://schemas.microsoft.com/office/powerpoint/2010/main" val="2490452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DE732-E840-4593-B0B2-BC2D10A9E906}" type="slidenum">
              <a:rPr lang="en-US" smtClean="0"/>
              <a:t>1</a:t>
            </a:fld>
            <a:endParaRPr lang="en-US"/>
          </a:p>
        </p:txBody>
      </p:sp>
    </p:spTree>
    <p:extLst>
      <p:ext uri="{BB962C8B-B14F-4D97-AF65-F5344CB8AC3E}">
        <p14:creationId xmlns:p14="http://schemas.microsoft.com/office/powerpoint/2010/main" val="609183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DE732-E840-4593-B0B2-BC2D10A9E906}" type="slidenum">
              <a:rPr lang="en-US" smtClean="0"/>
              <a:t>2</a:t>
            </a:fld>
            <a:endParaRPr lang="en-US"/>
          </a:p>
        </p:txBody>
      </p:sp>
    </p:spTree>
    <p:extLst>
      <p:ext uri="{BB962C8B-B14F-4D97-AF65-F5344CB8AC3E}">
        <p14:creationId xmlns:p14="http://schemas.microsoft.com/office/powerpoint/2010/main" val="1718272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DE732-E840-4593-B0B2-BC2D10A9E906}" type="slidenum">
              <a:rPr lang="en-US" smtClean="0"/>
              <a:t>3</a:t>
            </a:fld>
            <a:endParaRPr lang="en-US"/>
          </a:p>
        </p:txBody>
      </p:sp>
    </p:spTree>
    <p:extLst>
      <p:ext uri="{BB962C8B-B14F-4D97-AF65-F5344CB8AC3E}">
        <p14:creationId xmlns:p14="http://schemas.microsoft.com/office/powerpoint/2010/main" val="3044022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problem with sentence #1 is that it contains too many details. Topic sentences are general, and details should appear later in the paragraph. A better topic sentence would be like the one mentioned above, </a:t>
            </a:r>
            <a:r>
              <a:rPr lang="en-US" i="1" dirty="0"/>
              <a:t>My hometown is famous for several amazing geographical features</a:t>
            </a:r>
            <a:r>
              <a:rPr lang="en-US" i="1" dirty="0" smtClean="0"/>
              <a:t>.</a:t>
            </a:r>
          </a:p>
          <a:p>
            <a:r>
              <a:rPr lang="en-US" dirty="0" smtClean="0"/>
              <a:t> </a:t>
            </a:r>
            <a:endParaRPr lang="en-US" dirty="0"/>
          </a:p>
          <a:p>
            <a:r>
              <a:rPr lang="en-US" dirty="0"/>
              <a:t>Sentence #2 is not appropriate as a topic sentence because it mentions two topics, not just one. Paragraphs are usually about one main thing and so their topic sentences should also be about only one main thing. </a:t>
            </a:r>
            <a:endParaRPr lang="en-US" dirty="0" smtClean="0"/>
          </a:p>
          <a:p>
            <a:endParaRPr lang="en-US" dirty="0"/>
          </a:p>
          <a:p>
            <a:r>
              <a:rPr lang="en-US" dirty="0"/>
              <a:t>The problem with sentence #3 is that it is </a:t>
            </a:r>
            <a:r>
              <a:rPr lang="en-US" i="1" dirty="0" err="1"/>
              <a:t>too</a:t>
            </a:r>
            <a:r>
              <a:rPr lang="en-US" dirty="0" err="1"/>
              <a:t>general</a:t>
            </a:r>
            <a:r>
              <a:rPr lang="en-US" dirty="0"/>
              <a:t>. It is also very boring! Would you like to read a paragraph with this topic sentence? Most people would not. </a:t>
            </a:r>
          </a:p>
          <a:p>
            <a:endParaRPr lang="en-US" dirty="0"/>
          </a:p>
        </p:txBody>
      </p:sp>
      <p:sp>
        <p:nvSpPr>
          <p:cNvPr id="4" name="Slide Number Placeholder 3"/>
          <p:cNvSpPr>
            <a:spLocks noGrp="1"/>
          </p:cNvSpPr>
          <p:nvPr>
            <p:ph type="sldNum" sz="quarter" idx="10"/>
          </p:nvPr>
        </p:nvSpPr>
        <p:spPr/>
        <p:txBody>
          <a:bodyPr/>
          <a:lstStyle/>
          <a:p>
            <a:fld id="{329DE732-E840-4593-B0B2-BC2D10A9E906}" type="slidenum">
              <a:rPr lang="en-US" smtClean="0"/>
              <a:t>4</a:t>
            </a:fld>
            <a:endParaRPr lang="en-US"/>
          </a:p>
        </p:txBody>
      </p:sp>
    </p:spTree>
    <p:extLst>
      <p:ext uri="{BB962C8B-B14F-4D97-AF65-F5344CB8AC3E}">
        <p14:creationId xmlns:p14="http://schemas.microsoft.com/office/powerpoint/2010/main" val="2052069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9DE732-E840-4593-B0B2-BC2D10A9E906}" type="slidenum">
              <a:rPr lang="en-US" smtClean="0"/>
              <a:t>5</a:t>
            </a:fld>
            <a:endParaRPr lang="en-US"/>
          </a:p>
        </p:txBody>
      </p:sp>
    </p:spTree>
    <p:extLst>
      <p:ext uri="{BB962C8B-B14F-4D97-AF65-F5344CB8AC3E}">
        <p14:creationId xmlns:p14="http://schemas.microsoft.com/office/powerpoint/2010/main" val="3166814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3 sentences.</a:t>
            </a:r>
          </a:p>
          <a:p>
            <a:r>
              <a:rPr lang="en-US" dirty="0" smtClean="0"/>
              <a:t>Paragraphs should be 5-7 sentences long, so more details are needed here.</a:t>
            </a:r>
            <a:endParaRPr lang="en-US" dirty="0"/>
          </a:p>
        </p:txBody>
      </p:sp>
      <p:sp>
        <p:nvSpPr>
          <p:cNvPr id="4" name="Slide Number Placeholder 3"/>
          <p:cNvSpPr>
            <a:spLocks noGrp="1"/>
          </p:cNvSpPr>
          <p:nvPr>
            <p:ph type="sldNum" sz="quarter" idx="10"/>
          </p:nvPr>
        </p:nvSpPr>
        <p:spPr/>
        <p:txBody>
          <a:bodyPr/>
          <a:lstStyle/>
          <a:p>
            <a:fld id="{329DE732-E840-4593-B0B2-BC2D10A9E906}" type="slidenum">
              <a:rPr lang="en-US" smtClean="0"/>
              <a:t>6</a:t>
            </a:fld>
            <a:endParaRPr lang="en-US"/>
          </a:p>
        </p:txBody>
      </p:sp>
    </p:spTree>
    <p:extLst>
      <p:ext uri="{BB962C8B-B14F-4D97-AF65-F5344CB8AC3E}">
        <p14:creationId xmlns:p14="http://schemas.microsoft.com/office/powerpoint/2010/main" val="2936246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9DE732-E840-4593-B0B2-BC2D10A9E906}" type="slidenum">
              <a:rPr lang="en-US" smtClean="0"/>
              <a:t>7</a:t>
            </a:fld>
            <a:endParaRPr lang="en-US"/>
          </a:p>
        </p:txBody>
      </p:sp>
    </p:spTree>
    <p:extLst>
      <p:ext uri="{BB962C8B-B14F-4D97-AF65-F5344CB8AC3E}">
        <p14:creationId xmlns:p14="http://schemas.microsoft.com/office/powerpoint/2010/main" val="4071083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understand concluding sentences with this example: </a:t>
            </a:r>
          </a:p>
          <a:p>
            <a:endParaRPr lang="en-US" dirty="0" smtClean="0"/>
          </a:p>
          <a:p>
            <a:r>
              <a:rPr lang="en-US" dirty="0" smtClean="0"/>
              <a:t>Consider a hamburger that you can buy at a fast-food restaurant.*  </a:t>
            </a:r>
          </a:p>
          <a:p>
            <a:pPr marL="228600" indent="-228600">
              <a:buAutoNum type="arabicPeriod"/>
            </a:pPr>
            <a:r>
              <a:rPr lang="en-US" dirty="0" smtClean="0"/>
              <a:t>A hamburger has a top bun (a kind of bread), meat, cheese, lettuce, and other elements in the middle of the hamburger, and a bottom bun. </a:t>
            </a:r>
          </a:p>
          <a:p>
            <a:pPr marL="228600" indent="-228600">
              <a:buAutoNum type="arabicPeriod"/>
            </a:pPr>
            <a:r>
              <a:rPr lang="en-US" dirty="0" smtClean="0"/>
              <a:t>Note how the top bun and the bottom bun are very similar. The top bun, in a way, is like a topic sentence, and the bottom bun is like the concluding sentence.  Both buns "hold" the meat, onions, and so on.  </a:t>
            </a:r>
          </a:p>
          <a:p>
            <a:pPr marL="228600" indent="-228600">
              <a:buAutoNum type="arabicPeriod"/>
            </a:pPr>
            <a:r>
              <a:rPr lang="en-US" dirty="0" smtClean="0"/>
              <a:t>Similarly, the topic sentence and concluding sentence "hold" the supporting sentences in the paragraph.  Let's see how a concluding sentence (in </a:t>
            </a:r>
            <a:r>
              <a:rPr lang="en-US" b="1" dirty="0" smtClean="0"/>
              <a:t>bold</a:t>
            </a:r>
            <a:r>
              <a:rPr lang="en-US" dirty="0" smtClean="0"/>
              <a:t> font) might look in our sample paragraph about Wheaton: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329DE732-E840-4593-B0B2-BC2D10A9E906}" type="slidenum">
              <a:rPr lang="en-US" smtClean="0"/>
              <a:t>8</a:t>
            </a:fld>
            <a:endParaRPr lang="en-US"/>
          </a:p>
        </p:txBody>
      </p:sp>
    </p:spTree>
    <p:extLst>
      <p:ext uri="{BB962C8B-B14F-4D97-AF65-F5344CB8AC3E}">
        <p14:creationId xmlns:p14="http://schemas.microsoft.com/office/powerpoint/2010/main" val="1747449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 more detailed essay, you would spend more time on each feature of Wheaton. </a:t>
            </a:r>
          </a:p>
          <a:p>
            <a:r>
              <a:rPr lang="en-US" dirty="0" smtClean="0"/>
              <a:t>1</a:t>
            </a:r>
            <a:r>
              <a:rPr lang="en-US" baseline="30000" dirty="0" smtClean="0"/>
              <a:t>st</a:t>
            </a:r>
            <a:r>
              <a:rPr lang="en-US" dirty="0" smtClean="0"/>
              <a:t> para. would discuss the river.</a:t>
            </a:r>
          </a:p>
          <a:p>
            <a:r>
              <a:rPr lang="en-US" dirty="0" smtClean="0"/>
              <a:t>2</a:t>
            </a:r>
            <a:r>
              <a:rPr lang="en-US" baseline="30000" dirty="0" smtClean="0"/>
              <a:t>nd</a:t>
            </a:r>
            <a:r>
              <a:rPr lang="en-US" dirty="0" smtClean="0"/>
              <a:t> para. would discuss the hill.</a:t>
            </a:r>
          </a:p>
          <a:p>
            <a:r>
              <a:rPr lang="en-US" dirty="0" smtClean="0"/>
              <a:t>3</a:t>
            </a:r>
            <a:r>
              <a:rPr lang="en-US" baseline="30000" dirty="0" smtClean="0"/>
              <a:t>rd</a:t>
            </a:r>
            <a:r>
              <a:rPr lang="en-US" dirty="0" smtClean="0"/>
              <a:t> para. would discuss the tree.</a:t>
            </a:r>
            <a:endParaRPr lang="en-US" dirty="0"/>
          </a:p>
        </p:txBody>
      </p:sp>
      <p:sp>
        <p:nvSpPr>
          <p:cNvPr id="4" name="Slide Number Placeholder 3"/>
          <p:cNvSpPr>
            <a:spLocks noGrp="1"/>
          </p:cNvSpPr>
          <p:nvPr>
            <p:ph type="sldNum" sz="quarter" idx="10"/>
          </p:nvPr>
        </p:nvSpPr>
        <p:spPr/>
        <p:txBody>
          <a:bodyPr/>
          <a:lstStyle/>
          <a:p>
            <a:fld id="{329DE732-E840-4593-B0B2-BC2D10A9E906}" type="slidenum">
              <a:rPr lang="en-US" smtClean="0"/>
              <a:t>9</a:t>
            </a:fld>
            <a:endParaRPr lang="en-US"/>
          </a:p>
        </p:txBody>
      </p:sp>
    </p:spTree>
    <p:extLst>
      <p:ext uri="{BB962C8B-B14F-4D97-AF65-F5344CB8AC3E}">
        <p14:creationId xmlns:p14="http://schemas.microsoft.com/office/powerpoint/2010/main" val="554138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92F703F-136D-405F-87DC-76B980D28CEA}" type="datetimeFigureOut">
              <a:rPr lang="en-US" smtClean="0"/>
              <a:t>9/1/2016</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2E35EA8E-001D-4A70-93C5-1301AE794574}"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20407577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2F703F-136D-405F-87DC-76B980D28CEA}"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5EA8E-001D-4A70-93C5-1301AE794574}" type="slidenum">
              <a:rPr lang="en-US" smtClean="0"/>
              <a:t>‹#›</a:t>
            </a:fld>
            <a:endParaRPr lang="en-US"/>
          </a:p>
        </p:txBody>
      </p:sp>
    </p:spTree>
    <p:extLst>
      <p:ext uri="{BB962C8B-B14F-4D97-AF65-F5344CB8AC3E}">
        <p14:creationId xmlns:p14="http://schemas.microsoft.com/office/powerpoint/2010/main" val="2331806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2F703F-136D-405F-87DC-76B980D28CEA}"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5EA8E-001D-4A70-93C5-1301AE794574}" type="slidenum">
              <a:rPr lang="en-US" smtClean="0"/>
              <a:t>‹#›</a:t>
            </a:fld>
            <a:endParaRPr lang="en-US"/>
          </a:p>
        </p:txBody>
      </p:sp>
    </p:spTree>
    <p:extLst>
      <p:ext uri="{BB962C8B-B14F-4D97-AF65-F5344CB8AC3E}">
        <p14:creationId xmlns:p14="http://schemas.microsoft.com/office/powerpoint/2010/main" val="27717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2F703F-136D-405F-87DC-76B980D28CEA}"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5EA8E-001D-4A70-93C5-1301AE794574}" type="slidenum">
              <a:rPr lang="en-US" smtClean="0"/>
              <a:t>‹#›</a:t>
            </a:fld>
            <a:endParaRPr lang="en-US"/>
          </a:p>
        </p:txBody>
      </p:sp>
    </p:spTree>
    <p:extLst>
      <p:ext uri="{BB962C8B-B14F-4D97-AF65-F5344CB8AC3E}">
        <p14:creationId xmlns:p14="http://schemas.microsoft.com/office/powerpoint/2010/main" val="1867846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92F703F-136D-405F-87DC-76B980D28CEA}" type="datetimeFigureOut">
              <a:rPr lang="en-US" smtClean="0"/>
              <a:t>9/1/2016</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2E35EA8E-001D-4A70-93C5-1301AE794574}"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8935184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2F703F-136D-405F-87DC-76B980D28CEA}" type="datetimeFigureOut">
              <a:rPr lang="en-US" smtClean="0"/>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5EA8E-001D-4A70-93C5-1301AE794574}" type="slidenum">
              <a:rPr lang="en-US" smtClean="0"/>
              <a:t>‹#›</a:t>
            </a:fld>
            <a:endParaRPr lang="en-US"/>
          </a:p>
        </p:txBody>
      </p:sp>
    </p:spTree>
    <p:extLst>
      <p:ext uri="{BB962C8B-B14F-4D97-AF65-F5344CB8AC3E}">
        <p14:creationId xmlns:p14="http://schemas.microsoft.com/office/powerpoint/2010/main" val="177686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2F703F-136D-405F-87DC-76B980D28CEA}" type="datetimeFigureOut">
              <a:rPr lang="en-US" smtClean="0"/>
              <a:t>9/1/2016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35EA8E-001D-4A70-93C5-1301AE794574}" type="slidenum">
              <a:rPr lang="en-US" smtClean="0"/>
              <a:t>‹#›</a:t>
            </a:fld>
            <a:endParaRPr lang="en-US"/>
          </a:p>
        </p:txBody>
      </p:sp>
    </p:spTree>
    <p:extLst>
      <p:ext uri="{BB962C8B-B14F-4D97-AF65-F5344CB8AC3E}">
        <p14:creationId xmlns:p14="http://schemas.microsoft.com/office/powerpoint/2010/main" val="282055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92F703F-136D-405F-87DC-76B980D28CEA}" type="datetimeFigureOut">
              <a:rPr lang="en-US" smtClean="0"/>
              <a:t>9/1/2016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35EA8E-001D-4A70-93C5-1301AE794574}" type="slidenum">
              <a:rPr lang="en-US" smtClean="0"/>
              <a:t>‹#›</a:t>
            </a:fld>
            <a:endParaRPr lang="en-US"/>
          </a:p>
        </p:txBody>
      </p:sp>
    </p:spTree>
    <p:extLst>
      <p:ext uri="{BB962C8B-B14F-4D97-AF65-F5344CB8AC3E}">
        <p14:creationId xmlns:p14="http://schemas.microsoft.com/office/powerpoint/2010/main" val="1532654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2F703F-136D-405F-87DC-76B980D28CEA}" type="datetimeFigureOut">
              <a:rPr lang="en-US" smtClean="0"/>
              <a:t>9/1/2016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35EA8E-001D-4A70-93C5-1301AE794574}" type="slidenum">
              <a:rPr lang="en-US" smtClean="0"/>
              <a:t>‹#›</a:t>
            </a:fld>
            <a:endParaRPr lang="en-US"/>
          </a:p>
        </p:txBody>
      </p:sp>
    </p:spTree>
    <p:extLst>
      <p:ext uri="{BB962C8B-B14F-4D97-AF65-F5344CB8AC3E}">
        <p14:creationId xmlns:p14="http://schemas.microsoft.com/office/powerpoint/2010/main" val="2517323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92F703F-136D-405F-87DC-76B980D28CEA}" type="datetimeFigureOut">
              <a:rPr lang="en-US" smtClean="0"/>
              <a:t>9/1/2016</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E35EA8E-001D-4A70-93C5-1301AE794574}"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24195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92F703F-136D-405F-87DC-76B980D28CEA}" type="datetimeFigureOut">
              <a:rPr lang="en-US" smtClean="0"/>
              <a:t>9/1/2016</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E35EA8E-001D-4A70-93C5-1301AE794574}"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63374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92F703F-136D-405F-87DC-76B980D28CEA}" type="datetimeFigureOut">
              <a:rPr lang="en-US" smtClean="0"/>
              <a:t>9/1/2016</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2E35EA8E-001D-4A70-93C5-1301AE794574}"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14463046"/>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6912">
          <p15:clr>
            <a:srgbClr val="F26B43"/>
          </p15:clr>
        </p15:guide>
        <p15:guide id="4294967295" pos="936">
          <p15:clr>
            <a:srgbClr val="F26B43"/>
          </p15:clr>
        </p15:guide>
        <p15:guide id="4294967295"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Paragraph Development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11086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to Next Paragraph</a:t>
            </a:r>
            <a:endParaRPr lang="en-US" dirty="0"/>
          </a:p>
        </p:txBody>
      </p:sp>
      <p:sp>
        <p:nvSpPr>
          <p:cNvPr id="3" name="Content Placeholder 2"/>
          <p:cNvSpPr>
            <a:spLocks noGrp="1"/>
          </p:cNvSpPr>
          <p:nvPr>
            <p:ph idx="1"/>
          </p:nvPr>
        </p:nvSpPr>
        <p:spPr/>
        <p:txBody>
          <a:bodyPr/>
          <a:lstStyle/>
          <a:p>
            <a:pPr marL="0" indent="0">
              <a:buNone/>
            </a:pPr>
            <a:r>
              <a:rPr lang="en-US" dirty="0" smtClean="0"/>
              <a:t>	The </a:t>
            </a:r>
            <a:r>
              <a:rPr lang="en-US" dirty="0"/>
              <a:t>Wheaton River, which is quite wide and </a:t>
            </a:r>
            <a:r>
              <a:rPr lang="en-US" dirty="0" smtClean="0"/>
              <a:t>picturesque, is probably the best feature. Its wide banks feature beautiful hard wood trees nestled among statuesque pines. In some areas natural beaches have formed that swimmers take advantage of every summer. </a:t>
            </a:r>
            <a:r>
              <a:rPr lang="en-US" dirty="0" smtClean="0"/>
              <a:t>Oftentimes, people can be seen hiking along the shoreline enjoying the serenity as they achieve their exercise goals in breathtaking beauty. Finally</a:t>
            </a:r>
            <a:r>
              <a:rPr lang="en-US" dirty="0" smtClean="0"/>
              <a:t>, the sun setting over the west side is every bit as beautiful as any sea horizon sunset. Hence the river is the favorite of many who come to visit.</a:t>
            </a:r>
          </a:p>
          <a:p>
            <a:pPr marL="0" indent="0">
              <a:buNone/>
            </a:pPr>
            <a:r>
              <a:rPr lang="en-US" dirty="0" smtClean="0"/>
              <a:t>	</a:t>
            </a:r>
            <a:r>
              <a:rPr lang="en-US" dirty="0"/>
              <a:t> </a:t>
            </a:r>
            <a:r>
              <a:rPr lang="en-US" dirty="0" smtClean="0"/>
              <a:t>People also come to see </a:t>
            </a:r>
            <a:r>
              <a:rPr lang="en-US" dirty="0"/>
              <a:t>Wheaton Hill</a:t>
            </a:r>
            <a:r>
              <a:rPr lang="en-US"/>
              <a:t>, </a:t>
            </a:r>
            <a:r>
              <a:rPr lang="en-US" smtClean="0"/>
              <a:t>unusual </a:t>
            </a:r>
            <a:r>
              <a:rPr lang="en-US" dirty="0"/>
              <a:t>because of its tremendously steep slope.</a:t>
            </a:r>
            <a:r>
              <a:rPr lang="en-US" dirty="0" smtClean="0"/>
              <a:t>  Wheaton’s terrain consists of broad, rolling hills, making Wheaton Hill stand out like an apparition in the desert…….</a:t>
            </a:r>
            <a:endParaRPr lang="en-US" dirty="0"/>
          </a:p>
        </p:txBody>
      </p:sp>
    </p:spTree>
    <p:extLst>
      <p:ext uri="{BB962C8B-B14F-4D97-AF65-F5344CB8AC3E}">
        <p14:creationId xmlns:p14="http://schemas.microsoft.com/office/powerpoint/2010/main" val="2205955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endParaRPr lang="en-US" dirty="0"/>
          </a:p>
        </p:txBody>
      </p:sp>
      <p:sp>
        <p:nvSpPr>
          <p:cNvPr id="3" name="Content Placeholder 2"/>
          <p:cNvSpPr>
            <a:spLocks noGrp="1"/>
          </p:cNvSpPr>
          <p:nvPr>
            <p:ph idx="1"/>
          </p:nvPr>
        </p:nvSpPr>
        <p:spPr>
          <a:xfrm>
            <a:off x="1371600" y="2001520"/>
            <a:ext cx="9601200" cy="3865880"/>
          </a:xfrm>
        </p:spPr>
        <p:txBody>
          <a:bodyPr>
            <a:normAutofit/>
          </a:bodyPr>
          <a:lstStyle/>
          <a:p>
            <a:r>
              <a:rPr lang="en-US" sz="2800" dirty="0" smtClean="0"/>
              <a:t>Topic Sentence</a:t>
            </a:r>
          </a:p>
          <a:p>
            <a:r>
              <a:rPr lang="en-US" sz="2800" dirty="0" smtClean="0"/>
              <a:t>Elaboration and/or supporting information</a:t>
            </a:r>
          </a:p>
          <a:p>
            <a:r>
              <a:rPr lang="en-US" sz="2800" dirty="0" smtClean="0"/>
              <a:t>Details or evidence</a:t>
            </a:r>
          </a:p>
          <a:p>
            <a:r>
              <a:rPr lang="en-US" sz="2800" dirty="0" smtClean="0"/>
              <a:t>Concluding </a:t>
            </a:r>
          </a:p>
          <a:p>
            <a:r>
              <a:rPr lang="en-US" sz="2800" dirty="0" smtClean="0"/>
              <a:t>Generally 5-7 sentences in length for readability</a:t>
            </a:r>
            <a:endParaRPr lang="en-US" sz="2800" dirty="0"/>
          </a:p>
        </p:txBody>
      </p:sp>
    </p:spTree>
    <p:extLst>
      <p:ext uri="{BB962C8B-B14F-4D97-AF65-F5344CB8AC3E}">
        <p14:creationId xmlns:p14="http://schemas.microsoft.com/office/powerpoint/2010/main" val="329746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a:t>
            </a:r>
            <a:endParaRPr lang="en-US" dirty="0"/>
          </a:p>
        </p:txBody>
      </p:sp>
      <p:sp>
        <p:nvSpPr>
          <p:cNvPr id="3" name="Content Placeholder 2"/>
          <p:cNvSpPr>
            <a:spLocks noGrp="1"/>
          </p:cNvSpPr>
          <p:nvPr>
            <p:ph idx="1"/>
          </p:nvPr>
        </p:nvSpPr>
        <p:spPr>
          <a:xfrm>
            <a:off x="1371600" y="1818640"/>
            <a:ext cx="9601200" cy="4048760"/>
          </a:xfrm>
        </p:spPr>
        <p:txBody>
          <a:bodyPr>
            <a:normAutofit/>
          </a:bodyPr>
          <a:lstStyle/>
          <a:p>
            <a:r>
              <a:rPr lang="en-US" sz="2800" dirty="0" smtClean="0"/>
              <a:t>General statement of paragraph’s content.</a:t>
            </a:r>
          </a:p>
          <a:p>
            <a:r>
              <a:rPr lang="en-US" sz="2800" dirty="0" smtClean="0"/>
              <a:t>Usually opening sentence.</a:t>
            </a:r>
          </a:p>
          <a:p>
            <a:pPr marL="0" indent="0">
              <a:buNone/>
            </a:pPr>
            <a:endParaRPr lang="en-US" sz="2800" dirty="0" smtClean="0"/>
          </a:p>
          <a:p>
            <a:pPr marL="0" indent="0">
              <a:buNone/>
            </a:pPr>
            <a:r>
              <a:rPr lang="en-US" sz="2800" dirty="0" smtClean="0"/>
              <a:t>	 My hometown is famous for several spectacular natural features. First, it is noted for the Wheaton River, which is quite wide and picturesque. Also, on the other side of the town is Wheaton Hill, which is unusual because of its tremendously steep slope. </a:t>
            </a:r>
          </a:p>
          <a:p>
            <a:endParaRPr lang="en-US" dirty="0"/>
          </a:p>
        </p:txBody>
      </p:sp>
    </p:spTree>
    <p:extLst>
      <p:ext uri="{BB962C8B-B14F-4D97-AF65-F5344CB8AC3E}">
        <p14:creationId xmlns:p14="http://schemas.microsoft.com/office/powerpoint/2010/main" val="1785324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 these as topic sentences</a:t>
            </a:r>
            <a:endParaRPr lang="en-US" dirty="0"/>
          </a:p>
        </p:txBody>
      </p:sp>
      <p:sp>
        <p:nvSpPr>
          <p:cNvPr id="3" name="Content Placeholder 2"/>
          <p:cNvSpPr>
            <a:spLocks noGrp="1"/>
          </p:cNvSpPr>
          <p:nvPr>
            <p:ph idx="1"/>
          </p:nvPr>
        </p:nvSpPr>
        <p:spPr>
          <a:xfrm>
            <a:off x="1371600" y="1869440"/>
            <a:ext cx="9601200" cy="3997960"/>
          </a:xfrm>
        </p:spPr>
        <p:txBody>
          <a:bodyPr>
            <a:normAutofit fontScale="92500" lnSpcReduction="10000"/>
          </a:bodyPr>
          <a:lstStyle/>
          <a:p>
            <a:pPr lvl="0"/>
            <a:r>
              <a:rPr lang="en-US" sz="2800" dirty="0"/>
              <a:t>My hometown is famous because it is located by Wheaton River, which is </a:t>
            </a:r>
            <a:r>
              <a:rPr lang="en-US" sz="2800" dirty="0" smtClean="0"/>
              <a:t>quite </a:t>
            </a:r>
            <a:r>
              <a:rPr lang="en-US" sz="2800" dirty="0"/>
              <a:t>wide, and because it is built near an unusually steep hill called Wheaton Hill.</a:t>
            </a:r>
          </a:p>
          <a:p>
            <a:pPr marL="0" indent="0">
              <a:buNone/>
            </a:pPr>
            <a:endParaRPr lang="en-US" sz="2800" dirty="0"/>
          </a:p>
          <a:p>
            <a:pPr lvl="0"/>
            <a:r>
              <a:rPr lang="en-US" sz="2800" dirty="0"/>
              <a:t>There are two reasons why some people like to buy cars with automatic transmission and two reasons why others like cars with manual transmission.</a:t>
            </a:r>
          </a:p>
          <a:p>
            <a:pPr marL="0" indent="0">
              <a:buNone/>
            </a:pPr>
            <a:endParaRPr lang="en-US" sz="2800" dirty="0"/>
          </a:p>
          <a:p>
            <a:pPr lvl="0"/>
            <a:r>
              <a:rPr lang="en-US" sz="2800" dirty="0"/>
              <a:t>Clouds are white.</a:t>
            </a:r>
          </a:p>
          <a:p>
            <a:endParaRPr lang="en-US" dirty="0"/>
          </a:p>
        </p:txBody>
      </p:sp>
    </p:spTree>
    <p:extLst>
      <p:ext uri="{BB962C8B-B14F-4D97-AF65-F5344CB8AC3E}">
        <p14:creationId xmlns:p14="http://schemas.microsoft.com/office/powerpoint/2010/main" val="4217473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Improved Versions</a:t>
            </a:r>
            <a:endParaRPr lang="en-US" dirty="0"/>
          </a:p>
        </p:txBody>
      </p:sp>
      <p:sp>
        <p:nvSpPr>
          <p:cNvPr id="3" name="Content Placeholder 2"/>
          <p:cNvSpPr>
            <a:spLocks noGrp="1"/>
          </p:cNvSpPr>
          <p:nvPr>
            <p:ph idx="1"/>
          </p:nvPr>
        </p:nvSpPr>
        <p:spPr>
          <a:xfrm>
            <a:off x="1371600" y="1879600"/>
            <a:ext cx="9601200" cy="3987800"/>
          </a:xfrm>
        </p:spPr>
        <p:txBody>
          <a:bodyPr/>
          <a:lstStyle/>
          <a:p>
            <a:pPr lvl="0"/>
            <a:r>
              <a:rPr lang="en-US" sz="2800" dirty="0"/>
              <a:t>There are two reasons why some people like to buy cars with automatic transmission. </a:t>
            </a:r>
          </a:p>
          <a:p>
            <a:pPr lvl="1"/>
            <a:r>
              <a:rPr lang="en-US" sz="2800" i="1" dirty="0" smtClean="0"/>
              <a:t>AND </a:t>
            </a:r>
            <a:r>
              <a:rPr lang="en-US" sz="2800" i="1" dirty="0"/>
              <a:t>(in a different paragraph):</a:t>
            </a:r>
            <a:endParaRPr lang="en-US" sz="2800" dirty="0"/>
          </a:p>
          <a:p>
            <a:pPr lvl="0"/>
            <a:r>
              <a:rPr lang="en-US" sz="2800" dirty="0"/>
              <a:t>There are two reasons why some people like cars with manual transmission.</a:t>
            </a:r>
          </a:p>
          <a:p>
            <a:pPr marL="0" indent="0">
              <a:buNone/>
            </a:pPr>
            <a:endParaRPr lang="en-US" sz="2800" dirty="0"/>
          </a:p>
          <a:p>
            <a:pPr lvl="0"/>
            <a:r>
              <a:rPr lang="en-US" sz="2800" dirty="0"/>
              <a:t>The shapes of clouds are determined by various factors.</a:t>
            </a:r>
          </a:p>
          <a:p>
            <a:endParaRPr lang="en-US" dirty="0"/>
          </a:p>
        </p:txBody>
      </p:sp>
    </p:spTree>
    <p:extLst>
      <p:ext uri="{BB962C8B-B14F-4D97-AF65-F5344CB8AC3E}">
        <p14:creationId xmlns:p14="http://schemas.microsoft.com/office/powerpoint/2010/main" val="1043408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the Topic Sentence</a:t>
            </a:r>
            <a:endParaRPr lang="en-US" dirty="0"/>
          </a:p>
        </p:txBody>
      </p:sp>
      <p:sp>
        <p:nvSpPr>
          <p:cNvPr id="3" name="Content Placeholder 2"/>
          <p:cNvSpPr>
            <a:spLocks noGrp="1"/>
          </p:cNvSpPr>
          <p:nvPr>
            <p:ph idx="1"/>
          </p:nvPr>
        </p:nvSpPr>
        <p:spPr>
          <a:xfrm>
            <a:off x="1371600" y="2062480"/>
            <a:ext cx="9601200" cy="3804920"/>
          </a:xfrm>
        </p:spPr>
        <p:txBody>
          <a:bodyPr>
            <a:normAutofit fontScale="92500" lnSpcReduction="10000"/>
          </a:bodyPr>
          <a:lstStyle/>
          <a:p>
            <a:pPr marL="0" indent="0">
              <a:buNone/>
            </a:pPr>
            <a:r>
              <a:rPr lang="en-US" dirty="0" smtClean="0"/>
              <a:t>	</a:t>
            </a:r>
            <a:r>
              <a:rPr lang="en-US" sz="2800" dirty="0" smtClean="0"/>
              <a:t>My hometown is famous for several spectacular natural features. First, it is noted for the Wheaton River, which is quite wide and picturesque. Also, on the other side of the town is Wheaton Hill, which is unusual because of its tremendously steep slope. </a:t>
            </a:r>
          </a:p>
          <a:p>
            <a:r>
              <a:rPr lang="en-US" sz="2800" dirty="0" smtClean="0"/>
              <a:t>Readers likely think, </a:t>
            </a:r>
            <a:r>
              <a:rPr lang="en-US" sz="2800" i="1" dirty="0" smtClean="0"/>
              <a:t>What natural features make Wheaton famous?</a:t>
            </a:r>
          </a:p>
          <a:p>
            <a:r>
              <a:rPr lang="en-US" sz="2800" dirty="0"/>
              <a:t>S</a:t>
            </a:r>
            <a:r>
              <a:rPr lang="en-US" sz="2800" dirty="0" smtClean="0"/>
              <a:t>entences that follow elaborate or support/explain the topic sentence.</a:t>
            </a:r>
          </a:p>
          <a:p>
            <a:r>
              <a:rPr lang="en-US" sz="2800" dirty="0" smtClean="0"/>
              <a:t>What else is needed here?</a:t>
            </a:r>
          </a:p>
          <a:p>
            <a:pPr marL="0" indent="0">
              <a:buNone/>
            </a:pPr>
            <a:endParaRPr lang="en-US" dirty="0"/>
          </a:p>
        </p:txBody>
      </p:sp>
    </p:spTree>
    <p:extLst>
      <p:ext uri="{BB962C8B-B14F-4D97-AF65-F5344CB8AC3E}">
        <p14:creationId xmlns:p14="http://schemas.microsoft.com/office/powerpoint/2010/main" val="3293320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Devil is in the Details</a:t>
            </a:r>
            <a:endParaRPr lang="en-US" dirty="0"/>
          </a:p>
        </p:txBody>
      </p:sp>
      <p:sp>
        <p:nvSpPr>
          <p:cNvPr id="3" name="Content Placeholder 2"/>
          <p:cNvSpPr>
            <a:spLocks noGrp="1"/>
          </p:cNvSpPr>
          <p:nvPr>
            <p:ph idx="1"/>
          </p:nvPr>
        </p:nvSpPr>
        <p:spPr>
          <a:xfrm>
            <a:off x="1371600" y="1849120"/>
            <a:ext cx="9601200" cy="4018280"/>
          </a:xfrm>
        </p:spPr>
        <p:txBody>
          <a:bodyPr>
            <a:normAutofit lnSpcReduction="10000"/>
          </a:bodyPr>
          <a:lstStyle/>
          <a:p>
            <a:pPr marL="0" indent="0">
              <a:buNone/>
            </a:pPr>
            <a:r>
              <a:rPr lang="en-US" dirty="0" smtClean="0"/>
              <a:t>	 </a:t>
            </a:r>
            <a:r>
              <a:rPr lang="en-US" sz="2800" dirty="0" smtClean="0"/>
              <a:t>My hometown is famous for several spectacular natural features. First, it is noted for the Wheaton River, which is quite wide and picturesque. Also, on the other side of the town is Wheaton Hill, which is unusual because of its tremendously steep slope. </a:t>
            </a:r>
            <a:r>
              <a:rPr lang="en-US" sz="2800" b="1" dirty="0" smtClean="0"/>
              <a:t>The </a:t>
            </a:r>
            <a:r>
              <a:rPr lang="en-US" sz="2800" b="1" dirty="0"/>
              <a:t>third amazing feature is the Big Old Tree. This tree stands two hundred feet tall and is probably about six hundred years old.</a:t>
            </a:r>
            <a:endParaRPr lang="en-US" sz="2800" dirty="0"/>
          </a:p>
          <a:p>
            <a:r>
              <a:rPr lang="en-US" sz="2800" dirty="0" smtClean="0"/>
              <a:t>Now the reader knows a number of natural features that make Wheaton famous.</a:t>
            </a:r>
          </a:p>
          <a:p>
            <a:pPr marL="0" indent="0">
              <a:buNone/>
            </a:pPr>
            <a:r>
              <a:rPr lang="en-US" sz="2800" dirty="0" smtClean="0"/>
              <a:t>*The paragraph contains 5 sentences.</a:t>
            </a:r>
            <a:endParaRPr lang="en-US" sz="2800" dirty="0"/>
          </a:p>
        </p:txBody>
      </p:sp>
    </p:spTree>
    <p:extLst>
      <p:ext uri="{BB962C8B-B14F-4D97-AF65-F5344CB8AC3E}">
        <p14:creationId xmlns:p14="http://schemas.microsoft.com/office/powerpoint/2010/main" val="1259274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Sentence</a:t>
            </a:r>
            <a:endParaRPr lang="en-US" dirty="0"/>
          </a:p>
        </p:txBody>
      </p:sp>
      <p:sp>
        <p:nvSpPr>
          <p:cNvPr id="3" name="Content Placeholder 2"/>
          <p:cNvSpPr>
            <a:spLocks noGrp="1"/>
          </p:cNvSpPr>
          <p:nvPr>
            <p:ph idx="1"/>
          </p:nvPr>
        </p:nvSpPr>
        <p:spPr/>
        <p:txBody>
          <a:bodyPr/>
          <a:lstStyle/>
          <a:p>
            <a:r>
              <a:rPr lang="en-US" dirty="0"/>
              <a:t>Summary </a:t>
            </a:r>
            <a:r>
              <a:rPr lang="en-US" dirty="0" smtClean="0"/>
              <a:t>statement. </a:t>
            </a:r>
          </a:p>
          <a:p>
            <a:r>
              <a:rPr lang="en-US" dirty="0" smtClean="0"/>
              <a:t>Topic </a:t>
            </a:r>
            <a:r>
              <a:rPr lang="en-US" dirty="0"/>
              <a:t>sentence “in reverse</a:t>
            </a:r>
            <a:r>
              <a:rPr lang="en-US" dirty="0" smtClean="0"/>
              <a:t>.”</a:t>
            </a:r>
          </a:p>
          <a:p>
            <a:r>
              <a:rPr lang="en-US" dirty="0" smtClean="0"/>
              <a:t>Helps to tie paragraph to next idea or point.</a:t>
            </a:r>
            <a:endParaRPr lang="en-US" dirty="0"/>
          </a:p>
          <a:p>
            <a:endParaRPr lang="en-US" dirty="0"/>
          </a:p>
        </p:txBody>
      </p:sp>
    </p:spTree>
    <p:extLst>
      <p:ext uri="{BB962C8B-B14F-4D97-AF65-F5344CB8AC3E}">
        <p14:creationId xmlns:p14="http://schemas.microsoft.com/office/powerpoint/2010/main" val="3804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Sentence</a:t>
            </a:r>
            <a:endParaRPr lang="en-US" dirty="0"/>
          </a:p>
        </p:txBody>
      </p:sp>
      <p:sp>
        <p:nvSpPr>
          <p:cNvPr id="3" name="Content Placeholder 2"/>
          <p:cNvSpPr>
            <a:spLocks noGrp="1"/>
          </p:cNvSpPr>
          <p:nvPr>
            <p:ph idx="1"/>
          </p:nvPr>
        </p:nvSpPr>
        <p:spPr>
          <a:xfrm>
            <a:off x="1371600" y="1838960"/>
            <a:ext cx="9601200" cy="4028440"/>
          </a:xfrm>
        </p:spPr>
        <p:txBody>
          <a:bodyPr>
            <a:normAutofit fontScale="92500" lnSpcReduction="10000"/>
          </a:bodyPr>
          <a:lstStyle/>
          <a:p>
            <a:pPr marL="0" indent="0">
              <a:buNone/>
            </a:pPr>
            <a:endParaRPr lang="en-US" sz="2800" dirty="0" smtClean="0"/>
          </a:p>
          <a:p>
            <a:pPr marL="0" indent="0">
              <a:buNone/>
            </a:pPr>
            <a:r>
              <a:rPr lang="en-US" sz="2800" dirty="0" smtClean="0"/>
              <a:t>	My </a:t>
            </a:r>
            <a:r>
              <a:rPr lang="en-US" sz="2800" dirty="0"/>
              <a:t>hometown is famous for </a:t>
            </a:r>
            <a:r>
              <a:rPr lang="en-US" sz="2800" dirty="0" smtClean="0"/>
              <a:t>several spectacular </a:t>
            </a:r>
            <a:r>
              <a:rPr lang="en-US" sz="2800" dirty="0"/>
              <a:t>natural features</a:t>
            </a:r>
            <a:r>
              <a:rPr lang="en-US" sz="2800" dirty="0" smtClean="0"/>
              <a:t>. </a:t>
            </a:r>
            <a:r>
              <a:rPr lang="en-US" sz="2800" dirty="0"/>
              <a:t>First, it is noted for the Wheaton River, which </a:t>
            </a:r>
            <a:r>
              <a:rPr lang="en-US" sz="2800" dirty="0" smtClean="0"/>
              <a:t>is quite </a:t>
            </a:r>
            <a:r>
              <a:rPr lang="en-US" sz="2800" dirty="0"/>
              <a:t>wide and </a:t>
            </a:r>
            <a:r>
              <a:rPr lang="en-US" sz="2800" dirty="0" smtClean="0"/>
              <a:t>picturesque. </a:t>
            </a:r>
            <a:r>
              <a:rPr lang="en-US" sz="2800" dirty="0"/>
              <a:t>Also, on the other side of the town is Wheaton Hill, which is unusual because </a:t>
            </a:r>
            <a:r>
              <a:rPr lang="en-US" sz="2800" dirty="0" smtClean="0"/>
              <a:t>of its tremendously steep slope. </a:t>
            </a:r>
            <a:r>
              <a:rPr lang="en-US" sz="2800" dirty="0"/>
              <a:t>The </a:t>
            </a:r>
            <a:r>
              <a:rPr lang="en-US" sz="2800" dirty="0" smtClean="0"/>
              <a:t>third </a:t>
            </a:r>
            <a:r>
              <a:rPr lang="en-US" sz="2800" dirty="0"/>
              <a:t>feature is the Big Old Tree. This tree stands two hundred feet tall and is probably about six hundred years old. </a:t>
            </a:r>
            <a:r>
              <a:rPr lang="en-US" sz="2800" b="1" dirty="0"/>
              <a:t>These three landmarks are </a:t>
            </a:r>
            <a:r>
              <a:rPr lang="en-US" sz="2800" b="1" dirty="0" smtClean="0"/>
              <a:t>awe-inspiring, thus making </a:t>
            </a:r>
            <a:r>
              <a:rPr lang="en-US" sz="2800" b="1" dirty="0"/>
              <a:t>my hometown </a:t>
            </a:r>
            <a:r>
              <a:rPr lang="en-US" sz="2800" b="1" dirty="0" smtClean="0"/>
              <a:t>the famous place that it is.</a:t>
            </a:r>
          </a:p>
          <a:p>
            <a:pPr marL="0" indent="0">
              <a:buNone/>
            </a:pPr>
            <a:r>
              <a:rPr lang="en-US" sz="2800" dirty="0" smtClean="0"/>
              <a:t>*Now contains 6 sentences.</a:t>
            </a:r>
          </a:p>
          <a:p>
            <a:pPr marL="0" indent="0">
              <a:buNone/>
            </a:pPr>
            <a:endParaRPr lang="en-US" dirty="0" smtClean="0"/>
          </a:p>
        </p:txBody>
      </p:sp>
    </p:spTree>
    <p:extLst>
      <p:ext uri="{BB962C8B-B14F-4D97-AF65-F5344CB8AC3E}">
        <p14:creationId xmlns:p14="http://schemas.microsoft.com/office/powerpoint/2010/main" val="495434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TM10001105[[fn=Crop]]</Template>
  <TotalTime>63</TotalTime>
  <Words>355</Words>
  <Application>Microsoft Office PowerPoint</Application>
  <PresentationFormat>Custom</PresentationFormat>
  <Paragraphs>70</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Crop</vt:lpstr>
      <vt:lpstr>Paragraph Development</vt:lpstr>
      <vt:lpstr>Structure</vt:lpstr>
      <vt:lpstr>Topic Sentence</vt:lpstr>
      <vt:lpstr>Evaluate these as topic sentences</vt:lpstr>
      <vt:lpstr>Improved Versions</vt:lpstr>
      <vt:lpstr>Developing the Topic Sentence</vt:lpstr>
      <vt:lpstr>The Devil is in the Details</vt:lpstr>
      <vt:lpstr>Concluding Sentence</vt:lpstr>
      <vt:lpstr>Concluding Sentence</vt:lpstr>
      <vt:lpstr>Transition to Next Paragraph</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Paragraph Development</dc:title>
  <dc:creator>Cynthia Macri</dc:creator>
  <cp:lastModifiedBy>Macri, Cynthia H</cp:lastModifiedBy>
  <cp:revision>20</cp:revision>
  <dcterms:created xsi:type="dcterms:W3CDTF">2016-08-31T01:58:34Z</dcterms:created>
  <dcterms:modified xsi:type="dcterms:W3CDTF">2016-09-01T12:32:26Z</dcterms:modified>
</cp:coreProperties>
</file>