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1"/>
  </p:notesMasterIdLst>
  <p:handoutMasterIdLst>
    <p:handoutMasterId r:id="rId22"/>
  </p:handoutMasterIdLst>
  <p:sldIdLst>
    <p:sldId id="256" r:id="rId2"/>
    <p:sldId id="274" r:id="rId3"/>
    <p:sldId id="259" r:id="rId4"/>
    <p:sldId id="273" r:id="rId5"/>
    <p:sldId id="257" r:id="rId6"/>
    <p:sldId id="258" r:id="rId7"/>
    <p:sldId id="260" r:id="rId8"/>
    <p:sldId id="261" r:id="rId9"/>
    <p:sldId id="262" r:id="rId10"/>
    <p:sldId id="263" r:id="rId11"/>
    <p:sldId id="264" r:id="rId12"/>
    <p:sldId id="265" r:id="rId13"/>
    <p:sldId id="266" r:id="rId14"/>
    <p:sldId id="268" r:id="rId15"/>
    <p:sldId id="269" r:id="rId16"/>
    <p:sldId id="271" r:id="rId17"/>
    <p:sldId id="267" r:id="rId18"/>
    <p:sldId id="270"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0000"/>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34" autoAdjust="0"/>
  </p:normalViewPr>
  <p:slideViewPr>
    <p:cSldViewPr>
      <p:cViewPr varScale="1">
        <p:scale>
          <a:sx n="99" d="100"/>
          <a:sy n="99" d="100"/>
        </p:scale>
        <p:origin x="-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6ACDE8-2209-494D-9A92-DA5F10CF5E3A}" type="datetimeFigureOut">
              <a:rPr lang="en-US" smtClean="0"/>
              <a:t>10/5/2016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917DF0-46C4-4A9B-9B7C-3FD1315CFC96}" type="slidenum">
              <a:rPr lang="en-US" smtClean="0"/>
              <a:t>‹#›</a:t>
            </a:fld>
            <a:endParaRPr lang="en-US"/>
          </a:p>
        </p:txBody>
      </p:sp>
    </p:spTree>
    <p:extLst>
      <p:ext uri="{BB962C8B-B14F-4D97-AF65-F5344CB8AC3E}">
        <p14:creationId xmlns:p14="http://schemas.microsoft.com/office/powerpoint/2010/main" val="30515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1EDB7F-F90B-494C-AA5E-80F46F8009F7}" type="datetimeFigureOut">
              <a:rPr lang="en-US" smtClean="0"/>
              <a:pPr/>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FB7F7-DA02-4ABA-946E-4F01843C26B2}" type="slidenum">
              <a:rPr lang="en-US" smtClean="0"/>
              <a:pPr/>
              <a:t>‹#›</a:t>
            </a:fld>
            <a:endParaRPr lang="en-US"/>
          </a:p>
        </p:txBody>
      </p:sp>
    </p:spTree>
    <p:extLst>
      <p:ext uri="{BB962C8B-B14F-4D97-AF65-F5344CB8AC3E}">
        <p14:creationId xmlns:p14="http://schemas.microsoft.com/office/powerpoint/2010/main" val="504204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4FB7F7-DA02-4ABA-946E-4F01843C26B2}"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4FB7F7-DA02-4ABA-946E-4F01843C26B2}"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Thesis: Wallpaper can affect our moods, our attentiveness,</a:t>
            </a:r>
            <a:r>
              <a:rPr lang="en-US" baseline="0" dirty="0" smtClean="0"/>
              <a:t> and our ability to think clearly</a:t>
            </a:r>
          </a:p>
          <a:p>
            <a:pPr marL="285750" indent="-285750">
              <a:buAutoNum type="romanUcPeriod"/>
            </a:pPr>
            <a:r>
              <a:rPr lang="en-US" baseline="0" dirty="0" smtClean="0"/>
              <a:t>Criterion 1: How color affects our minds in general—compare and contrast various authors’ research</a:t>
            </a:r>
          </a:p>
          <a:p>
            <a:pPr marL="285750" indent="-285750">
              <a:buAutoNum type="romanUcPeriod"/>
            </a:pPr>
            <a:r>
              <a:rPr lang="en-US" baseline="0" dirty="0" smtClean="0"/>
              <a:t>Criterion 2: How color affects mood--ditto</a:t>
            </a:r>
            <a:endParaRPr lang="en-US" dirty="0" smtClean="0"/>
          </a:p>
          <a:p>
            <a:endParaRPr lang="en-US" dirty="0"/>
          </a:p>
        </p:txBody>
      </p:sp>
      <p:sp>
        <p:nvSpPr>
          <p:cNvPr id="4" name="Slide Number Placeholder 3"/>
          <p:cNvSpPr>
            <a:spLocks noGrp="1"/>
          </p:cNvSpPr>
          <p:nvPr>
            <p:ph type="sldNum" sz="quarter" idx="10"/>
          </p:nvPr>
        </p:nvSpPr>
        <p:spPr/>
        <p:txBody>
          <a:bodyPr/>
          <a:lstStyle/>
          <a:p>
            <a:fld id="{FB4FB7F7-DA02-4ABA-946E-4F01843C26B2}"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grpSp>
        <p:nvGrpSpPr>
          <p:cNvPr id="2"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fontAlgn="auto">
                <a:spcBef>
                  <a:spcPts val="0"/>
                </a:spcBef>
                <a:spcAft>
                  <a:spcPts val="0"/>
                </a:spcAft>
                <a:defRPr/>
              </a:pPr>
              <a:endParaRPr lang="en-US" sz="2400">
                <a:latin typeface="+mn-lt"/>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fontAlgn="auto">
                <a:spcBef>
                  <a:spcPts val="0"/>
                </a:spcBef>
                <a:spcAft>
                  <a:spcPts val="0"/>
                </a:spcAft>
                <a:defRPr/>
              </a:pPr>
              <a:endParaRPr lang="en-US" sz="2400">
                <a:latin typeface="+mn-lt"/>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fontAlgn="auto">
                <a:spcBef>
                  <a:spcPts val="0"/>
                </a:spcBef>
                <a:spcAft>
                  <a:spcPts val="0"/>
                </a:spcAft>
                <a:defRPr/>
              </a:pPr>
              <a:endParaRPr lang="en-US">
                <a:latin typeface="+mn-lt"/>
              </a:endParaRP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grpSp>
      <p:sp>
        <p:nvSpPr>
          <p:cNvPr id="84995" name="Rectangle 3"/>
          <p:cNvSpPr>
            <a:spLocks noGrp="1" noChangeArrowheads="1"/>
          </p:cNvSpPr>
          <p:nvPr>
            <p:ph type="ctrTitle"/>
          </p:nvPr>
        </p:nvSpPr>
        <p:spPr>
          <a:xfrm>
            <a:off x="762000" y="1371600"/>
            <a:ext cx="7696200" cy="2057400"/>
          </a:xfrm>
        </p:spPr>
        <p:txBody>
          <a:bodyPr/>
          <a:lstStyle>
            <a:lvl1pPr>
              <a:defRPr sz="5400"/>
            </a:lvl1pPr>
          </a:lstStyle>
          <a:p>
            <a:r>
              <a:rPr lang="en-US" smtClean="0"/>
              <a:t>Click to edit Master title style</a:t>
            </a:r>
            <a:endParaRPr lang="en-US" dirty="0"/>
          </a:p>
        </p:txBody>
      </p:sp>
      <p:sp>
        <p:nvSpPr>
          <p:cNvPr id="8499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smtClean="0"/>
              <a:t>Click to edit Master subtitle style</a:t>
            </a:r>
            <a:endParaRPr lang="en-US" dirty="0"/>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fld id="{C94F90A0-37B8-41E0-844B-A87E6155BD05}" type="datetimeFigureOut">
              <a:rPr lang="en-US" smtClean="0"/>
              <a:pPr/>
              <a:t>10/5/2016</a:t>
            </a:fld>
            <a:endParaRPr lang="en-US"/>
          </a:p>
        </p:txBody>
      </p:sp>
      <p:sp>
        <p:nvSpPr>
          <p:cNvPr id="13" name="Rectangle 6"/>
          <p:cNvSpPr>
            <a:spLocks noGrp="1" noChangeArrowheads="1"/>
          </p:cNvSpPr>
          <p:nvPr>
            <p:ph type="ftr" sz="quarter" idx="11"/>
          </p:nvPr>
        </p:nvSpPr>
        <p:spPr/>
        <p:txBody>
          <a:bodyPr/>
          <a:lstStyle>
            <a:lvl1pPr>
              <a:defRPr/>
            </a:lvl1pPr>
          </a:lstStyle>
          <a:p>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229600" cy="4302125"/>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94F90A0-37B8-41E0-844B-A87E6155BD05}" type="datetimeFigureOut">
              <a:rPr lang="en-US" smtClean="0"/>
              <a:pPr/>
              <a:t>10/5/2016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E1EBFE1-F4D5-4289-938C-1919904FF721}" type="slidenum">
              <a:rPr lang="en-US" smtClean="0"/>
              <a:pPr/>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000" smtClean="0">
                <a:latin typeface="Arial" charset="0"/>
              </a:defRPr>
            </a:lvl1pPr>
          </a:lstStyle>
          <a:p>
            <a:fld id="{C94F90A0-37B8-41E0-844B-A87E6155BD05}" type="datetimeFigureOut">
              <a:rPr lang="en-US" smtClean="0"/>
              <a:pPr/>
              <a:t>10/5/2016</a:t>
            </a:fld>
            <a:endParaRPr lang="en-US"/>
          </a:p>
        </p:txBody>
      </p:sp>
      <p:sp>
        <p:nvSpPr>
          <p:cNvPr id="839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000">
                <a:latin typeface="Arial" charset="0"/>
              </a:defRPr>
            </a:lvl1pPr>
          </a:lstStyle>
          <a:p>
            <a:endParaRPr lang="en-US"/>
          </a:p>
        </p:txBody>
      </p:sp>
      <p:sp>
        <p:nvSpPr>
          <p:cNvPr id="8397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smtClean="0">
                <a:latin typeface="Arial" charset="0"/>
              </a:defRPr>
            </a:lvl1pPr>
          </a:lstStyle>
          <a:p>
            <a:fld id="{DE1EBFE1-F4D5-4289-938C-1919904FF721}" type="slidenum">
              <a:rPr lang="en-US" smtClean="0"/>
              <a:pPr/>
              <a:t>‹#›</a:t>
            </a:fld>
            <a:endParaRPr lang="en-US"/>
          </a:p>
        </p:txBody>
      </p:sp>
      <p:grpSp>
        <p:nvGrpSpPr>
          <p:cNvPr id="2" name="Group 7"/>
          <p:cNvGrpSpPr>
            <a:grpSpLocks/>
          </p:cNvGrpSpPr>
          <p:nvPr/>
        </p:nvGrpSpPr>
        <p:grpSpPr bwMode="auto">
          <a:xfrm>
            <a:off x="279400" y="152400"/>
            <a:ext cx="8686800" cy="1600200"/>
            <a:chOff x="176" y="96"/>
            <a:chExt cx="5472" cy="1008"/>
          </a:xfrm>
        </p:grpSpPr>
        <p:sp>
          <p:nvSpPr>
            <p:cNvPr id="83976"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fontAlgn="auto">
                <a:spcBef>
                  <a:spcPts val="0"/>
                </a:spcBef>
                <a:spcAft>
                  <a:spcPts val="0"/>
                </a:spcAft>
                <a:defRPr/>
              </a:pPr>
              <a:endParaRPr lang="en-US">
                <a:latin typeface="+mn-lt"/>
              </a:endParaRPr>
            </a:p>
          </p:txBody>
        </p:sp>
        <p:sp>
          <p:nvSpPr>
            <p:cNvPr id="83977"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83978"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83979"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83980"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gr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469900" indent="-469900" algn="l" rtl="0" eaLnBrk="1" fontAlgn="base" hangingPunct="1">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1" fontAlgn="base" hangingPunct="1">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1" fontAlgn="base" hangingPunct="1">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Improving Argumentative Stance</a:t>
            </a:r>
            <a:endParaRPr lang="en-US" dirty="0"/>
          </a:p>
        </p:txBody>
      </p:sp>
      <p:sp>
        <p:nvSpPr>
          <p:cNvPr id="3" name="Subtitle 2"/>
          <p:cNvSpPr>
            <a:spLocks noGrp="1"/>
          </p:cNvSpPr>
          <p:nvPr>
            <p:ph type="subTitle" idx="1"/>
          </p:nvPr>
        </p:nvSpPr>
        <p:spPr/>
        <p:txBody>
          <a:bodyPr/>
          <a:lstStyle/>
          <a:p>
            <a:r>
              <a:rPr lang="en-US" dirty="0" smtClean="0"/>
              <a:t>Prewriting and Organizational Strategy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Argumentative Strategy/Structure</a:t>
            </a:r>
            <a:endParaRPr lang="en-US" dirty="0"/>
          </a:p>
        </p:txBody>
      </p:sp>
      <p:sp>
        <p:nvSpPr>
          <p:cNvPr id="3" name="Content Placeholder 2"/>
          <p:cNvSpPr>
            <a:spLocks noGrp="1"/>
          </p:cNvSpPr>
          <p:nvPr>
            <p:ph idx="1"/>
          </p:nvPr>
        </p:nvSpPr>
        <p:spPr/>
        <p:txBody>
          <a:bodyPr/>
          <a:lstStyle/>
          <a:p>
            <a:r>
              <a:rPr lang="en-US" dirty="0" smtClean="0"/>
              <a:t>Classical (Aristotle)</a:t>
            </a:r>
            <a:endParaRPr lang="en-US" dirty="0" smtClean="0"/>
          </a:p>
          <a:p>
            <a:pPr lvl="1"/>
            <a:r>
              <a:rPr lang="en-US" dirty="0" smtClean="0"/>
              <a:t>Introduction: warms up the audience, establishes goodwill and rapport with the readers, and communicates the thesis</a:t>
            </a:r>
          </a:p>
          <a:p>
            <a:pPr lvl="1"/>
            <a:r>
              <a:rPr lang="en-US" dirty="0" smtClean="0"/>
              <a:t>Narration: summarizes relevant background material, provides any information the audience needs to know about the environment and circumstances that produce the argument, and sets up the stakes–what’s at risk in this question</a:t>
            </a:r>
          </a:p>
          <a:p>
            <a:pPr lvl="1"/>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Argument (Cont’d.)</a:t>
            </a:r>
            <a:endParaRPr lang="en-US" dirty="0"/>
          </a:p>
        </p:txBody>
      </p:sp>
      <p:sp>
        <p:nvSpPr>
          <p:cNvPr id="3" name="Content Placeholder 2"/>
          <p:cNvSpPr>
            <a:spLocks noGrp="1"/>
          </p:cNvSpPr>
          <p:nvPr>
            <p:ph idx="1"/>
          </p:nvPr>
        </p:nvSpPr>
        <p:spPr/>
        <p:txBody>
          <a:bodyPr/>
          <a:lstStyle/>
          <a:p>
            <a:r>
              <a:rPr lang="en-US" sz="2800" dirty="0" smtClean="0"/>
              <a:t>Proposition: presents the general argument you will be making and the lines the argument you will follow. </a:t>
            </a:r>
          </a:p>
          <a:p>
            <a:r>
              <a:rPr lang="en-US" sz="2800" dirty="0" smtClean="0"/>
              <a:t>Confirmation</a:t>
            </a:r>
            <a:r>
              <a:rPr lang="en-US" sz="2800" dirty="0" smtClean="0"/>
              <a:t>: </a:t>
            </a:r>
            <a:r>
              <a:rPr lang="en-US" sz="2800" dirty="0" smtClean="0"/>
              <a:t>presents and argues your points/claims in a </a:t>
            </a:r>
            <a:r>
              <a:rPr lang="en-US" sz="2800" dirty="0" smtClean="0"/>
              <a:t>logical order (usually strongest to weakest or most obvious to most subtle) </a:t>
            </a:r>
            <a:r>
              <a:rPr lang="en-US" sz="2800" dirty="0" smtClean="0"/>
              <a:t>providing </a:t>
            </a:r>
            <a:r>
              <a:rPr lang="en-US" sz="2800" dirty="0" smtClean="0"/>
              <a:t>evidence for each claim </a:t>
            </a:r>
            <a:r>
              <a:rPr lang="en-US" sz="2800" dirty="0" smtClean="0"/>
              <a:t>(provides </a:t>
            </a:r>
            <a:r>
              <a:rPr lang="en-US" sz="2800" dirty="0" smtClean="0"/>
              <a:t>a chain of reasoning</a:t>
            </a:r>
            <a:r>
              <a:rPr lang="en-US" sz="2800" dirty="0"/>
              <a:t>) </a:t>
            </a:r>
            <a:endParaRPr lang="en-US" sz="28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Argument (Cont’d.)</a:t>
            </a:r>
            <a:endParaRPr lang="en-US" dirty="0"/>
          </a:p>
        </p:txBody>
      </p:sp>
      <p:sp>
        <p:nvSpPr>
          <p:cNvPr id="3" name="Content Placeholder 2"/>
          <p:cNvSpPr>
            <a:spLocks noGrp="1"/>
          </p:cNvSpPr>
          <p:nvPr>
            <p:ph idx="1"/>
          </p:nvPr>
        </p:nvSpPr>
        <p:spPr/>
        <p:txBody>
          <a:bodyPr/>
          <a:lstStyle/>
          <a:p>
            <a:r>
              <a:rPr lang="en-US" sz="2400" dirty="0"/>
              <a:t>Refutation and concession: looks at opposing viewpoints to the writer’s claims, anticipates objections from the audience, and allows as much of the opposing viewpoints as possible without weakening the </a:t>
            </a:r>
            <a:r>
              <a:rPr lang="en-US" sz="2400" dirty="0" smtClean="0"/>
              <a:t>thesis</a:t>
            </a:r>
            <a:endParaRPr lang="en-US" sz="2400" dirty="0" smtClean="0"/>
          </a:p>
          <a:p>
            <a:r>
              <a:rPr lang="en-US" sz="2400" dirty="0" smtClean="0"/>
              <a:t>Summation</a:t>
            </a:r>
            <a:r>
              <a:rPr lang="en-US" sz="2400" dirty="0" smtClean="0"/>
              <a:t>: provides a strong conclusion, amplifying the force of the argument, and showing the readers that this solution or viewpoint is the best for meeting the circumstances</a:t>
            </a:r>
          </a:p>
          <a:p>
            <a:r>
              <a:rPr lang="en-US" sz="2400" dirty="0" smtClean="0"/>
              <a:t>Reminds the reader what’s at stake and the importance of the situation</a:t>
            </a:r>
          </a:p>
          <a:p>
            <a:r>
              <a:rPr lang="en-US" sz="2400" dirty="0" smtClean="0"/>
              <a:t>Provides sense of closure vs. breaking off</a:t>
            </a:r>
            <a:endParaRPr lang="en-US" sz="2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sz="4000" dirty="0" smtClean="0"/>
              <a:t>Variations on Classical Argument: Logical Order</a:t>
            </a:r>
            <a:endParaRPr lang="en-US" sz="4000" dirty="0"/>
          </a:p>
        </p:txBody>
      </p:sp>
      <p:sp>
        <p:nvSpPr>
          <p:cNvPr id="3" name="Content Placeholder 2"/>
          <p:cNvSpPr>
            <a:spLocks noGrp="1"/>
          </p:cNvSpPr>
          <p:nvPr>
            <p:ph idx="1"/>
          </p:nvPr>
        </p:nvSpPr>
        <p:spPr>
          <a:xfrm>
            <a:off x="609600" y="2133600"/>
            <a:ext cx="8229600" cy="4302125"/>
          </a:xfrm>
        </p:spPr>
        <p:txBody>
          <a:bodyPr/>
          <a:lstStyle/>
          <a:p>
            <a:r>
              <a:rPr lang="en-US" dirty="0" smtClean="0">
                <a:solidFill>
                  <a:schemeClr val="tx1"/>
                </a:solidFill>
                <a:latin typeface="+mn-lt"/>
              </a:rPr>
              <a:t>Climactic order</a:t>
            </a:r>
          </a:p>
          <a:p>
            <a:pPr lvl="1"/>
            <a:r>
              <a:rPr lang="en-US" dirty="0" smtClean="0">
                <a:solidFill>
                  <a:schemeClr val="tx1"/>
                </a:solidFill>
                <a:latin typeface="+mn-lt"/>
              </a:rPr>
              <a:t>Introduce controversy ending with a thesis</a:t>
            </a:r>
          </a:p>
          <a:p>
            <a:pPr lvl="1"/>
            <a:r>
              <a:rPr lang="en-US" dirty="0" smtClean="0">
                <a:solidFill>
                  <a:schemeClr val="tx1"/>
                </a:solidFill>
                <a:latin typeface="+mn-lt"/>
              </a:rPr>
              <a:t>Build from least powerful to most powerful argument</a:t>
            </a:r>
          </a:p>
          <a:p>
            <a:pPr lvl="1"/>
            <a:r>
              <a:rPr lang="en-US" dirty="0" smtClean="0">
                <a:solidFill>
                  <a:schemeClr val="tx1"/>
                </a:solidFill>
                <a:latin typeface="+mn-lt"/>
              </a:rPr>
              <a:t>Rank </a:t>
            </a:r>
            <a:r>
              <a:rPr lang="en-US" dirty="0" smtClean="0">
                <a:solidFill>
                  <a:schemeClr val="tx1"/>
                </a:solidFill>
                <a:latin typeface="+mn-lt"/>
              </a:rPr>
              <a:t>sub-points </a:t>
            </a:r>
            <a:r>
              <a:rPr lang="en-US" dirty="0" smtClean="0">
                <a:solidFill>
                  <a:schemeClr val="tx1"/>
                </a:solidFill>
                <a:latin typeface="+mn-lt"/>
              </a:rPr>
              <a:t>in order from least to most powerful also</a:t>
            </a:r>
          </a:p>
          <a:p>
            <a:pPr lvl="1"/>
            <a:r>
              <a:rPr lang="en-US" dirty="0" smtClean="0">
                <a:solidFill>
                  <a:schemeClr val="tx1"/>
                </a:solidFill>
                <a:latin typeface="+mn-lt"/>
              </a:rPr>
              <a:t>Based on the principle of primacy/</a:t>
            </a:r>
            <a:r>
              <a:rPr lang="en-US" dirty="0" err="1" smtClean="0">
                <a:solidFill>
                  <a:schemeClr val="tx1"/>
                </a:solidFill>
                <a:latin typeface="+mn-lt"/>
              </a:rPr>
              <a:t>recency</a:t>
            </a:r>
            <a:endParaRPr lang="en-US" dirty="0" smtClean="0">
              <a:solidFill>
                <a:schemeClr val="tx1"/>
              </a:solidFill>
              <a:latin typeface="+mn-lt"/>
            </a:endParaRPr>
          </a:p>
          <a:p>
            <a:pPr>
              <a:buNone/>
            </a:pPr>
            <a:endParaRPr lang="en-US" dirty="0" smtClean="0">
              <a:solidFill>
                <a:schemeClr val="tx1"/>
              </a:solidFill>
              <a:latin typeface="+mn-lt"/>
            </a:endParaRPr>
          </a:p>
          <a:p>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US" dirty="0" smtClean="0">
                <a:solidFill>
                  <a:schemeClr val="tx1"/>
                </a:solidFill>
              </a:rPr>
              <a:t>Two sides of the controversy</a:t>
            </a:r>
            <a:endParaRPr lang="en-US" dirty="0"/>
          </a:p>
        </p:txBody>
      </p:sp>
      <p:sp>
        <p:nvSpPr>
          <p:cNvPr id="3" name="Content Placeholder 2"/>
          <p:cNvSpPr>
            <a:spLocks noGrp="1"/>
          </p:cNvSpPr>
          <p:nvPr>
            <p:ph idx="1"/>
          </p:nvPr>
        </p:nvSpPr>
        <p:spPr/>
        <p:txBody>
          <a:bodyPr/>
          <a:lstStyle/>
          <a:p>
            <a:r>
              <a:rPr lang="en-US" dirty="0" smtClean="0"/>
              <a:t>I</a:t>
            </a:r>
            <a:r>
              <a:rPr lang="en-US" dirty="0" smtClean="0">
                <a:solidFill>
                  <a:schemeClr val="tx1"/>
                </a:solidFill>
                <a:latin typeface="+mn-lt"/>
              </a:rPr>
              <a:t>ntroduce controversy ending with thesis</a:t>
            </a:r>
          </a:p>
          <a:p>
            <a:r>
              <a:rPr lang="en-US" dirty="0" smtClean="0"/>
              <a:t>P</a:t>
            </a:r>
            <a:r>
              <a:rPr lang="en-US" dirty="0" smtClean="0">
                <a:solidFill>
                  <a:schemeClr val="tx1"/>
                </a:solidFill>
                <a:latin typeface="+mn-lt"/>
              </a:rPr>
              <a:t>resent opposing view</a:t>
            </a:r>
          </a:p>
          <a:p>
            <a:r>
              <a:rPr lang="en-US" dirty="0" smtClean="0"/>
              <a:t>P</a:t>
            </a:r>
            <a:r>
              <a:rPr lang="en-US" dirty="0" smtClean="0">
                <a:solidFill>
                  <a:schemeClr val="tx1"/>
                </a:solidFill>
                <a:latin typeface="+mn-lt"/>
              </a:rPr>
              <a:t>resent your point of view</a:t>
            </a:r>
          </a:p>
          <a:p>
            <a:r>
              <a:rPr lang="en-US" dirty="0" smtClean="0"/>
              <a:t>Show and connect e</a:t>
            </a:r>
            <a:r>
              <a:rPr lang="en-US" dirty="0" smtClean="0">
                <a:solidFill>
                  <a:schemeClr val="tx1"/>
                </a:solidFill>
                <a:latin typeface="+mn-lt"/>
              </a:rPr>
              <a:t>vidence to support why your view is better</a:t>
            </a:r>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lvl="2"/>
            <a:r>
              <a:rPr lang="en-US" sz="4000" dirty="0" smtClean="0">
                <a:solidFill>
                  <a:schemeClr val="tx1"/>
                </a:solidFill>
              </a:rPr>
              <a:t>Present and respond to counter arguments</a:t>
            </a:r>
            <a:endParaRPr lang="en-US" sz="4000" dirty="0"/>
          </a:p>
        </p:txBody>
      </p:sp>
      <p:sp>
        <p:nvSpPr>
          <p:cNvPr id="3" name="Content Placeholder 2"/>
          <p:cNvSpPr>
            <a:spLocks noGrp="1"/>
          </p:cNvSpPr>
          <p:nvPr>
            <p:ph idx="1"/>
          </p:nvPr>
        </p:nvSpPr>
        <p:spPr/>
        <p:txBody>
          <a:bodyPr/>
          <a:lstStyle/>
          <a:p>
            <a:r>
              <a:rPr lang="en-US" dirty="0" smtClean="0"/>
              <a:t>Introduce controversy ending with a thesis</a:t>
            </a:r>
          </a:p>
          <a:p>
            <a:r>
              <a:rPr lang="en-US" dirty="0" smtClean="0"/>
              <a:t>P</a:t>
            </a:r>
            <a:r>
              <a:rPr lang="en-US" dirty="0" smtClean="0">
                <a:solidFill>
                  <a:schemeClr val="tx1"/>
                </a:solidFill>
                <a:latin typeface="+mn-lt"/>
              </a:rPr>
              <a:t>resent main counter argument</a:t>
            </a:r>
          </a:p>
          <a:p>
            <a:r>
              <a:rPr lang="en-US" dirty="0" smtClean="0"/>
              <a:t>S</a:t>
            </a:r>
            <a:r>
              <a:rPr lang="en-US" dirty="0" smtClean="0">
                <a:solidFill>
                  <a:schemeClr val="tx1"/>
                </a:solidFill>
                <a:latin typeface="+mn-lt"/>
              </a:rPr>
              <a:t>how its flaws</a:t>
            </a:r>
          </a:p>
          <a:p>
            <a:r>
              <a:rPr lang="en-US" dirty="0" smtClean="0"/>
              <a:t>Present your argument</a:t>
            </a:r>
          </a:p>
          <a:p>
            <a:r>
              <a:rPr lang="en-US" dirty="0" smtClean="0">
                <a:solidFill>
                  <a:schemeClr val="tx1"/>
                </a:solidFill>
                <a:latin typeface="+mn-lt"/>
              </a:rPr>
              <a:t>Show its strengths</a:t>
            </a:r>
          </a:p>
          <a:p>
            <a:r>
              <a:rPr lang="en-US" dirty="0" smtClean="0">
                <a:solidFill>
                  <a:schemeClr val="tx1"/>
                </a:solidFill>
                <a:latin typeface="+mn-lt"/>
              </a:rPr>
              <a:t>A variation of the above is to concede the merits of the counter argument then show the greater merits of your argument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Concession (</a:t>
            </a:r>
            <a:r>
              <a:rPr lang="en-US" dirty="0" err="1" smtClean="0"/>
              <a:t>Rogerian</a:t>
            </a:r>
            <a:r>
              <a:rPr lang="en-US" dirty="0" smtClean="0"/>
              <a:t> Argument)</a:t>
            </a:r>
            <a:endParaRPr lang="en-US" dirty="0"/>
          </a:p>
        </p:txBody>
      </p:sp>
      <p:sp>
        <p:nvSpPr>
          <p:cNvPr id="3" name="Content Placeholder 2"/>
          <p:cNvSpPr>
            <a:spLocks noGrp="1"/>
          </p:cNvSpPr>
          <p:nvPr>
            <p:ph idx="1"/>
          </p:nvPr>
        </p:nvSpPr>
        <p:spPr/>
        <p:txBody>
          <a:bodyPr/>
          <a:lstStyle/>
          <a:p>
            <a:r>
              <a:rPr lang="en-US" dirty="0" smtClean="0"/>
              <a:t>Introduction that leads to thesis</a:t>
            </a:r>
          </a:p>
          <a:p>
            <a:r>
              <a:rPr lang="en-US" dirty="0" smtClean="0"/>
              <a:t>Summarize opposing points acknowledging their merit</a:t>
            </a:r>
          </a:p>
          <a:p>
            <a:r>
              <a:rPr lang="en-US" dirty="0" smtClean="0"/>
              <a:t>Transition paragraph that winds down to your position (On the other hand. . . ); never say the other side is wrong or that yours is better</a:t>
            </a:r>
          </a:p>
          <a:p>
            <a:r>
              <a:rPr lang="en-US" dirty="0" smtClean="0"/>
              <a:t>Support your position</a:t>
            </a:r>
          </a:p>
          <a:p>
            <a:r>
              <a:rPr lang="en-US" dirty="0" smtClean="0"/>
              <a:t>Conclude</a:t>
            </a:r>
          </a:p>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logical strategies</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rPr>
              <a:t>Problem/solution</a:t>
            </a:r>
          </a:p>
          <a:p>
            <a:pPr lvl="1"/>
            <a:r>
              <a:rPr lang="en-US" dirty="0" smtClean="0"/>
              <a:t>Introduce </a:t>
            </a:r>
          </a:p>
          <a:p>
            <a:pPr lvl="1"/>
            <a:r>
              <a:rPr lang="en-US" dirty="0" smtClean="0">
                <a:solidFill>
                  <a:schemeClr val="tx1"/>
                </a:solidFill>
                <a:latin typeface="+mn-lt"/>
              </a:rPr>
              <a:t>Define problem</a:t>
            </a:r>
          </a:p>
          <a:p>
            <a:pPr lvl="1"/>
            <a:r>
              <a:rPr lang="en-US" dirty="0" smtClean="0">
                <a:solidFill>
                  <a:schemeClr val="tx1"/>
                </a:solidFill>
                <a:latin typeface="+mn-lt"/>
              </a:rPr>
              <a:t>Give some background</a:t>
            </a:r>
          </a:p>
          <a:p>
            <a:pPr lvl="1"/>
            <a:r>
              <a:rPr lang="en-US" dirty="0" smtClean="0"/>
              <a:t>P</a:t>
            </a:r>
            <a:r>
              <a:rPr lang="en-US" dirty="0" smtClean="0">
                <a:solidFill>
                  <a:schemeClr val="tx1"/>
                </a:solidFill>
                <a:latin typeface="+mn-lt"/>
              </a:rPr>
              <a:t>rovide solution</a:t>
            </a:r>
          </a:p>
          <a:p>
            <a:r>
              <a:rPr lang="en-US" dirty="0" smtClean="0">
                <a:solidFill>
                  <a:schemeClr val="tx1"/>
                </a:solidFill>
                <a:latin typeface="+mn-lt"/>
              </a:rPr>
              <a:t>Compare and contrast</a:t>
            </a:r>
          </a:p>
          <a:p>
            <a:pPr lvl="1"/>
            <a:r>
              <a:rPr lang="en-US" dirty="0" smtClean="0">
                <a:solidFill>
                  <a:schemeClr val="tx1"/>
                </a:solidFill>
                <a:latin typeface="+mn-lt"/>
              </a:rPr>
              <a:t>Consider similarities and differences among various sources</a:t>
            </a:r>
          </a:p>
          <a:p>
            <a:pPr lvl="1"/>
            <a:r>
              <a:rPr lang="en-US" dirty="0" smtClean="0">
                <a:solidFill>
                  <a:schemeClr val="tx1"/>
                </a:solidFill>
                <a:latin typeface="+mn-lt"/>
              </a:rPr>
              <a:t>Two organizational patterns</a:t>
            </a:r>
          </a:p>
          <a:p>
            <a:pPr lvl="1"/>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Compare and Contrast</a:t>
            </a:r>
            <a:endParaRPr lang="en-US" dirty="0"/>
          </a:p>
        </p:txBody>
      </p:sp>
      <p:sp>
        <p:nvSpPr>
          <p:cNvPr id="3" name="Content Placeholder 2"/>
          <p:cNvSpPr>
            <a:spLocks noGrp="1"/>
          </p:cNvSpPr>
          <p:nvPr>
            <p:ph idx="1"/>
          </p:nvPr>
        </p:nvSpPr>
        <p:spPr/>
        <p:txBody>
          <a:bodyPr/>
          <a:lstStyle/>
          <a:p>
            <a:r>
              <a:rPr lang="en-US" sz="4000" dirty="0" smtClean="0">
                <a:solidFill>
                  <a:schemeClr val="tx1"/>
                </a:solidFill>
                <a:latin typeface="+mn-lt"/>
              </a:rPr>
              <a:t>By source or subject</a:t>
            </a:r>
          </a:p>
          <a:p>
            <a:pPr lvl="1"/>
            <a:r>
              <a:rPr lang="en-US" dirty="0" smtClean="0"/>
              <a:t>Introduce controversy</a:t>
            </a:r>
            <a:endParaRPr lang="en-US" dirty="0" smtClean="0">
              <a:solidFill>
                <a:schemeClr val="tx1"/>
              </a:solidFill>
              <a:latin typeface="+mn-lt"/>
            </a:endParaRPr>
          </a:p>
          <a:p>
            <a:pPr lvl="1"/>
            <a:r>
              <a:rPr lang="en-US" dirty="0" smtClean="0">
                <a:solidFill>
                  <a:schemeClr val="tx1"/>
                </a:solidFill>
                <a:latin typeface="+mn-lt"/>
              </a:rPr>
              <a:t>Summarize each source or subject</a:t>
            </a:r>
          </a:p>
          <a:p>
            <a:pPr lvl="1"/>
            <a:r>
              <a:rPr lang="en-US" dirty="0" smtClean="0">
                <a:solidFill>
                  <a:schemeClr val="tx1"/>
                </a:solidFill>
                <a:latin typeface="+mn-lt"/>
              </a:rPr>
              <a:t>Discuss both the obvious and the more subtle similarities or differences</a:t>
            </a:r>
          </a:p>
          <a:p>
            <a:pPr lvl="1"/>
            <a:r>
              <a:rPr lang="en-US" dirty="0" smtClean="0"/>
              <a:t>Compare and contrast main features of each</a:t>
            </a:r>
            <a:endParaRPr lang="en-US" dirty="0" smtClean="0">
              <a:solidFill>
                <a:schemeClr val="tx1"/>
              </a:solidFill>
              <a:latin typeface="+mn-lt"/>
            </a:endParaRPr>
          </a:p>
          <a:p>
            <a:pPr lvl="1"/>
            <a:r>
              <a:rPr lang="en-US" dirty="0" smtClean="0">
                <a:solidFill>
                  <a:schemeClr val="tx1"/>
                </a:solidFill>
                <a:latin typeface="+mn-lt"/>
              </a:rPr>
              <a:t>Be sure that all discussion supports the thesis</a:t>
            </a:r>
          </a:p>
          <a:p>
            <a:pPr lvl="1"/>
            <a:r>
              <a:rPr lang="en-US" dirty="0" smtClean="0">
                <a:solidFill>
                  <a:schemeClr val="tx1"/>
                </a:solidFill>
                <a:latin typeface="+mn-lt"/>
              </a:rPr>
              <a:t>Works best if summaries can be brief</a:t>
            </a:r>
          </a:p>
          <a:p>
            <a:pPr>
              <a:buNone/>
            </a:pP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Compare and Contrast</a:t>
            </a:r>
            <a:endParaRPr lang="en-US" dirty="0"/>
          </a:p>
        </p:txBody>
      </p:sp>
      <p:sp>
        <p:nvSpPr>
          <p:cNvPr id="3" name="Content Placeholder 2"/>
          <p:cNvSpPr>
            <a:spLocks noGrp="1"/>
          </p:cNvSpPr>
          <p:nvPr>
            <p:ph idx="1"/>
          </p:nvPr>
        </p:nvSpPr>
        <p:spPr/>
        <p:txBody>
          <a:bodyPr/>
          <a:lstStyle/>
          <a:p>
            <a:r>
              <a:rPr lang="en-US" sz="4000" dirty="0" smtClean="0">
                <a:solidFill>
                  <a:schemeClr val="tx1"/>
                </a:solidFill>
                <a:latin typeface="+mn-lt"/>
              </a:rPr>
              <a:t>By criteria (more complex)</a:t>
            </a:r>
          </a:p>
          <a:p>
            <a:pPr lvl="1"/>
            <a:r>
              <a:rPr lang="en-US" dirty="0" smtClean="0">
                <a:solidFill>
                  <a:schemeClr val="tx1"/>
                </a:solidFill>
                <a:latin typeface="+mn-lt"/>
              </a:rPr>
              <a:t>Introduce controversy</a:t>
            </a:r>
          </a:p>
          <a:p>
            <a:pPr lvl="1"/>
            <a:r>
              <a:rPr lang="en-US" dirty="0" smtClean="0">
                <a:solidFill>
                  <a:schemeClr val="tx1"/>
                </a:solidFill>
                <a:latin typeface="+mn-lt"/>
              </a:rPr>
              <a:t>Compare or contrast several authors simultaneously </a:t>
            </a:r>
          </a:p>
          <a:p>
            <a:pPr lvl="1"/>
            <a:r>
              <a:rPr lang="en-US" dirty="0" smtClean="0">
                <a:solidFill>
                  <a:schemeClr val="tx1"/>
                </a:solidFill>
                <a:latin typeface="+mn-lt"/>
              </a:rPr>
              <a:t>Examine their views and discuss the comparisons or the contrasts at the same time</a:t>
            </a:r>
          </a:p>
          <a:p>
            <a:pPr lvl="1"/>
            <a:r>
              <a:rPr lang="en-US" dirty="0" smtClean="0">
                <a:solidFill>
                  <a:schemeClr val="tx1"/>
                </a:solidFill>
                <a:latin typeface="+mn-lt"/>
              </a:rPr>
              <a:t>Works best if multiple points are being discussed or if passages are long and complex</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3400"/>
            <a:ext cx="8229600" cy="1143000"/>
          </a:xfrm>
        </p:spPr>
        <p:txBody>
          <a:bodyPr/>
          <a:lstStyle/>
          <a:p>
            <a:endParaRPr lang="en-US" dirty="0"/>
          </a:p>
        </p:txBody>
      </p:sp>
      <p:sp>
        <p:nvSpPr>
          <p:cNvPr id="4" name="Rectangle 3"/>
          <p:cNvSpPr/>
          <p:nvPr/>
        </p:nvSpPr>
        <p:spPr>
          <a:xfrm>
            <a:off x="838200" y="2667000"/>
            <a:ext cx="6858000" cy="1015663"/>
          </a:xfrm>
          <a:prstGeom prst="rect">
            <a:avLst/>
          </a:prstGeom>
        </p:spPr>
        <p:txBody>
          <a:bodyPr wrap="square">
            <a:spAutoFit/>
          </a:bodyPr>
          <a:lstStyle/>
          <a:p>
            <a:r>
              <a:rPr lang="en-US" sz="6000" dirty="0" smtClean="0">
                <a:solidFill>
                  <a:srgbClr val="480000"/>
                </a:solidFill>
              </a:rPr>
              <a:t>What is an argument?</a:t>
            </a:r>
            <a:endParaRPr lang="en-US" sz="6000" dirty="0">
              <a:solidFill>
                <a:srgbClr val="48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academic argument?</a:t>
            </a:r>
          </a:p>
        </p:txBody>
      </p:sp>
      <p:sp>
        <p:nvSpPr>
          <p:cNvPr id="3" name="Content Placeholder 2"/>
          <p:cNvSpPr>
            <a:spLocks noGrp="1"/>
          </p:cNvSpPr>
          <p:nvPr>
            <p:ph idx="1"/>
          </p:nvPr>
        </p:nvSpPr>
        <p:spPr>
          <a:xfrm>
            <a:off x="304800" y="1828800"/>
            <a:ext cx="8534400" cy="4302125"/>
          </a:xfrm>
        </p:spPr>
        <p:txBody>
          <a:bodyPr/>
          <a:lstStyle/>
          <a:p>
            <a:r>
              <a:rPr lang="en-US" dirty="0" smtClean="0">
                <a:solidFill>
                  <a:schemeClr val="tx1"/>
                </a:solidFill>
                <a:latin typeface="+mn-lt"/>
              </a:rPr>
              <a:t>A means of discovering truth, negotiating differences, and solving problems</a:t>
            </a:r>
          </a:p>
          <a:p>
            <a:pPr>
              <a:buNone/>
            </a:pPr>
            <a:endParaRPr lang="en-US" dirty="0" smtClean="0">
              <a:solidFill>
                <a:schemeClr val="tx1"/>
              </a:solidFill>
              <a:latin typeface="+mn-lt"/>
            </a:endParaRPr>
          </a:p>
          <a:p>
            <a:r>
              <a:rPr lang="en-US" dirty="0" smtClean="0">
                <a:solidFill>
                  <a:schemeClr val="tx1"/>
                </a:solidFill>
                <a:latin typeface="+mn-lt"/>
              </a:rPr>
              <a:t>An intellectual effort that is intended to solve a problem by drawing people together</a:t>
            </a: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Do’s and do not’s of academic argument</a:t>
            </a:r>
            <a:endParaRPr lang="en-US" sz="3600" dirty="0"/>
          </a:p>
        </p:txBody>
      </p:sp>
      <p:sp>
        <p:nvSpPr>
          <p:cNvPr id="3" name="Content Placeholder 2"/>
          <p:cNvSpPr>
            <a:spLocks noGrp="1"/>
          </p:cNvSpPr>
          <p:nvPr>
            <p:ph idx="1"/>
          </p:nvPr>
        </p:nvSpPr>
        <p:spPr/>
        <p:txBody>
          <a:bodyPr/>
          <a:lstStyle/>
          <a:p>
            <a:pPr marL="469900" lvl="2" indent="-469900">
              <a:buSzPct val="70000"/>
            </a:pPr>
            <a:r>
              <a:rPr lang="en-US" sz="3200" dirty="0" smtClean="0"/>
              <a:t>Do look beyond surface and personal needs/ desires</a:t>
            </a:r>
          </a:p>
          <a:p>
            <a:pPr marL="469900" lvl="2" indent="-469900">
              <a:buSzPct val="70000"/>
              <a:buNone/>
            </a:pPr>
            <a:endParaRPr lang="en-US" sz="3200" dirty="0" smtClean="0"/>
          </a:p>
          <a:p>
            <a:pPr marL="469900" lvl="2" indent="-469900">
              <a:buSzPct val="70000"/>
            </a:pPr>
            <a:r>
              <a:rPr lang="en-US" sz="3200" dirty="0" smtClean="0"/>
              <a:t>Do NOT communicate </a:t>
            </a:r>
            <a:r>
              <a:rPr lang="en-US" sz="3200" u="sng" dirty="0" smtClean="0"/>
              <a:t>personal</a:t>
            </a:r>
            <a:r>
              <a:rPr lang="en-US" sz="3200" dirty="0" smtClean="0"/>
              <a:t> associations or reactions to a controversy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Argumentative Writing</a:t>
            </a:r>
            <a:endParaRPr lang="en-US" dirty="0"/>
          </a:p>
        </p:txBody>
      </p:sp>
      <p:sp>
        <p:nvSpPr>
          <p:cNvPr id="3" name="Content Placeholder 2"/>
          <p:cNvSpPr>
            <a:spLocks noGrp="1"/>
          </p:cNvSpPr>
          <p:nvPr>
            <p:ph idx="1"/>
          </p:nvPr>
        </p:nvSpPr>
        <p:spPr>
          <a:xfrm>
            <a:off x="228600" y="1828800"/>
            <a:ext cx="8686800" cy="4302125"/>
          </a:xfrm>
        </p:spPr>
        <p:txBody>
          <a:bodyPr/>
          <a:lstStyle/>
          <a:p>
            <a:r>
              <a:rPr lang="en-US" dirty="0" smtClean="0">
                <a:solidFill>
                  <a:schemeClr val="tx1"/>
                </a:solidFill>
                <a:latin typeface="+mn-lt"/>
                <a:ea typeface="+mn-ea"/>
                <a:cs typeface="+mn-cs"/>
              </a:rPr>
              <a:t>Definition: writing that attempts to prove the validity of a point of view or an idea by presenting informed reasoned arguments.</a:t>
            </a:r>
          </a:p>
          <a:p>
            <a:r>
              <a:rPr lang="en-US" dirty="0" smtClean="0"/>
              <a:t>Informed reasoned argument:</a:t>
            </a:r>
          </a:p>
          <a:p>
            <a:pPr lvl="1"/>
            <a:r>
              <a:rPr lang="en-US" dirty="0" smtClean="0"/>
              <a:t>what you KNOW </a:t>
            </a:r>
            <a:r>
              <a:rPr lang="en-US" b="1" dirty="0" smtClean="0"/>
              <a:t>and</a:t>
            </a:r>
            <a:r>
              <a:rPr lang="en-US" dirty="0" smtClean="0"/>
              <a:t> </a:t>
            </a:r>
          </a:p>
          <a:p>
            <a:pPr lvl="1"/>
            <a:r>
              <a:rPr lang="en-US" dirty="0" smtClean="0"/>
              <a:t>what you THINK</a:t>
            </a:r>
          </a:p>
          <a:p>
            <a:pPr marL="469900" lvl="1" indent="-469900">
              <a:buClr>
                <a:schemeClr val="bg2"/>
              </a:buClr>
              <a:buSzPct val="70000"/>
              <a:buFont typeface="Wingdings" pitchFamily="2" charset="2"/>
              <a:buChar char="o"/>
            </a:pPr>
            <a:r>
              <a:rPr lang="en-US" sz="3200" dirty="0" smtClean="0">
                <a:solidFill>
                  <a:schemeClr val="tx1"/>
                </a:solidFill>
                <a:latin typeface="+mn-lt"/>
              </a:rPr>
              <a:t>Academic argumentative writing engages others through language; it does not seek to “win.”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an argument</a:t>
            </a:r>
            <a:endParaRPr lang="en-US" dirty="0"/>
          </a:p>
        </p:txBody>
      </p:sp>
      <p:sp>
        <p:nvSpPr>
          <p:cNvPr id="3" name="Content Placeholder 2"/>
          <p:cNvSpPr>
            <a:spLocks noGrp="1"/>
          </p:cNvSpPr>
          <p:nvPr>
            <p:ph idx="1"/>
          </p:nvPr>
        </p:nvSpPr>
        <p:spPr>
          <a:xfrm>
            <a:off x="457200" y="1828800"/>
            <a:ext cx="8229600" cy="4572000"/>
          </a:xfrm>
        </p:spPr>
        <p:txBody>
          <a:bodyPr/>
          <a:lstStyle/>
          <a:p>
            <a:r>
              <a:rPr lang="en-US" dirty="0" smtClean="0"/>
              <a:t>What do I know?</a:t>
            </a:r>
          </a:p>
          <a:p>
            <a:pPr lvl="1"/>
            <a:r>
              <a:rPr lang="en-US" sz="2400" dirty="0" smtClean="0"/>
              <a:t>What are the key points your research brings out?</a:t>
            </a:r>
          </a:p>
          <a:p>
            <a:pPr lvl="1"/>
            <a:r>
              <a:rPr lang="en-US" sz="2400" dirty="0" smtClean="0"/>
              <a:t>What are the answers to the five W’s + how?</a:t>
            </a:r>
          </a:p>
          <a:p>
            <a:pPr lvl="1"/>
            <a:r>
              <a:rPr lang="en-US" sz="2400" dirty="0" smtClean="0"/>
              <a:t>Do any cultural or historical influences pertain?</a:t>
            </a:r>
          </a:p>
          <a:p>
            <a:pPr lvl="1"/>
            <a:r>
              <a:rPr lang="en-US" sz="2400" dirty="0" smtClean="0"/>
              <a:t>Which points are most important? Which are least? Why do I think this?</a:t>
            </a:r>
          </a:p>
          <a:p>
            <a:pPr lvl="1"/>
            <a:r>
              <a:rPr lang="en-US" sz="2400" dirty="0" smtClean="0"/>
              <a:t>What do I know that will help my reader understand my topic in a new way (vs. merely repeating source material)?</a:t>
            </a:r>
          </a:p>
          <a:p>
            <a:r>
              <a:rPr lang="en-US" dirty="0" smtClean="0"/>
              <a:t>What don’t I know that I need to include?</a:t>
            </a:r>
          </a:p>
          <a:p>
            <a:pPr lvl="1"/>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from knowing to thinking</a:t>
            </a:r>
            <a:endParaRPr lang="en-US" dirty="0"/>
          </a:p>
        </p:txBody>
      </p:sp>
      <p:sp>
        <p:nvSpPr>
          <p:cNvPr id="3" name="Content Placeholder 2"/>
          <p:cNvSpPr>
            <a:spLocks noGrp="1"/>
          </p:cNvSpPr>
          <p:nvPr>
            <p:ph idx="1"/>
          </p:nvPr>
        </p:nvSpPr>
        <p:spPr/>
        <p:txBody>
          <a:bodyPr/>
          <a:lstStyle/>
          <a:p>
            <a:r>
              <a:rPr lang="en-US" dirty="0" smtClean="0"/>
              <a:t>Summarize what you know from each source</a:t>
            </a:r>
          </a:p>
          <a:p>
            <a:r>
              <a:rPr lang="en-US" dirty="0" smtClean="0"/>
              <a:t>Evaluate what you read</a:t>
            </a:r>
          </a:p>
          <a:p>
            <a:pPr lvl="1"/>
            <a:r>
              <a:rPr lang="en-US" dirty="0" smtClean="0"/>
              <a:t>What in my source material makes we evaluate it the way I do?</a:t>
            </a:r>
          </a:p>
          <a:p>
            <a:pPr lvl="1"/>
            <a:r>
              <a:rPr lang="en-US" dirty="0" smtClean="0"/>
              <a:t>What is not in my source material that makes me evaluate it the way I do? Is that clouding my reasoning?</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from knowing to thinking</a:t>
            </a:r>
            <a:endParaRPr lang="en-US" dirty="0"/>
          </a:p>
        </p:txBody>
      </p:sp>
      <p:sp>
        <p:nvSpPr>
          <p:cNvPr id="3" name="Content Placeholder 2"/>
          <p:cNvSpPr>
            <a:spLocks noGrp="1"/>
          </p:cNvSpPr>
          <p:nvPr>
            <p:ph idx="1"/>
          </p:nvPr>
        </p:nvSpPr>
        <p:spPr/>
        <p:txBody>
          <a:bodyPr/>
          <a:lstStyle/>
          <a:p>
            <a:r>
              <a:rPr lang="en-US" dirty="0" smtClean="0"/>
              <a:t>Analyze the parts that make up your topic</a:t>
            </a:r>
          </a:p>
          <a:p>
            <a:pPr lvl="1"/>
            <a:r>
              <a:rPr lang="en-US" dirty="0" smtClean="0"/>
              <a:t>Break the whole into relative components</a:t>
            </a:r>
          </a:p>
          <a:p>
            <a:pPr lvl="1"/>
            <a:r>
              <a:rPr lang="en-US" dirty="0" smtClean="0"/>
              <a:t>How do they relate to one another?</a:t>
            </a:r>
          </a:p>
          <a:p>
            <a:pPr lvl="1"/>
            <a:r>
              <a:rPr lang="en-US" dirty="0" smtClean="0"/>
              <a:t>Allows you to see the topic differently and discover what you might say</a:t>
            </a:r>
          </a:p>
          <a:p>
            <a:r>
              <a:rPr lang="en-US" dirty="0" smtClean="0"/>
              <a:t>Synthesize the ideas or parts</a:t>
            </a:r>
          </a:p>
          <a:p>
            <a:pPr lvl="1"/>
            <a:r>
              <a:rPr lang="en-US" dirty="0" smtClean="0"/>
              <a:t>Bring ideas together to make connections</a:t>
            </a:r>
          </a:p>
          <a:p>
            <a:pPr lvl="1"/>
            <a:r>
              <a:rPr lang="en-US" dirty="0" smtClean="0"/>
              <a:t>Consider whether disparate ideas actually do or can connect in some logical, reasonable way</a:t>
            </a:r>
          </a:p>
          <a:p>
            <a:pPr lvl="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a stance</a:t>
            </a:r>
            <a:endParaRPr lang="en-US" dirty="0"/>
          </a:p>
        </p:txBody>
      </p:sp>
      <p:sp>
        <p:nvSpPr>
          <p:cNvPr id="3" name="Content Placeholder 2"/>
          <p:cNvSpPr>
            <a:spLocks noGrp="1"/>
          </p:cNvSpPr>
          <p:nvPr>
            <p:ph idx="1"/>
          </p:nvPr>
        </p:nvSpPr>
        <p:spPr/>
        <p:txBody>
          <a:bodyPr/>
          <a:lstStyle/>
          <a:p>
            <a:r>
              <a:rPr lang="en-US" dirty="0" smtClean="0"/>
              <a:t>Reflect on what your source materials brought together will support</a:t>
            </a:r>
          </a:p>
          <a:p>
            <a:r>
              <a:rPr lang="en-US" dirty="0" smtClean="0"/>
              <a:t>Choose a stance for which you have confidence in your defense</a:t>
            </a:r>
          </a:p>
          <a:p>
            <a:r>
              <a:rPr lang="en-US" dirty="0" smtClean="0"/>
              <a:t>Choose a stance you can argue sincerely</a:t>
            </a:r>
          </a:p>
          <a:p>
            <a:r>
              <a:rPr lang="en-US" dirty="0" smtClean="0"/>
              <a:t>Not taking a stance = Boring paper</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000000"/>
        </a:dk2>
        <a:lt2>
          <a:srgbClr val="CC0000"/>
        </a:lt2>
        <a:accent1>
          <a:srgbClr val="FFFFFF"/>
        </a:accent1>
        <a:accent2>
          <a:srgbClr val="3366CC"/>
        </a:accent2>
        <a:accent3>
          <a:srgbClr val="FFFFFF"/>
        </a:accent3>
        <a:accent4>
          <a:srgbClr val="000000"/>
        </a:accent4>
        <a:accent5>
          <a:srgbClr val="FFFFFF"/>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000000"/>
        </a:dk2>
        <a:lt2>
          <a:srgbClr val="CC0000"/>
        </a:lt2>
        <a:accent1>
          <a:srgbClr val="FFFF99"/>
        </a:accent1>
        <a:accent2>
          <a:srgbClr val="3366CC"/>
        </a:accent2>
        <a:accent3>
          <a:srgbClr val="FFFFFF"/>
        </a:accent3>
        <a:accent4>
          <a:srgbClr val="000000"/>
        </a:accent4>
        <a:accent5>
          <a:srgbClr val="FFFFC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Critical Writing</Template>
  <TotalTime>204</TotalTime>
  <Words>901</Words>
  <Application>Microsoft Office PowerPoint</Application>
  <PresentationFormat>On-screen Show (4:3)</PresentationFormat>
  <Paragraphs>108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Quadrant</vt:lpstr>
      <vt:lpstr>Improving Argumentative Stance</vt:lpstr>
      <vt:lpstr>PowerPoint Presentation</vt:lpstr>
      <vt:lpstr>What is an academic argument?</vt:lpstr>
      <vt:lpstr>Do’s and do not’s of academic argument</vt:lpstr>
      <vt:lpstr>Academic Argumentative Writing</vt:lpstr>
      <vt:lpstr>Constructing an argument</vt:lpstr>
      <vt:lpstr>Moving from knowing to thinking</vt:lpstr>
      <vt:lpstr>Moving from knowing to thinking</vt:lpstr>
      <vt:lpstr>Choose a stance</vt:lpstr>
      <vt:lpstr>Argumentative Strategy/Structure</vt:lpstr>
      <vt:lpstr>Classical Argument (Cont’d.)</vt:lpstr>
      <vt:lpstr>Classical Argument (Cont’d.)</vt:lpstr>
      <vt:lpstr>Variations on Classical Argument: Logical Order</vt:lpstr>
      <vt:lpstr>Two sides of the controversy</vt:lpstr>
      <vt:lpstr>Present and respond to counter arguments</vt:lpstr>
      <vt:lpstr>Concession (Rogerian Argument)</vt:lpstr>
      <vt:lpstr>Other logical strategies</vt:lpstr>
      <vt:lpstr>Compare and Contrast</vt:lpstr>
      <vt:lpstr>Compare and Contrast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Argumentative Stance</dc:title>
  <dc:creator>Cynthia</dc:creator>
  <cp:lastModifiedBy>Macri, Cynthia H</cp:lastModifiedBy>
  <cp:revision>41</cp:revision>
  <cp:lastPrinted>2016-10-05T12:45:53Z</cp:lastPrinted>
  <dcterms:created xsi:type="dcterms:W3CDTF">2010-11-09T13:39:56Z</dcterms:created>
  <dcterms:modified xsi:type="dcterms:W3CDTF">2016-10-05T13:08:15Z</dcterms:modified>
</cp:coreProperties>
</file>