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1" r:id="rId5"/>
    <p:sldId id="259" r:id="rId6"/>
    <p:sldId id="262" r:id="rId7"/>
    <p:sldId id="260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0465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3011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1535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670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957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49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391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193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909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385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0376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573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fld id="{A23C4AFD-E33D-4DB2-8395-D7CD13C9706B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fld id="{AB5E3F11-F779-470A-85B5-8B7D4DD6ADD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acon.com/compsite/instructors/conline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acon.com/compsite/instructors/conline/index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www.abacon.com/compsite/instructors/conline/index.html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acon.com/compsite/instructors/conline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More About Less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Attaining depth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Development: Stage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Multiplicity</a:t>
            </a:r>
            <a:r>
              <a:rPr lang="en-US" dirty="0" smtClean="0"/>
              <a:t>: recognize that multiple views can be found </a:t>
            </a:r>
          </a:p>
          <a:p>
            <a:pPr lvl="1"/>
            <a:r>
              <a:rPr lang="en-US" dirty="0" smtClean="0"/>
              <a:t>impossible to be certain which are </a:t>
            </a:r>
            <a:r>
              <a:rPr lang="en-US" dirty="0" smtClean="0"/>
              <a:t>right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ecause </a:t>
            </a:r>
            <a:r>
              <a:rPr lang="en-US" dirty="0" smtClean="0"/>
              <a:t>no way </a:t>
            </a:r>
            <a:r>
              <a:rPr lang="en-US" dirty="0" smtClean="0"/>
              <a:t>(writer believes) </a:t>
            </a:r>
            <a:r>
              <a:rPr lang="en-US" dirty="0" smtClean="0"/>
              <a:t>to compare or evaluate alternatives; all are equally </a:t>
            </a:r>
            <a:r>
              <a:rPr lang="en-US" dirty="0" smtClean="0"/>
              <a:t>valid </a:t>
            </a:r>
            <a:endParaRPr lang="en-US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>
              <a:buNone/>
            </a:pPr>
            <a:endParaRPr lang="en-US" sz="1400" dirty="0" smtClean="0"/>
          </a:p>
          <a:p>
            <a:pPr lvl="1" indent="0">
              <a:buNone/>
            </a:pPr>
            <a:r>
              <a:rPr lang="en-US" sz="1400" dirty="0" smtClean="0"/>
              <a:t>(From the </a:t>
            </a:r>
            <a:r>
              <a:rPr lang="en-US" sz="1400" i="1" dirty="0" smtClean="0"/>
              <a:t>Instructor's Manual for </a:t>
            </a:r>
            <a:r>
              <a:rPr lang="en-US" sz="1400" i="1" dirty="0" smtClean="0">
                <a:hlinkClick r:id="rId2"/>
              </a:rPr>
              <a:t>Writing and Reading  Arguments: A Rhetoric and Reader</a:t>
            </a:r>
            <a:r>
              <a:rPr lang="en-US" sz="1400" dirty="0" smtClean="0"/>
              <a:t>, by Richard P. </a:t>
            </a:r>
            <a:r>
              <a:rPr lang="en-US" sz="1400" dirty="0" err="1" smtClean="0"/>
              <a:t>Batteiger</a:t>
            </a:r>
            <a:r>
              <a:rPr lang="en-US" sz="1400" dirty="0" smtClean="0"/>
              <a:t>) 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Development: Stage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Relativism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recognize that most questions and issues are complex and uncertain</a:t>
            </a:r>
          </a:p>
          <a:p>
            <a:pPr lvl="1"/>
            <a:r>
              <a:rPr lang="en-US" dirty="0" smtClean="0"/>
              <a:t>compare and evaluate competing positions</a:t>
            </a:r>
          </a:p>
          <a:p>
            <a:pPr lvl="1"/>
            <a:r>
              <a:rPr lang="en-US" dirty="0" smtClean="0"/>
              <a:t>may not know how to choose among equally plausible and convincing alternatives</a:t>
            </a:r>
          </a:p>
          <a:p>
            <a:pPr lvl="1" indent="0">
              <a:buNone/>
            </a:pPr>
            <a:endParaRPr lang="en-US" sz="1400" dirty="0" smtClean="0"/>
          </a:p>
          <a:p>
            <a:pPr lvl="1" indent="0">
              <a:buNone/>
            </a:pPr>
            <a:endParaRPr lang="en-US" sz="1400" dirty="0" smtClean="0"/>
          </a:p>
          <a:p>
            <a:pPr lvl="1" indent="0">
              <a:buNone/>
            </a:pPr>
            <a:endParaRPr lang="en-US" sz="1400" dirty="0" smtClean="0"/>
          </a:p>
          <a:p>
            <a:pPr lvl="1" indent="0">
              <a:buNone/>
            </a:pPr>
            <a:endParaRPr lang="en-US" sz="1400" dirty="0" smtClean="0"/>
          </a:p>
          <a:p>
            <a:pPr lvl="1" indent="0">
              <a:buNone/>
            </a:pPr>
            <a:endParaRPr lang="en-US" sz="1400" dirty="0" smtClean="0"/>
          </a:p>
          <a:p>
            <a:pPr lvl="1" indent="0">
              <a:buNone/>
            </a:pPr>
            <a:r>
              <a:rPr lang="en-US" sz="1400" dirty="0" smtClean="0"/>
              <a:t>(From the </a:t>
            </a:r>
            <a:r>
              <a:rPr lang="en-US" sz="1400" i="1" dirty="0" smtClean="0"/>
              <a:t>Instructor's Manual for </a:t>
            </a:r>
            <a:r>
              <a:rPr lang="en-US" sz="1400" i="1" dirty="0" smtClean="0">
                <a:hlinkClick r:id="rId2"/>
              </a:rPr>
              <a:t>Writing and Reading  Arguments: A Rhetoric and Reader</a:t>
            </a:r>
            <a:r>
              <a:rPr lang="en-US" sz="1400" dirty="0" smtClean="0"/>
              <a:t>, by Richard P. </a:t>
            </a:r>
            <a:r>
              <a:rPr lang="en-US" sz="1400" dirty="0" err="1" smtClean="0"/>
              <a:t>Batteiger</a:t>
            </a:r>
            <a:r>
              <a:rPr lang="en-US" sz="1400" dirty="0" smtClean="0"/>
              <a:t>)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Development: Stage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953000" cy="4302125"/>
          </a:xfrm>
        </p:spPr>
        <p:txBody>
          <a:bodyPr/>
          <a:lstStyle/>
          <a:p>
            <a:r>
              <a:rPr lang="en-US" b="1" dirty="0" smtClean="0"/>
              <a:t>Commitment to</a:t>
            </a:r>
            <a:r>
              <a:rPr lang="en-US" dirty="0" smtClean="0"/>
              <a:t> </a:t>
            </a:r>
            <a:r>
              <a:rPr lang="en-US" b="1" dirty="0" smtClean="0"/>
              <a:t>Relativism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use values to choose among available alternatives  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pPr lvl="1">
              <a:buNone/>
            </a:pPr>
            <a:endParaRPr lang="en-US" sz="1200" dirty="0" smtClean="0"/>
          </a:p>
          <a:p>
            <a:pPr lvl="1">
              <a:buNone/>
            </a:pPr>
            <a:endParaRPr lang="en-US" sz="1200" dirty="0" smtClean="0"/>
          </a:p>
          <a:p>
            <a:pPr lvl="1">
              <a:buNone/>
            </a:pPr>
            <a:endParaRPr lang="en-US" sz="1200" dirty="0" smtClean="0"/>
          </a:p>
          <a:p>
            <a:pPr lvl="1">
              <a:buNone/>
            </a:pPr>
            <a:endParaRPr lang="en-US" sz="1200" dirty="0" smtClean="0"/>
          </a:p>
          <a:p>
            <a:pPr marL="0" lvl="1" indent="0">
              <a:buNone/>
            </a:pPr>
            <a:endParaRPr lang="en-US" sz="1200" dirty="0" smtClean="0"/>
          </a:p>
          <a:p>
            <a:pPr marL="0" lvl="1" indent="0">
              <a:buNone/>
            </a:pPr>
            <a:endParaRPr lang="en-US" sz="1200" dirty="0" smtClean="0"/>
          </a:p>
          <a:p>
            <a:pPr marL="0" lvl="1" indent="0">
              <a:buNone/>
            </a:pPr>
            <a:endParaRPr lang="en-US" sz="1200" dirty="0" smtClean="0"/>
          </a:p>
          <a:p>
            <a:pPr marL="0" lvl="1" indent="0">
              <a:buNone/>
            </a:pPr>
            <a:r>
              <a:rPr lang="en-US" sz="1200" dirty="0" smtClean="0"/>
              <a:t>(From the </a:t>
            </a:r>
            <a:r>
              <a:rPr lang="en-US" sz="1200" i="1" dirty="0" smtClean="0"/>
              <a:t>Instructor's Manual for </a:t>
            </a:r>
            <a:r>
              <a:rPr lang="en-US" sz="1200" i="1" dirty="0" smtClean="0">
                <a:hlinkClick r:id="rId2"/>
              </a:rPr>
              <a:t>Writing and Reading  Arguments: A Rhetoric and Reader</a:t>
            </a:r>
            <a:r>
              <a:rPr lang="en-US" sz="1200" dirty="0" smtClean="0"/>
              <a:t>, by Richard P. </a:t>
            </a:r>
            <a:r>
              <a:rPr lang="en-US" sz="1200" dirty="0" err="1" smtClean="0"/>
              <a:t>Batteiger</a:t>
            </a:r>
            <a:r>
              <a:rPr lang="en-US" sz="1200" dirty="0" smtClean="0"/>
              <a:t>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905000"/>
            <a:ext cx="3505200" cy="4225925"/>
          </a:xfrm>
        </p:spPr>
        <p:txBody>
          <a:bodyPr/>
          <a:lstStyle/>
          <a:p>
            <a:pPr lvl="1"/>
            <a:r>
              <a:rPr lang="en-US" b="1" dirty="0" smtClean="0"/>
              <a:t>Have developed CT Traits:</a:t>
            </a:r>
          </a:p>
          <a:p>
            <a:pPr lvl="2"/>
            <a:r>
              <a:rPr lang="en-US" dirty="0" smtClean="0"/>
              <a:t>Humility</a:t>
            </a:r>
          </a:p>
          <a:p>
            <a:pPr lvl="2"/>
            <a:r>
              <a:rPr lang="en-US" dirty="0" smtClean="0"/>
              <a:t>Courage</a:t>
            </a:r>
          </a:p>
          <a:p>
            <a:pPr lvl="2"/>
            <a:r>
              <a:rPr lang="en-US" dirty="0" smtClean="0"/>
              <a:t>Empathy</a:t>
            </a:r>
          </a:p>
          <a:p>
            <a:pPr lvl="2"/>
            <a:r>
              <a:rPr lang="en-US" dirty="0" smtClean="0"/>
              <a:t>Integrity</a:t>
            </a:r>
          </a:p>
          <a:p>
            <a:pPr lvl="2"/>
            <a:r>
              <a:rPr lang="en-US" dirty="0" smtClean="0"/>
              <a:t>Perseverance</a:t>
            </a:r>
          </a:p>
          <a:p>
            <a:pPr lvl="2"/>
            <a:r>
              <a:rPr lang="en-US" dirty="0" smtClean="0"/>
              <a:t>Faith in reason</a:t>
            </a:r>
          </a:p>
          <a:p>
            <a:pPr lvl="2"/>
            <a:r>
              <a:rPr lang="en-US" dirty="0" smtClean="0"/>
              <a:t>Fair mindedness </a:t>
            </a:r>
          </a:p>
          <a:p>
            <a:pPr lvl="2">
              <a:buNone/>
            </a:pPr>
            <a:endParaRPr lang="en-US" dirty="0" smtClean="0"/>
          </a:p>
          <a:p>
            <a:pPr marL="0" lvl="2" indent="0">
              <a:buNone/>
            </a:pPr>
            <a:r>
              <a:rPr lang="en-US" sz="1200" dirty="0" smtClean="0"/>
              <a:t>(From Gerald M. </a:t>
            </a:r>
            <a:r>
              <a:rPr lang="en-US" sz="1200" dirty="0" err="1" smtClean="0"/>
              <a:t>Nosich</a:t>
            </a:r>
            <a:r>
              <a:rPr lang="en-US" sz="1200" dirty="0" smtClean="0"/>
              <a:t>, </a:t>
            </a:r>
            <a:r>
              <a:rPr lang="en-US" sz="1200" i="1" dirty="0" smtClean="0"/>
              <a:t>Learning to Think Thins Through , 2009)</a:t>
            </a:r>
            <a:endParaRPr lang="en-US" sz="1400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54" name="Picture 30" descr="C:\Users\Cynthia\AppData\Local\Microsoft\Windows\Temporary Internet Files\Content.IE5\AMYWCYZ9\MC9001496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429000"/>
            <a:ext cx="1542107" cy="17654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Analyzing Evidence in Depth: “10 on 1”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How do you move from (a) making details speak and (b) explaining how evidence confirms and qualifies the claim to composing a paper?</a:t>
            </a:r>
          </a:p>
          <a:p>
            <a:r>
              <a:rPr lang="en-US" dirty="0" smtClean="0"/>
              <a:t>Phrased as a general rule 10 on 1 holds that </a:t>
            </a:r>
            <a:r>
              <a:rPr lang="en-US" i="1" dirty="0" smtClean="0"/>
              <a:t>it is better to make ten observations or points about a single representative issue or example than to make the same basic point about ten related issues or examples </a:t>
            </a:r>
            <a:r>
              <a:rPr lang="en-US" sz="1400" dirty="0" smtClean="0"/>
              <a:t>(</a:t>
            </a:r>
            <a:r>
              <a:rPr lang="en-US" sz="1400" i="1" dirty="0" smtClean="0"/>
              <a:t>Writing Analytically</a:t>
            </a:r>
            <a:r>
              <a:rPr lang="en-US" sz="1400" dirty="0" smtClean="0"/>
              <a:t>, p. 207).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6248400" y="2286000"/>
            <a:ext cx="1905000" cy="3429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on 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324600" y="3810000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(conclusion, argument, main point, anecdote, etc.)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838200" y="19050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1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838200" y="23622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2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28194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3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838200" y="32766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4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838200" y="37338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5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838200" y="41910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6</a:t>
            </a:r>
            <a:endParaRPr lang="en-US" b="1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838200" y="46482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7</a:t>
            </a:r>
            <a:endParaRPr lang="en-US" b="1" dirty="0"/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51054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8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838200" y="55626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9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838200" y="6019800"/>
            <a:ext cx="1143000" cy="381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Point 10</a:t>
            </a:r>
            <a:endParaRPr lang="en-US" b="1" dirty="0"/>
          </a:p>
        </p:txBody>
      </p:sp>
      <p:cxnSp>
        <p:nvCxnSpPr>
          <p:cNvPr id="26" name="Straight Arrow Connector 25"/>
          <p:cNvCxnSpPr>
            <a:endCxn id="14" idx="3"/>
          </p:cNvCxnSpPr>
          <p:nvPr/>
        </p:nvCxnSpPr>
        <p:spPr bwMode="auto">
          <a:xfrm rot="10800000">
            <a:off x="1981200" y="2095500"/>
            <a:ext cx="4267200" cy="1790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endCxn id="15" idx="3"/>
          </p:cNvCxnSpPr>
          <p:nvPr/>
        </p:nvCxnSpPr>
        <p:spPr bwMode="auto">
          <a:xfrm rot="10800000">
            <a:off x="1981200" y="2552700"/>
            <a:ext cx="4267200" cy="1333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endCxn id="16" idx="3"/>
          </p:cNvCxnSpPr>
          <p:nvPr/>
        </p:nvCxnSpPr>
        <p:spPr bwMode="auto">
          <a:xfrm rot="10800000">
            <a:off x="1981200" y="3009900"/>
            <a:ext cx="4267200" cy="876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endCxn id="17" idx="3"/>
          </p:cNvCxnSpPr>
          <p:nvPr/>
        </p:nvCxnSpPr>
        <p:spPr bwMode="auto">
          <a:xfrm rot="10800000">
            <a:off x="1981200" y="3467100"/>
            <a:ext cx="4267200" cy="419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endCxn id="18" idx="3"/>
          </p:cNvCxnSpPr>
          <p:nvPr/>
        </p:nvCxnSpPr>
        <p:spPr bwMode="auto">
          <a:xfrm rot="10800000" flipV="1">
            <a:off x="1981200" y="3886200"/>
            <a:ext cx="4267200" cy="38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endCxn id="19" idx="3"/>
          </p:cNvCxnSpPr>
          <p:nvPr/>
        </p:nvCxnSpPr>
        <p:spPr bwMode="auto">
          <a:xfrm rot="10800000" flipV="1">
            <a:off x="1981200" y="3886200"/>
            <a:ext cx="4267200" cy="4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endCxn id="20" idx="3"/>
          </p:cNvCxnSpPr>
          <p:nvPr/>
        </p:nvCxnSpPr>
        <p:spPr bwMode="auto">
          <a:xfrm rot="10800000" flipV="1">
            <a:off x="1981200" y="3886200"/>
            <a:ext cx="4267200" cy="952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endCxn id="21" idx="3"/>
          </p:cNvCxnSpPr>
          <p:nvPr/>
        </p:nvCxnSpPr>
        <p:spPr bwMode="auto">
          <a:xfrm rot="10800000" flipV="1">
            <a:off x="1981200" y="3886200"/>
            <a:ext cx="4267200" cy="1409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endCxn id="22" idx="3"/>
          </p:cNvCxnSpPr>
          <p:nvPr/>
        </p:nvCxnSpPr>
        <p:spPr bwMode="auto">
          <a:xfrm rot="10800000" flipV="1">
            <a:off x="1981200" y="3886200"/>
            <a:ext cx="4267200" cy="1866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endCxn id="23" idx="3"/>
          </p:cNvCxnSpPr>
          <p:nvPr/>
        </p:nvCxnSpPr>
        <p:spPr bwMode="auto">
          <a:xfrm rot="10800000" flipV="1">
            <a:off x="1981200" y="3886200"/>
            <a:ext cx="4267200" cy="2324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324600" y="3505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Representative Example: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more interesting claims you can make about your evidence and how it relates to your thesis, the more interesting your paper will be. </a:t>
            </a:r>
          </a:p>
          <a:p>
            <a:r>
              <a:rPr lang="en-US" dirty="0" smtClean="0"/>
              <a:t>The number “10” does not always have to be reached in drawing conclusions about your example; “you should </a:t>
            </a:r>
            <a:r>
              <a:rPr lang="en-US" i="1" dirty="0" smtClean="0"/>
              <a:t>draw out as much meaning as possible from your best examples</a:t>
            </a:r>
            <a:r>
              <a:rPr lang="en-US" dirty="0" smtClean="0"/>
              <a:t>” </a:t>
            </a:r>
            <a:r>
              <a:rPr lang="en-US" sz="2400" dirty="0"/>
              <a:t>(</a:t>
            </a:r>
            <a:r>
              <a:rPr lang="en-US" sz="2400" i="1" dirty="0"/>
              <a:t>Writing Analytically</a:t>
            </a:r>
            <a:r>
              <a:rPr lang="en-US" sz="2400" dirty="0"/>
              <a:t>, p. </a:t>
            </a:r>
            <a:r>
              <a:rPr lang="en-US" sz="2400" dirty="0" smtClean="0"/>
              <a:t>211).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10 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 locate the range of possible meanings your evidence suggests</a:t>
            </a:r>
          </a:p>
          <a:p>
            <a:r>
              <a:rPr lang="en-US" sz="2400" dirty="0" smtClean="0"/>
              <a:t>to zoom in on specific variations within the general pattern of data found</a:t>
            </a:r>
          </a:p>
          <a:p>
            <a:r>
              <a:rPr lang="en-US" sz="2400" dirty="0" smtClean="0"/>
              <a:t>to make you less inclined to cling to your first claim inflexibly </a:t>
            </a:r>
          </a:p>
          <a:p>
            <a:pPr lvl="1"/>
            <a:r>
              <a:rPr lang="en-US" sz="2400" dirty="0" smtClean="0"/>
              <a:t>open the way for you to discover a way of representing more fully the complexity of your subject</a:t>
            </a:r>
          </a:p>
          <a:p>
            <a:r>
              <a:rPr lang="en-US" sz="2800" dirty="0" smtClean="0"/>
              <a:t>to slow down the rush to generalization</a:t>
            </a:r>
          </a:p>
          <a:p>
            <a:pPr lvl="1"/>
            <a:r>
              <a:rPr lang="en-US" sz="2400" dirty="0" smtClean="0"/>
              <a:t>ensure that when you arrive at a working thesis, it will be more specific and better able to account for your evidence.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for 10 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Pushes you to start thinking more critically about your topic </a:t>
            </a:r>
          </a:p>
          <a:p>
            <a:r>
              <a:rPr lang="en-US" dirty="0" smtClean="0"/>
              <a:t>Allows you to draw out the implications lying at the heart of your paper</a:t>
            </a:r>
          </a:p>
          <a:p>
            <a:r>
              <a:rPr lang="en-US" dirty="0" smtClean="0"/>
              <a:t>Impels your mind to create as many new and interesting claims as it can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10 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10 examples that share a trait (or as many examples, points, issues as you can).</a:t>
            </a:r>
          </a:p>
          <a:p>
            <a:r>
              <a:rPr lang="en-US" dirty="0" smtClean="0"/>
              <a:t>Focus on one of these for in-depth analysis.</a:t>
            </a:r>
          </a:p>
          <a:p>
            <a:r>
              <a:rPr lang="en-US" dirty="0" smtClean="0"/>
              <a:t>Proceeding in this way will guarantee that your example is representative.  </a:t>
            </a:r>
          </a:p>
          <a:p>
            <a:pPr lvl="2"/>
            <a:r>
              <a:rPr lang="en-US" dirty="0" smtClean="0"/>
              <a:t>In doing 10 on 1 you will take one part of the whole,</a:t>
            </a:r>
          </a:p>
          <a:p>
            <a:pPr lvl="2"/>
            <a:r>
              <a:rPr lang="en-US" dirty="0" smtClean="0"/>
              <a:t>put it under a microscope, and </a:t>
            </a:r>
          </a:p>
          <a:p>
            <a:pPr lvl="2"/>
            <a:r>
              <a:rPr lang="en-US" dirty="0" smtClean="0"/>
              <a:t>then generalize about the whole on the basis of your analysis.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Development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Four Stages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0945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Development: Stage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Dualism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typical of college </a:t>
            </a:r>
            <a:r>
              <a:rPr lang="en-US" dirty="0" smtClean="0"/>
              <a:t>freshmen </a:t>
            </a:r>
            <a:endParaRPr lang="en-US" dirty="0" smtClean="0"/>
          </a:p>
          <a:p>
            <a:pPr lvl="1"/>
            <a:r>
              <a:rPr lang="en-US" dirty="0" smtClean="0"/>
              <a:t>dualists believe in a fixed or single truth that is available to </a:t>
            </a:r>
            <a:r>
              <a:rPr lang="en-US" dirty="0" smtClean="0"/>
              <a:t>all </a:t>
            </a:r>
            <a:endParaRPr lang="en-US" dirty="0" smtClean="0"/>
          </a:p>
          <a:p>
            <a:pPr lvl="1"/>
            <a:r>
              <a:rPr lang="en-US" dirty="0" smtClean="0"/>
              <a:t>when asked to choose between two or more alternatives, likely to do so based on the belief that a particular position is right or wrong</a:t>
            </a:r>
          </a:p>
          <a:p>
            <a:pPr lvl="1"/>
            <a:r>
              <a:rPr lang="en-US" dirty="0" smtClean="0"/>
              <a:t>do not admit uncertainty and believe that authorities (teachers, texts, etc.) have the answers</a:t>
            </a:r>
          </a:p>
          <a:p>
            <a:pPr marL="905256" lvl="1" indent="0">
              <a:spcBef>
                <a:spcPts val="0"/>
              </a:spcBef>
              <a:buNone/>
            </a:pPr>
            <a:r>
              <a:rPr lang="en-US" sz="1400" dirty="0" smtClean="0"/>
              <a:t>(From the </a:t>
            </a:r>
            <a:r>
              <a:rPr lang="en-US" sz="1400" i="1" dirty="0" smtClean="0"/>
              <a:t>Instructor's Manual for </a:t>
            </a:r>
            <a:r>
              <a:rPr lang="en-US" sz="1400" i="1" dirty="0" smtClean="0">
                <a:hlinkClick r:id="rId2"/>
              </a:rPr>
              <a:t>Writing and Reading  Arguments: A Rhetoric and Reader</a:t>
            </a:r>
            <a:r>
              <a:rPr lang="en-US" sz="1400" dirty="0" smtClean="0"/>
              <a:t>, by Richard P. </a:t>
            </a:r>
            <a:r>
              <a:rPr lang="en-US" sz="1400" dirty="0" err="1" smtClean="0"/>
              <a:t>Batteiger</a:t>
            </a:r>
            <a:r>
              <a:rPr lang="en-US" sz="1400" dirty="0" smtClean="0"/>
              <a:t>) 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Custom 7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999966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10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FFFF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11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FF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Elements of Critical Thinking</Template>
  <TotalTime>180</TotalTime>
  <Words>614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Quadrant</vt:lpstr>
      <vt:lpstr>Writing More About Less</vt:lpstr>
      <vt:lpstr>Analyzing Evidence in Depth: “10 on 1”</vt:lpstr>
      <vt:lpstr>10 on 1</vt:lpstr>
      <vt:lpstr>Audience Interest</vt:lpstr>
      <vt:lpstr>Goals for 10 on 1</vt:lpstr>
      <vt:lpstr>Outcomes for 10 on 1</vt:lpstr>
      <vt:lpstr>Applying 10 on 1</vt:lpstr>
      <vt:lpstr>Writing Development</vt:lpstr>
      <vt:lpstr>Writing Development: Stage 1</vt:lpstr>
      <vt:lpstr>Writing Development: Stage 2</vt:lpstr>
      <vt:lpstr>Writing Development: Stage 3</vt:lpstr>
      <vt:lpstr>Writing Development: Stage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on 1</dc:title>
  <dc:creator>Cynthia</dc:creator>
  <cp:lastModifiedBy>macric</cp:lastModifiedBy>
  <cp:revision>44</cp:revision>
  <dcterms:created xsi:type="dcterms:W3CDTF">2011-09-11T01:17:21Z</dcterms:created>
  <dcterms:modified xsi:type="dcterms:W3CDTF">2012-03-28T13:25:00Z</dcterms:modified>
</cp:coreProperties>
</file>