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sldIdLst>
    <p:sldId id="256" r:id="rId2"/>
    <p:sldId id="257" r:id="rId3"/>
    <p:sldId id="259" r:id="rId4"/>
    <p:sldId id="264" r:id="rId5"/>
    <p:sldId id="260" r:id="rId6"/>
    <p:sldId id="268" r:id="rId7"/>
    <p:sldId id="265" r:id="rId8"/>
    <p:sldId id="266" r:id="rId9"/>
    <p:sldId id="269" r:id="rId10"/>
    <p:sldId id="270" r:id="rId11"/>
    <p:sldId id="267" r:id="rId12"/>
    <p:sldId id="263" r:id="rId13"/>
    <p:sldId id="272" r:id="rId14"/>
    <p:sldId id="271" r:id="rId15"/>
    <p:sldId id="273" r:id="rId16"/>
    <p:sldId id="274" r:id="rId17"/>
    <p:sldId id="275" r:id="rId18"/>
    <p:sldId id="276"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9" d="100"/>
          <a:sy n="89" d="100"/>
        </p:scale>
        <p:origin x="-102" y="-3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053FAF2-DA4A-42F0-9335-E9B59A980CC7}" type="datetimeFigureOut">
              <a:rPr lang="en-US"/>
              <a:pPr>
                <a:defRPr/>
              </a:pPr>
              <a:t>6/25/2009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10222B4-E868-43B6-A241-B5B6D097F22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9D9D403-E846-4999-8475-628EA06F303C}" type="datetimeFigureOut">
              <a:rPr lang="en-US"/>
              <a:pPr>
                <a:defRPr/>
              </a:pPr>
              <a:t>6/25/2009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665383F-1A97-4C83-9AA3-657FB814BC2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F499465-5E94-4060-9681-B3598863A75C}" type="datetimeFigureOut">
              <a:rPr lang="en-US"/>
              <a:pPr>
                <a:defRPr/>
              </a:pPr>
              <a:t>6/25/2009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B6D1419-D5E2-428D-95F7-F01251682B8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2C0FDDB-6BF9-400F-92C6-88660B225EFF}" type="datetimeFigureOut">
              <a:rPr lang="en-US"/>
              <a:pPr>
                <a:defRPr/>
              </a:pPr>
              <a:t>6/25/2009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ED0F47A-87CA-4193-B5F5-2A67DD24A9B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53879B2-B6ED-4E8F-95F0-527FD032FC82}" type="datetimeFigureOut">
              <a:rPr lang="en-US"/>
              <a:pPr>
                <a:defRPr/>
              </a:pPr>
              <a:t>6/25/2009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6BBF94A-A055-4978-B30C-DB324D6F00E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547915C7-D1AE-47AB-81C0-D3E8FC124107}" type="datetimeFigureOut">
              <a:rPr lang="en-US"/>
              <a:pPr>
                <a:defRPr/>
              </a:pPr>
              <a:t>6/25/2009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48FA9B0-A03A-491D-BABB-514CC305D0A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9ACC2CF-B15C-4FCA-A9CC-29C70C54F01A}" type="datetimeFigureOut">
              <a:rPr lang="en-US"/>
              <a:pPr>
                <a:defRPr/>
              </a:pPr>
              <a:t>6/25/2009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06B145F-95CA-4C4A-A8CD-322C321AB7E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74F2977-BD5C-493E-8A70-A7FFC2AB50B1}" type="datetimeFigureOut">
              <a:rPr lang="en-US"/>
              <a:pPr>
                <a:defRPr/>
              </a:pPr>
              <a:t>6/25/2009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26B3F2C-B37E-4F9A-941B-6F0C6A4C77A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80D4E93-625F-48F7-B66D-7A7208C51594}" type="datetimeFigureOut">
              <a:rPr lang="en-US"/>
              <a:pPr>
                <a:defRPr/>
              </a:pPr>
              <a:t>6/25/2009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1356459-BEAD-442B-AE38-77938BFA39B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460C446-7B19-417F-92E7-1DE4B8CFB27C}" type="datetimeFigureOut">
              <a:rPr lang="en-US"/>
              <a:pPr>
                <a:defRPr/>
              </a:pPr>
              <a:t>6/25/2009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666528A-784E-4682-9897-EC1C1014852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97849C6-82BC-4684-9761-8E1AC4BB1BD5}" type="datetimeFigureOut">
              <a:rPr lang="en-US"/>
              <a:pPr>
                <a:defRPr/>
              </a:pPr>
              <a:t>6/25/2009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7948289-AA3E-4365-8354-3485A9BBE6A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40E09823-EC37-40FF-89AB-FD401A3872C3}" type="datetimeFigureOut">
              <a:rPr lang="en-US"/>
              <a:pPr>
                <a:defRPr/>
              </a:pPr>
              <a:t>6/25/2009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A78E85FB-75A5-4DC9-9909-1A9A86D2FEB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59" r:id="rId1"/>
    <p:sldLayoutId id="2147483958" r:id="rId2"/>
    <p:sldLayoutId id="2147483957" r:id="rId3"/>
    <p:sldLayoutId id="2147483956" r:id="rId4"/>
    <p:sldLayoutId id="2147483955" r:id="rId5"/>
    <p:sldLayoutId id="2147483954" r:id="rId6"/>
    <p:sldLayoutId id="2147483953" r:id="rId7"/>
    <p:sldLayoutId id="2147483952" r:id="rId8"/>
    <p:sldLayoutId id="2147483951" r:id="rId9"/>
    <p:sldLayoutId id="2147483950" r:id="rId10"/>
    <p:sldLayoutId id="21474839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rtlCol="0">
            <a:noAutofit/>
          </a:bodyPr>
          <a:lstStyle/>
          <a:p>
            <a:pPr fontAlgn="auto">
              <a:spcAft>
                <a:spcPts val="0"/>
              </a:spcAft>
              <a:defRPr/>
            </a:pPr>
            <a:r>
              <a:rPr lang="en-US" dirty="0" smtClean="0"/>
              <a:t>The Role of Gender in Myths</a:t>
            </a:r>
            <a:endParaRPr lang="en-US" dirty="0"/>
          </a:p>
        </p:txBody>
      </p:sp>
      <p:sp>
        <p:nvSpPr>
          <p:cNvPr id="3" name="Subtitle 2"/>
          <p:cNvSpPr>
            <a:spLocks noGrp="1"/>
          </p:cNvSpPr>
          <p:nvPr>
            <p:ph type="subTitle" idx="1"/>
          </p:nvPr>
        </p:nvSpPr>
        <p:spPr>
          <a:xfrm>
            <a:off x="1371600" y="3276600"/>
            <a:ext cx="6400800" cy="2011363"/>
          </a:xfrm>
        </p:spPr>
        <p:txBody>
          <a:bodyPr rtlCol="0">
            <a:normAutofit/>
          </a:bodyPr>
          <a:lstStyle/>
          <a:p>
            <a:pPr fontAlgn="auto">
              <a:spcAft>
                <a:spcPts val="0"/>
              </a:spcAft>
              <a:buFont typeface="Arial" pitchFamily="34" charset="0"/>
              <a:buNone/>
              <a:defRPr/>
            </a:pPr>
            <a:r>
              <a:rPr lang="en-US" sz="2800" dirty="0" smtClean="0"/>
              <a:t>ENGL 508x</a:t>
            </a:r>
          </a:p>
          <a:p>
            <a:pPr fontAlgn="auto">
              <a:spcAft>
                <a:spcPts val="0"/>
              </a:spcAft>
              <a:buFont typeface="Arial" pitchFamily="34" charset="0"/>
              <a:buNone/>
              <a:defRPr/>
            </a:pPr>
            <a:r>
              <a:rPr lang="en-US" sz="2800" dirty="0" smtClean="0"/>
              <a:t>June 18, 2009</a:t>
            </a:r>
            <a:endParaRPr lang="en-US" sz="2800" dirty="0"/>
          </a:p>
        </p:txBody>
      </p:sp>
      <p:sp>
        <p:nvSpPr>
          <p:cNvPr id="13315" name="TextBox 3"/>
          <p:cNvSpPr txBox="1">
            <a:spLocks noChangeArrowheads="1"/>
          </p:cNvSpPr>
          <p:nvPr/>
        </p:nvSpPr>
        <p:spPr bwMode="auto">
          <a:xfrm>
            <a:off x="2667000" y="2286000"/>
            <a:ext cx="184150" cy="369888"/>
          </a:xfrm>
          <a:prstGeom prst="rect">
            <a:avLst/>
          </a:prstGeom>
          <a:noFill/>
          <a:ln w="9525">
            <a:noFill/>
            <a:miter lim="800000"/>
            <a:headEnd/>
            <a:tailEnd/>
          </a:ln>
        </p:spPr>
        <p:txBody>
          <a:bodyPr wrap="none">
            <a:spAutoFit/>
          </a:bodyPr>
          <a:lstStyle/>
          <a:p>
            <a:endParaRPr lang="en-US">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09600"/>
            <a:ext cx="9144000" cy="6400800"/>
          </a:xfrm>
        </p:spPr>
        <p:txBody>
          <a:bodyPr rtlCol="0">
            <a:normAutofit fontScale="92500"/>
          </a:bodyPr>
          <a:lstStyle/>
          <a:p>
            <a:pPr fontAlgn="auto">
              <a:spcAft>
                <a:spcPts val="0"/>
              </a:spcAft>
              <a:buFont typeface="Arial" pitchFamily="34" charset="0"/>
              <a:buChar char="•"/>
              <a:defRPr/>
            </a:pPr>
            <a:r>
              <a:rPr lang="en-US" sz="2600" dirty="0" smtClean="0"/>
              <a:t>Venus was enraged that Psyche was being praised with the same affections as she was, so she commanded her son, Cupid, to cast a spell upon her that would make her love the lowliest monster.</a:t>
            </a:r>
          </a:p>
          <a:p>
            <a:pPr fontAlgn="auto">
              <a:spcAft>
                <a:spcPts val="0"/>
              </a:spcAft>
              <a:buFont typeface="Arial" pitchFamily="34" charset="0"/>
              <a:buChar char="•"/>
              <a:defRPr/>
            </a:pPr>
            <a:r>
              <a:rPr lang="en-US" sz="2600" dirty="0" smtClean="0"/>
              <a:t>Cupid mistakenly wounds himself with his own arrow, and he does not fulfill the wishes of his mother.</a:t>
            </a:r>
          </a:p>
          <a:p>
            <a:pPr fontAlgn="auto">
              <a:spcAft>
                <a:spcPts val="0"/>
              </a:spcAft>
              <a:buFont typeface="Arial" pitchFamily="34" charset="0"/>
              <a:buChar char="•"/>
              <a:defRPr/>
            </a:pPr>
            <a:r>
              <a:rPr lang="en-US" sz="2600" dirty="0" smtClean="0"/>
              <a:t>Psyche learns of her fate and goes by a mountainside where she falls asleep. Upon awaking, she is catered by invisible hosts. </a:t>
            </a:r>
          </a:p>
          <a:p>
            <a:pPr fontAlgn="auto">
              <a:spcAft>
                <a:spcPts val="0"/>
              </a:spcAft>
              <a:buFont typeface="Arial" pitchFamily="34" charset="0"/>
              <a:buChar char="•"/>
              <a:defRPr/>
            </a:pPr>
            <a:r>
              <a:rPr lang="en-US" sz="2600" dirty="0" smtClean="0"/>
              <a:t>She “marries” her host, who she is not allowed to see.</a:t>
            </a:r>
          </a:p>
          <a:p>
            <a:pPr fontAlgn="auto">
              <a:spcAft>
                <a:spcPts val="0"/>
              </a:spcAft>
              <a:buFont typeface="Arial" pitchFamily="34" charset="0"/>
              <a:buChar char="•"/>
              <a:defRPr/>
            </a:pPr>
            <a:r>
              <a:rPr lang="en-US" sz="2600" dirty="0" smtClean="0"/>
              <a:t>Overly intrigued (and encouraged by her sisters), she betrays her husband and looks at him while he sleeps; she discovers that it is Cupid.</a:t>
            </a:r>
          </a:p>
          <a:p>
            <a:pPr fontAlgn="auto">
              <a:spcAft>
                <a:spcPts val="0"/>
              </a:spcAft>
              <a:buFont typeface="Arial" pitchFamily="34" charset="0"/>
              <a:buChar char="•"/>
              <a:defRPr/>
            </a:pPr>
            <a:r>
              <a:rPr lang="en-US" sz="2600" dirty="0" smtClean="0"/>
              <a:t>In order to win Cupid’s heart back, she endures a series of tests from his mother Venus all the while being aided by various gods. </a:t>
            </a:r>
          </a:p>
          <a:p>
            <a:pPr fontAlgn="auto">
              <a:spcAft>
                <a:spcPts val="0"/>
              </a:spcAft>
              <a:buFont typeface="Arial" pitchFamily="34" charset="0"/>
              <a:buChar char="•"/>
              <a:defRPr/>
            </a:pPr>
            <a:r>
              <a:rPr lang="en-US" sz="2600" dirty="0" smtClean="0"/>
              <a:t>She becomes immortal, and she and Cupid are once again bound by love.</a:t>
            </a:r>
          </a:p>
        </p:txBody>
      </p:sp>
      <p:sp>
        <p:nvSpPr>
          <p:cNvPr id="4" name="Title 1"/>
          <p:cNvSpPr txBox="1">
            <a:spLocks/>
          </p:cNvSpPr>
          <p:nvPr/>
        </p:nvSpPr>
        <p:spPr>
          <a:xfrm>
            <a:off x="0" y="0"/>
            <a:ext cx="9144000" cy="6096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6350">
            <a:noFill/>
          </a:ln>
        </p:spPr>
        <p:txBody>
          <a:bodyPr anchor="ctr">
            <a:normAutofit fontScale="92500" lnSpcReduction="20000"/>
          </a:bodyPr>
          <a:lstStyle/>
          <a:p>
            <a:pPr algn="ctr" fontAlgn="auto">
              <a:spcAft>
                <a:spcPts val="0"/>
              </a:spcAft>
              <a:defRPr/>
            </a:pPr>
            <a:r>
              <a:rPr lang="en-US" sz="4400" dirty="0">
                <a:latin typeface="+mj-lt"/>
                <a:ea typeface="+mj-ea"/>
                <a:cs typeface="+mj-cs"/>
              </a:rPr>
              <a:t>Cupid and Psyche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rtlCol="0">
            <a:normAutofit/>
          </a:bodyPr>
          <a:lstStyle/>
          <a:p>
            <a:pPr fontAlgn="auto">
              <a:spcAft>
                <a:spcPts val="0"/>
              </a:spcAft>
              <a:defRPr/>
            </a:pPr>
            <a:r>
              <a:rPr lang="en-US" dirty="0" smtClean="0"/>
              <a:t>Discussion Point Two</a:t>
            </a:r>
            <a:endParaRPr lang="en-US" dirty="0"/>
          </a:p>
        </p:txBody>
      </p:sp>
      <p:sp>
        <p:nvSpPr>
          <p:cNvPr id="3" name="Content Placeholder 2"/>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en-US" dirty="0" smtClean="0"/>
              <a:t>Curiosity: Consider the myths of Au Co, Cephalus and Procris, and Cupid and Psyche. What is the resulting consequence from curious action? </a:t>
            </a:r>
            <a:endParaRPr lang="en-US" dirty="0"/>
          </a:p>
          <a:p>
            <a:pPr fontAlgn="auto">
              <a:spcAft>
                <a:spcPts val="0"/>
              </a:spcAft>
              <a:buFont typeface="Arial" pitchFamily="34" charset="0"/>
              <a:buChar char="•"/>
              <a:defRPr/>
            </a:pPr>
            <a:r>
              <a:rPr lang="en-US" dirty="0" smtClean="0"/>
              <a:t>Typically, the goddesses are curious when it comes to their male partners. What does this say about the female gender as well as the male gender?</a:t>
            </a:r>
          </a:p>
          <a:p>
            <a:pPr lvl="1" fontAlgn="auto">
              <a:spcAft>
                <a:spcPts val="0"/>
              </a:spcAft>
              <a:buFont typeface="Arial" pitchFamily="34" charset="0"/>
              <a:buChar char="–"/>
              <a:defRPr/>
            </a:pPr>
            <a:r>
              <a:rPr lang="en-US" dirty="0" smtClean="0"/>
              <a:t>Consider why the women feel the need to be curious; do women consider men to be untrustworthy? Do the women consider the men to be their property?</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67600" y="0"/>
            <a:ext cx="1676400" cy="6430963"/>
          </a:xfrm>
        </p:spPr>
        <p:txBody>
          <a:bodyPr vert="vert" rtlCol="0">
            <a:normAutofit/>
          </a:bodyPr>
          <a:lstStyle/>
          <a:p>
            <a:pPr fontAlgn="auto">
              <a:spcAft>
                <a:spcPts val="0"/>
              </a:spcAft>
              <a:defRPr/>
            </a:pPr>
            <a:r>
              <a:rPr lang="en-US" dirty="0" smtClean="0"/>
              <a:t>Apollo and Daphne</a:t>
            </a:r>
            <a:endParaRPr lang="en-US" dirty="0"/>
          </a:p>
        </p:txBody>
      </p:sp>
      <p:pic>
        <p:nvPicPr>
          <p:cNvPr id="24578" name="Content Placeholder 3" descr="planet-apollo.gif"/>
          <p:cNvPicPr>
            <a:picLocks noGrp="1" noChangeAspect="1"/>
          </p:cNvPicPr>
          <p:nvPr>
            <p:ph idx="1"/>
          </p:nvPr>
        </p:nvPicPr>
        <p:blipFill>
          <a:blip r:embed="rId2"/>
          <a:srcRect/>
          <a:stretch>
            <a:fillRect/>
          </a:stretch>
        </p:blipFill>
        <p:spPr>
          <a:xfrm>
            <a:off x="1981200" y="0"/>
            <a:ext cx="3429000" cy="6804025"/>
          </a:xfrm>
          <a:ln w="3175">
            <a:solidFill>
              <a:schemeClr val="tx1"/>
            </a:solidFill>
          </a:ln>
        </p:spPr>
      </p:pic>
      <p:sp>
        <p:nvSpPr>
          <p:cNvPr id="6" name="Title 1"/>
          <p:cNvSpPr txBox="1">
            <a:spLocks/>
          </p:cNvSpPr>
          <p:nvPr/>
        </p:nvSpPr>
        <p:spPr>
          <a:xfrm>
            <a:off x="7010400" y="0"/>
            <a:ext cx="2133600" cy="68580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6350">
            <a:solidFill>
              <a:schemeClr val="tx1"/>
            </a:solidFill>
          </a:ln>
        </p:spPr>
        <p:txBody>
          <a:bodyPr vert="vert" anchor="ctr">
            <a:normAutofit/>
          </a:bodyPr>
          <a:lstStyle/>
          <a:p>
            <a:pPr algn="ctr" fontAlgn="auto">
              <a:spcAft>
                <a:spcPts val="0"/>
              </a:spcAft>
              <a:defRPr/>
            </a:pPr>
            <a:r>
              <a:rPr lang="en-US" sz="4400" b="1" dirty="0">
                <a:latin typeface="+mj-lt"/>
                <a:ea typeface="+mj-ea"/>
                <a:cs typeface="+mj-cs"/>
              </a:rPr>
              <a:t>Apollo and Daphne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1" name="Content Placeholder 3" descr="apollo_daphne.jpg"/>
          <p:cNvPicPr>
            <a:picLocks noGrp="1" noChangeAspect="1"/>
          </p:cNvPicPr>
          <p:nvPr>
            <p:ph idx="1"/>
          </p:nvPr>
        </p:nvPicPr>
        <p:blipFill>
          <a:blip r:embed="rId2"/>
          <a:srcRect/>
          <a:stretch>
            <a:fillRect/>
          </a:stretch>
        </p:blipFill>
        <p:spPr>
          <a:xfrm>
            <a:off x="990600" y="0"/>
            <a:ext cx="5105400" cy="6718300"/>
          </a:xfrm>
        </p:spPr>
      </p:pic>
      <p:sp>
        <p:nvSpPr>
          <p:cNvPr id="5" name="Title 1"/>
          <p:cNvSpPr txBox="1">
            <a:spLocks/>
          </p:cNvSpPr>
          <p:nvPr/>
        </p:nvSpPr>
        <p:spPr>
          <a:xfrm>
            <a:off x="7010400" y="0"/>
            <a:ext cx="2133600" cy="68580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6350">
            <a:solidFill>
              <a:schemeClr val="tx1"/>
            </a:solidFill>
          </a:ln>
        </p:spPr>
        <p:txBody>
          <a:bodyPr vert="vert" anchor="ctr">
            <a:normAutofit/>
          </a:bodyPr>
          <a:lstStyle/>
          <a:p>
            <a:pPr algn="ctr" fontAlgn="auto">
              <a:spcAft>
                <a:spcPts val="0"/>
              </a:spcAft>
              <a:defRPr/>
            </a:pPr>
            <a:r>
              <a:rPr lang="en-US" sz="4400" b="1" dirty="0">
                <a:latin typeface="+mj-lt"/>
                <a:ea typeface="+mj-ea"/>
                <a:cs typeface="+mj-cs"/>
              </a:rPr>
              <a:t>Apollo and Daphne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rtlCol="0">
            <a:normAutofit/>
          </a:bodyPr>
          <a:lstStyle/>
          <a:p>
            <a:pPr fontAlgn="auto">
              <a:spcAft>
                <a:spcPts val="0"/>
              </a:spcAft>
              <a:defRPr/>
            </a:pPr>
            <a:r>
              <a:rPr lang="en-US" dirty="0" smtClean="0"/>
              <a:t>Apollo and Daphne</a:t>
            </a:r>
            <a:endParaRPr lang="en-US" dirty="0"/>
          </a:p>
        </p:txBody>
      </p:sp>
      <p:sp>
        <p:nvSpPr>
          <p:cNvPr id="26626" name="Content Placeholder 2"/>
          <p:cNvSpPr>
            <a:spLocks noGrp="1"/>
          </p:cNvSpPr>
          <p:nvPr>
            <p:ph idx="1"/>
          </p:nvPr>
        </p:nvSpPr>
        <p:spPr>
          <a:xfrm>
            <a:off x="0" y="1143000"/>
            <a:ext cx="9144000" cy="4983163"/>
          </a:xfrm>
        </p:spPr>
        <p:txBody>
          <a:bodyPr/>
          <a:lstStyle/>
          <a:p>
            <a:r>
              <a:rPr lang="en-US" smtClean="0"/>
              <a:t>After mocking Cupid, Apollo is punished with love: he is made to love Daphne while she abhors him.</a:t>
            </a:r>
          </a:p>
          <a:p>
            <a:r>
              <a:rPr lang="en-US" smtClean="0"/>
              <a:t>Apollo constantly pursues Daphne while she simply leads him on a chase.</a:t>
            </a:r>
          </a:p>
          <a:p>
            <a:r>
              <a:rPr lang="en-US" smtClean="0"/>
              <a:t>Apollo almost “captures” Daphne in a chase, but before he is able to do so, she calls upon the gods for help. To her avail, she becomes a tree.</a:t>
            </a:r>
          </a:p>
          <a:p>
            <a:r>
              <a:rPr lang="en-US" smtClean="0"/>
              <a:t>Apollo vows to be with her forever. She will be worn upon his head as his crown.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idx="1"/>
          </p:nvPr>
        </p:nvSpPr>
        <p:spPr>
          <a:xfrm>
            <a:off x="7696200" y="0"/>
            <a:ext cx="1447800" cy="68580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6350">
            <a:solidFill>
              <a:schemeClr val="tx1"/>
            </a:solidFill>
          </a:ln>
        </p:spPr>
        <p:txBody>
          <a:bodyPr vert="vert" rtlCol="0" anchor="ctr">
            <a:normAutofit/>
          </a:bodyPr>
          <a:lstStyle/>
          <a:p>
            <a:pPr marL="0" indent="0" algn="ctr" fontAlgn="auto">
              <a:spcBef>
                <a:spcPct val="0"/>
              </a:spcBef>
              <a:spcAft>
                <a:spcPts val="0"/>
              </a:spcAft>
              <a:buFontTx/>
              <a:buNone/>
              <a:defRPr/>
            </a:pPr>
            <a:r>
              <a:rPr lang="en-US" sz="4400" b="1" dirty="0" smtClean="0">
                <a:latin typeface="+mj-lt"/>
                <a:ea typeface="+mj-ea"/>
                <a:cs typeface="+mj-cs"/>
              </a:rPr>
              <a:t>Pyramus and Thisbe</a:t>
            </a:r>
          </a:p>
        </p:txBody>
      </p:sp>
      <p:pic>
        <p:nvPicPr>
          <p:cNvPr id="27650" name="Picture 4" descr="pyramus-thisbe.jpg"/>
          <p:cNvPicPr>
            <a:picLocks noChangeAspect="1"/>
          </p:cNvPicPr>
          <p:nvPr/>
        </p:nvPicPr>
        <p:blipFill>
          <a:blip r:embed="rId2"/>
          <a:srcRect/>
          <a:stretch>
            <a:fillRect/>
          </a:stretch>
        </p:blipFill>
        <p:spPr bwMode="auto">
          <a:xfrm>
            <a:off x="2133600" y="0"/>
            <a:ext cx="48768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48600" y="0"/>
            <a:ext cx="1295400" cy="6858000"/>
          </a:xfrm>
          <a:gradFill>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l="50000" t="-80000" r="50000" b="180000"/>
            </a:path>
          </a:gradFill>
          <a:ln/>
        </p:spPr>
        <p:txBody>
          <a:bodyPr vert="vert" rtlCol="0">
            <a:normAutofit fontScale="90000"/>
          </a:bodyPr>
          <a:lstStyle/>
          <a:p>
            <a:pPr fontAlgn="auto">
              <a:spcAft>
                <a:spcPts val="0"/>
              </a:spcAft>
              <a:defRPr/>
            </a:pPr>
            <a:r>
              <a:rPr lang="en-US" sz="4900" b="1" dirty="0"/>
              <a:t>Pyramus and Thisbe</a:t>
            </a:r>
            <a:r>
              <a:rPr lang="en-US" b="1" dirty="0"/>
              <a:t/>
            </a:r>
            <a:br>
              <a:rPr lang="en-US" b="1" dirty="0"/>
            </a:br>
            <a:endParaRPr lang="en-US" dirty="0"/>
          </a:p>
        </p:txBody>
      </p:sp>
      <p:pic>
        <p:nvPicPr>
          <p:cNvPr id="28676" name="Content Placeholder 3" descr="472-pyramus-&amp;-thisbe.jpg"/>
          <p:cNvPicPr>
            <a:picLocks noGrp="1" noChangeAspect="1"/>
          </p:cNvPicPr>
          <p:nvPr>
            <p:ph idx="1"/>
          </p:nvPr>
        </p:nvPicPr>
        <p:blipFill>
          <a:blip r:embed="rId2"/>
          <a:srcRect/>
          <a:stretch>
            <a:fillRect/>
          </a:stretch>
        </p:blipFill>
        <p:spPr>
          <a:xfrm>
            <a:off x="152400" y="228600"/>
            <a:ext cx="7281863" cy="6262688"/>
          </a:xfrm>
        </p:spPr>
      </p:pic>
      <p:sp>
        <p:nvSpPr>
          <p:cNvPr id="5" name="Title 1"/>
          <p:cNvSpPr txBox="1">
            <a:spLocks/>
          </p:cNvSpPr>
          <p:nvPr/>
        </p:nvSpPr>
        <p:spPr>
          <a:xfrm>
            <a:off x="7467600" y="0"/>
            <a:ext cx="1676400" cy="68580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6350">
            <a:solidFill>
              <a:schemeClr val="tx1"/>
            </a:solidFill>
          </a:ln>
        </p:spPr>
        <p:txBody>
          <a:bodyPr vert="vert" anchor="ctr">
            <a:normAutofit/>
          </a:bodyPr>
          <a:lstStyle/>
          <a:p>
            <a:pPr algn="ctr" fontAlgn="auto">
              <a:spcAft>
                <a:spcPts val="0"/>
              </a:spcAft>
              <a:defRPr/>
            </a:pPr>
            <a:r>
              <a:rPr lang="en-US" sz="4400" b="1" dirty="0">
                <a:latin typeface="+mj-lt"/>
                <a:ea typeface="+mj-ea"/>
                <a:cs typeface="+mj-cs"/>
              </a:rPr>
              <a:t>Pyramus and Thisbe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Content Placeholder 2"/>
          <p:cNvSpPr>
            <a:spLocks noGrp="1"/>
          </p:cNvSpPr>
          <p:nvPr>
            <p:ph idx="1"/>
          </p:nvPr>
        </p:nvSpPr>
        <p:spPr>
          <a:xfrm>
            <a:off x="0" y="1066800"/>
            <a:ext cx="9144000" cy="5791200"/>
          </a:xfrm>
        </p:spPr>
        <p:txBody>
          <a:bodyPr/>
          <a:lstStyle/>
          <a:p>
            <a:r>
              <a:rPr lang="en-US" sz="2600" smtClean="0"/>
              <a:t>Pyramus and Thisbe are young lovers whose parents disapprove of their union.</a:t>
            </a:r>
          </a:p>
          <a:p>
            <a:r>
              <a:rPr lang="en-US" sz="2600" smtClean="0"/>
              <a:t>They are able to secretly converse with one another through a crack in a wall their dwellings share.</a:t>
            </a:r>
          </a:p>
          <a:p>
            <a:r>
              <a:rPr lang="en-US" sz="2600" smtClean="0"/>
              <a:t>They devise a plan in order to meet in the night at a secret location.</a:t>
            </a:r>
          </a:p>
          <a:p>
            <a:r>
              <a:rPr lang="en-US" sz="2600" smtClean="0"/>
              <a:t>While waiting for Pyramus, Thisbe becomes frightened by a lioness and hides in the hollow of a rock. Along the way, she accidentally drops her veil.</a:t>
            </a:r>
          </a:p>
          <a:p>
            <a:r>
              <a:rPr lang="en-US" sz="2600" smtClean="0"/>
              <a:t>When Pyramus comes to the meeting spot, he finds Thisbe’s veil bloodied by the lions. Thinking that she is dead, Thisbe takes his own life.</a:t>
            </a:r>
          </a:p>
          <a:p>
            <a:r>
              <a:rPr lang="en-US" sz="2600" smtClean="0"/>
              <a:t>Upon finding Thisbe dead, Pyramus too commits suicide.</a:t>
            </a:r>
          </a:p>
        </p:txBody>
      </p:sp>
      <p:sp>
        <p:nvSpPr>
          <p:cNvPr id="4" name="Title 1"/>
          <p:cNvSpPr txBox="1">
            <a:spLocks/>
          </p:cNvSpPr>
          <p:nvPr/>
        </p:nvSpPr>
        <p:spPr>
          <a:xfrm>
            <a:off x="0" y="0"/>
            <a:ext cx="9144000" cy="1066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6350">
            <a:noFill/>
          </a:ln>
        </p:spPr>
        <p:txBody>
          <a:bodyPr anchor="ctr">
            <a:normAutofit/>
          </a:bodyPr>
          <a:lstStyle/>
          <a:p>
            <a:pPr algn="ctr" fontAlgn="auto">
              <a:spcAft>
                <a:spcPts val="0"/>
              </a:spcAft>
              <a:defRPr/>
            </a:pPr>
            <a:r>
              <a:rPr lang="en-US" sz="4400" dirty="0">
                <a:latin typeface="+mj-lt"/>
                <a:ea typeface="+mj-ea"/>
                <a:cs typeface="+mj-cs"/>
              </a:rPr>
              <a:t>Pyramus and Thisbe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rtlCol="0">
            <a:normAutofit/>
          </a:bodyPr>
          <a:lstStyle/>
          <a:p>
            <a:pPr fontAlgn="auto">
              <a:spcAft>
                <a:spcPts val="0"/>
              </a:spcAft>
              <a:defRPr/>
            </a:pPr>
            <a:r>
              <a:rPr lang="en-US" dirty="0" smtClean="0"/>
              <a:t>Discussion Point Three</a:t>
            </a:r>
            <a:endParaRPr lang="en-US" dirty="0"/>
          </a:p>
        </p:txBody>
      </p:sp>
      <p:sp>
        <p:nvSpPr>
          <p:cNvPr id="30722" name="Content Placeholder 2"/>
          <p:cNvSpPr>
            <a:spLocks noGrp="1"/>
          </p:cNvSpPr>
          <p:nvPr>
            <p:ph idx="1"/>
          </p:nvPr>
        </p:nvSpPr>
        <p:spPr>
          <a:xfrm>
            <a:off x="533400" y="1905000"/>
            <a:ext cx="8229600" cy="4525963"/>
          </a:xfrm>
        </p:spPr>
        <p:txBody>
          <a:bodyPr/>
          <a:lstStyle/>
          <a:p>
            <a:r>
              <a:rPr lang="en-US" smtClean="0"/>
              <a:t>Oftentimes in literature, we find that the female equates her dependency for her partner’s love with her actual life capacity. (For example, the myth of Ceyx and Halcyone). How do the aforementioned myths conflict with this previous notion?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296400" cy="11430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rtlCol="0">
            <a:normAutofit/>
          </a:bodyPr>
          <a:lstStyle/>
          <a:p>
            <a:pPr fontAlgn="auto">
              <a:spcAft>
                <a:spcPts val="0"/>
              </a:spcAft>
              <a:defRPr/>
            </a:pPr>
            <a:r>
              <a:rPr lang="en-US" dirty="0" smtClean="0"/>
              <a:t>Review: Goddess Character Types</a:t>
            </a:r>
            <a:endParaRPr lang="en-US" dirty="0"/>
          </a:p>
        </p:txBody>
      </p:sp>
      <p:sp>
        <p:nvSpPr>
          <p:cNvPr id="3" name="Content Placeholder 2"/>
          <p:cNvSpPr>
            <a:spLocks noGrp="1"/>
          </p:cNvSpPr>
          <p:nvPr>
            <p:ph idx="1"/>
          </p:nvPr>
        </p:nvSpPr>
        <p:spPr>
          <a:xfrm>
            <a:off x="152400" y="1371600"/>
            <a:ext cx="8915400" cy="4876800"/>
          </a:xfrm>
        </p:spPr>
        <p:txBody>
          <a:bodyPr rtlCol="0">
            <a:normAutofit lnSpcReduction="10000"/>
          </a:bodyPr>
          <a:lstStyle/>
          <a:p>
            <a:pPr fontAlgn="auto">
              <a:spcAft>
                <a:spcPts val="0"/>
              </a:spcAft>
              <a:buFont typeface="Arial" pitchFamily="34" charset="0"/>
              <a:buChar char="•"/>
              <a:defRPr/>
            </a:pPr>
            <a:r>
              <a:rPr lang="en-US" dirty="0" smtClean="0"/>
              <a:t>Literary Character Types</a:t>
            </a:r>
          </a:p>
          <a:p>
            <a:pPr lvl="1" fontAlgn="auto">
              <a:spcAft>
                <a:spcPts val="0"/>
              </a:spcAft>
              <a:buFont typeface="Arial" pitchFamily="34" charset="0"/>
              <a:buChar char="–"/>
              <a:defRPr/>
            </a:pPr>
            <a:r>
              <a:rPr lang="en-US" dirty="0" smtClean="0"/>
              <a:t>                                 Great Mother, Universal Womb, “births, feeds, clothes, teaches, and guards all living things” (Leonard and McClure 114)</a:t>
            </a:r>
          </a:p>
          <a:p>
            <a:pPr lvl="1" fontAlgn="auto">
              <a:spcAft>
                <a:spcPts val="0"/>
              </a:spcAft>
              <a:buFont typeface="Arial" pitchFamily="34" charset="0"/>
              <a:buChar char="–"/>
              <a:defRPr/>
            </a:pPr>
            <a:r>
              <a:rPr lang="en-US" dirty="0" smtClean="0"/>
              <a:t>                                     Queens of the Underworld, witches, sorceress, mediums, wise women; can control sterility and fertility (Leonard and McClure 115-116)</a:t>
            </a:r>
          </a:p>
          <a:p>
            <a:pPr lvl="1" fontAlgn="auto">
              <a:spcAft>
                <a:spcPts val="0"/>
              </a:spcAft>
              <a:buFont typeface="Arial" pitchFamily="34" charset="0"/>
              <a:buChar char="–"/>
              <a:defRPr/>
            </a:pPr>
            <a:r>
              <a:rPr lang="en-US" dirty="0" smtClean="0"/>
              <a:t>                                                    “appear as virgins and nymphs, as objects of sexual desire, and as sponsors of and the inspiration for everything beautiful” (Leonard and McClure 118)</a:t>
            </a:r>
            <a:endParaRPr lang="en-US" dirty="0"/>
          </a:p>
        </p:txBody>
      </p:sp>
      <p:sp>
        <p:nvSpPr>
          <p:cNvPr id="4" name="TextBox 3"/>
          <p:cNvSpPr txBox="1">
            <a:spLocks noChangeArrowheads="1"/>
          </p:cNvSpPr>
          <p:nvPr/>
        </p:nvSpPr>
        <p:spPr bwMode="auto">
          <a:xfrm>
            <a:off x="1066800" y="1828800"/>
            <a:ext cx="2514600" cy="523875"/>
          </a:xfrm>
          <a:prstGeom prst="rect">
            <a:avLst/>
          </a:prstGeom>
          <a:solidFill>
            <a:srgbClr val="FFFF00"/>
          </a:solidFill>
          <a:ln w="9525">
            <a:noFill/>
            <a:miter lim="800000"/>
            <a:headEnd/>
            <a:tailEnd/>
          </a:ln>
        </p:spPr>
        <p:txBody>
          <a:bodyPr>
            <a:spAutoFit/>
          </a:bodyPr>
          <a:lstStyle/>
          <a:p>
            <a:r>
              <a:rPr lang="en-US" sz="2800">
                <a:latin typeface="Calibri" pitchFamily="34" charset="0"/>
              </a:rPr>
              <a:t>Goddess of Life:</a:t>
            </a:r>
          </a:p>
        </p:txBody>
      </p:sp>
      <p:sp>
        <p:nvSpPr>
          <p:cNvPr id="5" name="TextBox 4"/>
          <p:cNvSpPr txBox="1">
            <a:spLocks noChangeArrowheads="1"/>
          </p:cNvSpPr>
          <p:nvPr/>
        </p:nvSpPr>
        <p:spPr bwMode="auto">
          <a:xfrm>
            <a:off x="990600" y="3048000"/>
            <a:ext cx="2971800" cy="523875"/>
          </a:xfrm>
          <a:prstGeom prst="rect">
            <a:avLst/>
          </a:prstGeom>
          <a:solidFill>
            <a:srgbClr val="FFFF00"/>
          </a:solidFill>
          <a:ln w="9525">
            <a:noFill/>
            <a:miter lim="800000"/>
            <a:headEnd/>
            <a:tailEnd/>
          </a:ln>
        </p:spPr>
        <p:txBody>
          <a:bodyPr>
            <a:spAutoFit/>
          </a:bodyPr>
          <a:lstStyle/>
          <a:p>
            <a:r>
              <a:rPr lang="en-US" sz="2800">
                <a:latin typeface="Calibri" pitchFamily="34" charset="0"/>
              </a:rPr>
              <a:t>Goddess of Death:</a:t>
            </a:r>
          </a:p>
        </p:txBody>
      </p:sp>
      <p:sp>
        <p:nvSpPr>
          <p:cNvPr id="6" name="TextBox 5"/>
          <p:cNvSpPr txBox="1">
            <a:spLocks noChangeArrowheads="1"/>
          </p:cNvSpPr>
          <p:nvPr/>
        </p:nvSpPr>
        <p:spPr bwMode="auto">
          <a:xfrm>
            <a:off x="990600" y="4343400"/>
            <a:ext cx="4114800" cy="523875"/>
          </a:xfrm>
          <a:prstGeom prst="rect">
            <a:avLst/>
          </a:prstGeom>
          <a:solidFill>
            <a:srgbClr val="FFFF00"/>
          </a:solidFill>
          <a:ln w="9525">
            <a:noFill/>
            <a:miter lim="800000"/>
            <a:headEnd/>
            <a:tailEnd/>
          </a:ln>
        </p:spPr>
        <p:txBody>
          <a:bodyPr>
            <a:spAutoFit/>
          </a:bodyPr>
          <a:lstStyle/>
          <a:p>
            <a:r>
              <a:rPr lang="en-US" sz="2800">
                <a:latin typeface="Calibri" pitchFamily="34" charset="0"/>
              </a:rPr>
              <a:t>Goddess of Regeneration: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2"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2" animBg="1"/>
      <p:bldP spid="5" grpId="0" animBg="1"/>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rtlCol="0">
            <a:normAutofit/>
          </a:bodyPr>
          <a:lstStyle/>
          <a:p>
            <a:pPr fontAlgn="auto">
              <a:spcAft>
                <a:spcPts val="0"/>
              </a:spcAft>
              <a:defRPr/>
            </a:pPr>
            <a:r>
              <a:rPr lang="en-US" dirty="0" smtClean="0"/>
              <a:t>“A Taste of Earth”</a:t>
            </a:r>
            <a:endParaRPr lang="en-US" dirty="0"/>
          </a:p>
        </p:txBody>
      </p:sp>
      <p:sp>
        <p:nvSpPr>
          <p:cNvPr id="3" name="Content Placeholder 2"/>
          <p:cNvSpPr>
            <a:spLocks noGrp="1"/>
          </p:cNvSpPr>
          <p:nvPr>
            <p:ph idx="1"/>
          </p:nvPr>
        </p:nvSpPr>
        <p:spPr>
          <a:xfrm>
            <a:off x="228600" y="914400"/>
            <a:ext cx="8534400" cy="5943600"/>
          </a:xfrm>
        </p:spPr>
        <p:txBody>
          <a:bodyPr rtlCol="0">
            <a:normAutofit fontScale="85000" lnSpcReduction="20000"/>
          </a:bodyPr>
          <a:lstStyle/>
          <a:p>
            <a:pPr fontAlgn="auto">
              <a:spcAft>
                <a:spcPts val="0"/>
              </a:spcAft>
              <a:buFont typeface="Arial" pitchFamily="34" charset="0"/>
              <a:buChar char="•"/>
              <a:defRPr/>
            </a:pPr>
            <a:r>
              <a:rPr lang="en-US" dirty="0" smtClean="0"/>
              <a:t>Vietnamese Myth</a:t>
            </a:r>
          </a:p>
          <a:p>
            <a:pPr fontAlgn="auto">
              <a:spcAft>
                <a:spcPts val="0"/>
              </a:spcAft>
              <a:buFont typeface="Arial" pitchFamily="34" charset="0"/>
              <a:buChar char="•"/>
              <a:defRPr/>
            </a:pPr>
            <a:r>
              <a:rPr lang="en-US" dirty="0" smtClean="0"/>
              <a:t>Au Co, “youngest and loveliest goddess,” solely creates the sun and the moon.</a:t>
            </a:r>
          </a:p>
          <a:p>
            <a:pPr fontAlgn="auto">
              <a:spcAft>
                <a:spcPts val="0"/>
              </a:spcAft>
              <a:buFont typeface="Arial" pitchFamily="34" charset="0"/>
              <a:buChar char="•"/>
              <a:defRPr/>
            </a:pPr>
            <a:r>
              <a:rPr lang="en-US" dirty="0" smtClean="0"/>
              <a:t>Desiring to bath in the warmth of the sun, she and her sisters transform themselves into birds and fly to the earth.</a:t>
            </a:r>
          </a:p>
          <a:p>
            <a:pPr fontAlgn="auto">
              <a:spcAft>
                <a:spcPts val="0"/>
              </a:spcAft>
              <a:buFont typeface="Arial" pitchFamily="34" charset="0"/>
              <a:buChar char="•"/>
              <a:defRPr/>
            </a:pPr>
            <a:r>
              <a:rPr lang="en-US" dirty="0" smtClean="0"/>
              <a:t>Out of curiosity, Au Co tastes the earth, which hinders her ability to fly back home with her sisters.</a:t>
            </a:r>
          </a:p>
          <a:p>
            <a:pPr fontAlgn="auto">
              <a:spcAft>
                <a:spcPts val="0"/>
              </a:spcAft>
              <a:buFont typeface="Arial" pitchFamily="34" charset="0"/>
              <a:buChar char="•"/>
              <a:defRPr/>
            </a:pPr>
            <a:r>
              <a:rPr lang="en-US" dirty="0" smtClean="0"/>
              <a:t>She befriends the Dragon Prince, who eventually becomes her husband and the father of her half-human and half-dragon children.</a:t>
            </a:r>
          </a:p>
          <a:p>
            <a:pPr fontAlgn="auto">
              <a:spcAft>
                <a:spcPts val="0"/>
              </a:spcAft>
              <a:buFont typeface="Arial" pitchFamily="34" charset="0"/>
              <a:buChar char="•"/>
              <a:defRPr/>
            </a:pPr>
            <a:r>
              <a:rPr lang="en-US" dirty="0" smtClean="0"/>
              <a:t>They live a seemingly happy life together teaching their children until the Dragon Prince has to return to his underwater home to inherit the throne.</a:t>
            </a:r>
          </a:p>
          <a:p>
            <a:pPr fontAlgn="auto">
              <a:spcAft>
                <a:spcPts val="0"/>
              </a:spcAft>
              <a:buFont typeface="Arial" pitchFamily="34" charset="0"/>
              <a:buChar char="•"/>
              <a:defRPr/>
            </a:pPr>
            <a:r>
              <a:rPr lang="en-US" dirty="0" smtClean="0"/>
              <a:t>The myth leaves off with his promise to return while she calls longingly for him. </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10400" y="0"/>
            <a:ext cx="2133600" cy="68580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0"/>
        </p:spPr>
        <p:txBody>
          <a:bodyPr vert="vert" rtlCol="0">
            <a:normAutofit/>
          </a:bodyPr>
          <a:lstStyle/>
          <a:p>
            <a:pPr fontAlgn="auto">
              <a:spcAft>
                <a:spcPts val="0"/>
              </a:spcAft>
              <a:defRPr/>
            </a:pPr>
            <a:r>
              <a:rPr lang="en-US" b="1" dirty="0" smtClean="0"/>
              <a:t>Kali: Indian Goddess of Destruction</a:t>
            </a:r>
            <a:endParaRPr lang="en-US" b="1" dirty="0"/>
          </a:p>
        </p:txBody>
      </p:sp>
      <p:pic>
        <p:nvPicPr>
          <p:cNvPr id="16386" name="Content Placeholder 7" descr="2559755424_559a5fe08f.jpg"/>
          <p:cNvPicPr>
            <a:picLocks noGrp="1" noChangeAspect="1"/>
          </p:cNvPicPr>
          <p:nvPr>
            <p:ph idx="1"/>
          </p:nvPr>
        </p:nvPicPr>
        <p:blipFill>
          <a:blip r:embed="rId2"/>
          <a:srcRect/>
          <a:stretch>
            <a:fillRect/>
          </a:stretch>
        </p:blipFill>
        <p:spPr>
          <a:xfrm>
            <a:off x="1600200" y="152400"/>
            <a:ext cx="4419600" cy="6616700"/>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rtlCol="0">
            <a:normAutofit/>
          </a:bodyPr>
          <a:lstStyle/>
          <a:p>
            <a:pPr fontAlgn="auto">
              <a:spcAft>
                <a:spcPts val="0"/>
              </a:spcAft>
              <a:defRPr/>
            </a:pPr>
            <a:r>
              <a:rPr lang="en-US" dirty="0" smtClean="0"/>
              <a:t>“Kali Beheaded”</a:t>
            </a:r>
            <a:endParaRPr lang="en-US" dirty="0"/>
          </a:p>
        </p:txBody>
      </p:sp>
      <p:sp>
        <p:nvSpPr>
          <p:cNvPr id="3" name="Content Placeholder 2"/>
          <p:cNvSpPr>
            <a:spLocks noGrp="1"/>
          </p:cNvSpPr>
          <p:nvPr>
            <p:ph idx="1"/>
          </p:nvPr>
        </p:nvSpPr>
        <p:spPr>
          <a:xfrm>
            <a:off x="76200" y="990600"/>
            <a:ext cx="8534400" cy="5715000"/>
          </a:xfrm>
        </p:spPr>
        <p:txBody>
          <a:bodyPr rtlCol="0">
            <a:normAutofit fontScale="85000" lnSpcReduction="20000"/>
          </a:bodyPr>
          <a:lstStyle/>
          <a:p>
            <a:pPr fontAlgn="auto">
              <a:spcAft>
                <a:spcPts val="0"/>
              </a:spcAft>
              <a:buFont typeface="Arial" pitchFamily="34" charset="0"/>
              <a:buChar char="•"/>
              <a:defRPr/>
            </a:pPr>
            <a:r>
              <a:rPr lang="en-US" sz="2800" dirty="0" smtClean="0"/>
              <a:t>Indian Myth</a:t>
            </a:r>
          </a:p>
          <a:p>
            <a:pPr fontAlgn="auto">
              <a:spcAft>
                <a:spcPts val="0"/>
              </a:spcAft>
              <a:buFont typeface="Arial" pitchFamily="34" charset="0"/>
              <a:buChar char="•"/>
              <a:defRPr/>
            </a:pPr>
            <a:r>
              <a:rPr lang="en-US" sz="2800" dirty="0" smtClean="0"/>
              <a:t>Kali, known as a “terrible goddess,” is beautiful, yet she “(gives) herself away” to lowly men.</a:t>
            </a:r>
          </a:p>
          <a:p>
            <a:pPr fontAlgn="auto">
              <a:spcAft>
                <a:spcPts val="0"/>
              </a:spcAft>
              <a:buFont typeface="Arial" pitchFamily="34" charset="0"/>
              <a:buChar char="•"/>
              <a:defRPr/>
            </a:pPr>
            <a:r>
              <a:rPr lang="en-US" sz="2800" dirty="0" smtClean="0"/>
              <a:t>Knowing this, what does this quotation mean?      </a:t>
            </a:r>
          </a:p>
          <a:p>
            <a:pPr fontAlgn="auto">
              <a:spcAft>
                <a:spcPts val="0"/>
              </a:spcAft>
              <a:buFont typeface="Arial" pitchFamily="34" charset="0"/>
              <a:buChar char="•"/>
              <a:defRPr/>
            </a:pPr>
            <a:endParaRPr lang="en-US" sz="2700" dirty="0"/>
          </a:p>
          <a:p>
            <a:pPr fontAlgn="auto">
              <a:spcAft>
                <a:spcPts val="0"/>
              </a:spcAft>
              <a:buFont typeface="Arial" pitchFamily="34" charset="0"/>
              <a:buChar char="•"/>
              <a:defRPr/>
            </a:pPr>
            <a:endParaRPr lang="en-US" sz="2700" dirty="0" smtClean="0"/>
          </a:p>
          <a:p>
            <a:pPr fontAlgn="auto">
              <a:spcAft>
                <a:spcPts val="0"/>
              </a:spcAft>
              <a:buFont typeface="Arial" pitchFamily="34" charset="0"/>
              <a:buNone/>
              <a:defRPr/>
            </a:pPr>
            <a:r>
              <a:rPr lang="en-US" sz="2700" dirty="0" smtClean="0"/>
              <a:t>                                                      </a:t>
            </a:r>
          </a:p>
          <a:p>
            <a:pPr fontAlgn="auto">
              <a:spcAft>
                <a:spcPts val="0"/>
              </a:spcAft>
              <a:buFont typeface="Arial" pitchFamily="34" charset="0"/>
              <a:buChar char="•"/>
              <a:defRPr/>
            </a:pPr>
            <a:endParaRPr lang="en-US" sz="2800" dirty="0" smtClean="0"/>
          </a:p>
          <a:p>
            <a:pPr fontAlgn="auto">
              <a:spcAft>
                <a:spcPts val="0"/>
              </a:spcAft>
              <a:buFont typeface="Arial" pitchFamily="34" charset="0"/>
              <a:buChar char="•"/>
              <a:defRPr/>
            </a:pPr>
            <a:r>
              <a:rPr lang="en-US" sz="2800" dirty="0" smtClean="0"/>
              <a:t>She is decapitated by jealous gods; in an act of penance, the gods seek to restore her wholeness but mistakenly attach a prostitute’s body to the goddess’ head. </a:t>
            </a:r>
          </a:p>
          <a:p>
            <a:pPr fontAlgn="auto">
              <a:spcAft>
                <a:spcPts val="0"/>
              </a:spcAft>
              <a:buFont typeface="Arial" pitchFamily="34" charset="0"/>
              <a:buChar char="•"/>
              <a:defRPr/>
            </a:pPr>
            <a:r>
              <a:rPr lang="en-US" sz="2800" dirty="0" smtClean="0"/>
              <a:t>She becomes distraught and even allows a man to “overtake her.”</a:t>
            </a:r>
          </a:p>
          <a:p>
            <a:pPr fontAlgn="auto">
              <a:spcAft>
                <a:spcPts val="0"/>
              </a:spcAft>
              <a:buFont typeface="Arial" pitchFamily="34" charset="0"/>
              <a:buChar char="•"/>
              <a:defRPr/>
            </a:pPr>
            <a:r>
              <a:rPr lang="en-US" sz="2800" dirty="0" smtClean="0"/>
              <a:t>She is bitter and kills insects, animals.</a:t>
            </a:r>
          </a:p>
          <a:p>
            <a:pPr fontAlgn="auto">
              <a:spcAft>
                <a:spcPts val="0"/>
              </a:spcAft>
              <a:buFont typeface="Arial" pitchFamily="34" charset="0"/>
              <a:buChar char="•"/>
              <a:defRPr/>
            </a:pPr>
            <a:r>
              <a:rPr lang="en-US" sz="2800" dirty="0" smtClean="0"/>
              <a:t>The Master of Great Compassion assures Kali that no one is complete and that she is destined for perfection. </a:t>
            </a:r>
          </a:p>
          <a:p>
            <a:pPr fontAlgn="auto">
              <a:spcAft>
                <a:spcPts val="0"/>
              </a:spcAft>
              <a:buFont typeface="Arial" pitchFamily="34" charset="0"/>
              <a:buChar char="•"/>
              <a:defRPr/>
            </a:pPr>
            <a:endParaRPr lang="en-US" sz="2000" dirty="0" smtClean="0"/>
          </a:p>
          <a:p>
            <a:pPr fontAlgn="auto">
              <a:spcAft>
                <a:spcPts val="0"/>
              </a:spcAft>
              <a:buFont typeface="Arial" pitchFamily="34" charset="0"/>
              <a:buChar char="•"/>
              <a:defRPr/>
            </a:pPr>
            <a:endParaRPr lang="en-US" sz="2000" dirty="0" smtClean="0"/>
          </a:p>
          <a:p>
            <a:pPr fontAlgn="auto">
              <a:spcAft>
                <a:spcPts val="0"/>
              </a:spcAft>
              <a:buFont typeface="Arial" pitchFamily="34" charset="0"/>
              <a:buChar char="•"/>
              <a:defRPr/>
            </a:pPr>
            <a:endParaRPr lang="en-US" dirty="0"/>
          </a:p>
        </p:txBody>
      </p:sp>
      <p:sp>
        <p:nvSpPr>
          <p:cNvPr id="5" name="TextBox 4"/>
          <p:cNvSpPr txBox="1">
            <a:spLocks noChangeArrowheads="1"/>
          </p:cNvSpPr>
          <p:nvPr/>
        </p:nvSpPr>
        <p:spPr bwMode="auto">
          <a:xfrm>
            <a:off x="533400" y="2514600"/>
            <a:ext cx="7467600" cy="1200150"/>
          </a:xfrm>
          <a:prstGeom prst="rect">
            <a:avLst/>
          </a:prstGeom>
          <a:solidFill>
            <a:srgbClr val="FFFF00"/>
          </a:solidFill>
          <a:ln w="9525">
            <a:noFill/>
            <a:miter lim="800000"/>
            <a:headEnd/>
            <a:tailEnd/>
          </a:ln>
        </p:spPr>
        <p:txBody>
          <a:bodyPr>
            <a:spAutoFit/>
          </a:bodyPr>
          <a:lstStyle/>
          <a:p>
            <a:r>
              <a:rPr lang="en-US" sz="2400">
                <a:latin typeface="Calibri" pitchFamily="34" charset="0"/>
              </a:rPr>
              <a:t>“But Kali, a perfect flower, ignored her own perfection and, pure as the day itself, had no knowledge of her own purity.”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rtlCol="0">
            <a:normAutofit/>
          </a:bodyPr>
          <a:lstStyle/>
          <a:p>
            <a:pPr fontAlgn="auto">
              <a:spcAft>
                <a:spcPts val="0"/>
              </a:spcAft>
              <a:defRPr/>
            </a:pPr>
            <a:r>
              <a:rPr lang="en-US" dirty="0" smtClean="0"/>
              <a:t>Discussion Point One</a:t>
            </a:r>
            <a:endParaRPr lang="en-US" dirty="0"/>
          </a:p>
        </p:txBody>
      </p:sp>
      <p:sp>
        <p:nvSpPr>
          <p:cNvPr id="18434" name="Content Placeholder 4"/>
          <p:cNvSpPr>
            <a:spLocks noGrp="1"/>
          </p:cNvSpPr>
          <p:nvPr>
            <p:ph idx="1"/>
          </p:nvPr>
        </p:nvSpPr>
        <p:spPr>
          <a:xfrm>
            <a:off x="457200" y="1600200"/>
            <a:ext cx="8229600" cy="4114800"/>
          </a:xfrm>
        </p:spPr>
        <p:txBody>
          <a:bodyPr/>
          <a:lstStyle/>
          <a:p>
            <a:r>
              <a:rPr lang="en-US" smtClean="0"/>
              <a:t>Do the goddesses from these myths encompass more than one goddess archetype? Does there seem to be a </a:t>
            </a:r>
            <a:r>
              <a:rPr lang="en-US" i="1" smtClean="0"/>
              <a:t>blend</a:t>
            </a:r>
            <a:r>
              <a:rPr lang="en-US" smtClean="0"/>
              <a:t> of archetypal characteristics with the goddesses as we found to be true with the male gods, or do they remain singular?</a:t>
            </a:r>
          </a:p>
          <a:p>
            <a:r>
              <a:rPr lang="en-US" smtClean="0"/>
              <a:t>With an established family, does the role of the goddess shift/change?</a:t>
            </a:r>
          </a:p>
          <a:p>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0" y="274638"/>
            <a:ext cx="1371600" cy="6583362"/>
          </a:xfrm>
        </p:spPr>
        <p:txBody>
          <a:bodyPr vert="vert" rtlCol="0">
            <a:normAutofit/>
          </a:bodyPr>
          <a:lstStyle/>
          <a:p>
            <a:pPr fontAlgn="auto">
              <a:spcAft>
                <a:spcPts val="0"/>
              </a:spcAft>
              <a:defRPr/>
            </a:pPr>
            <a:r>
              <a:rPr lang="en-US" dirty="0" smtClean="0"/>
              <a:t>Cephalus and Procris </a:t>
            </a:r>
            <a:endParaRPr lang="en-US" dirty="0"/>
          </a:p>
        </p:txBody>
      </p:sp>
      <p:pic>
        <p:nvPicPr>
          <p:cNvPr id="19458" name="Content Placeholder 3" descr="3547897743_45bd22b768.jpg"/>
          <p:cNvPicPr>
            <a:picLocks noGrp="1" noChangeAspect="1"/>
          </p:cNvPicPr>
          <p:nvPr>
            <p:ph idx="1"/>
          </p:nvPr>
        </p:nvPicPr>
        <p:blipFill>
          <a:blip r:embed="rId2"/>
          <a:srcRect/>
          <a:stretch>
            <a:fillRect/>
          </a:stretch>
        </p:blipFill>
        <p:spPr>
          <a:xfrm>
            <a:off x="0" y="0"/>
            <a:ext cx="7024688" cy="6616700"/>
          </a:xfrm>
          <a:ln w="3175">
            <a:solidFill>
              <a:schemeClr val="tx1"/>
            </a:solidFill>
          </a:ln>
        </p:spPr>
      </p:pic>
      <p:sp>
        <p:nvSpPr>
          <p:cNvPr id="5" name="Title 1"/>
          <p:cNvSpPr txBox="1">
            <a:spLocks/>
          </p:cNvSpPr>
          <p:nvPr/>
        </p:nvSpPr>
        <p:spPr>
          <a:xfrm>
            <a:off x="7010400" y="0"/>
            <a:ext cx="2133600" cy="68580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6350">
            <a:noFill/>
          </a:ln>
        </p:spPr>
        <p:txBody>
          <a:bodyPr vert="vert" anchor="ctr">
            <a:normAutofit/>
          </a:bodyPr>
          <a:lstStyle/>
          <a:p>
            <a:pPr algn="ctr" fontAlgn="auto">
              <a:spcAft>
                <a:spcPts val="0"/>
              </a:spcAft>
              <a:defRPr/>
            </a:pPr>
            <a:r>
              <a:rPr lang="en-US" sz="4400" b="1" dirty="0">
                <a:latin typeface="+mj-lt"/>
                <a:ea typeface="+mj-ea"/>
                <a:cs typeface="+mj-cs"/>
              </a:rPr>
              <a:t>Cephalus and Procris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rtlCol="0">
            <a:normAutofit/>
          </a:bodyPr>
          <a:lstStyle/>
          <a:p>
            <a:pPr fontAlgn="auto">
              <a:spcAft>
                <a:spcPts val="0"/>
              </a:spcAft>
              <a:defRPr/>
            </a:pPr>
            <a:r>
              <a:rPr lang="en-US" dirty="0" smtClean="0"/>
              <a:t>Cephalus and Procris</a:t>
            </a:r>
            <a:endParaRPr lang="en-US" dirty="0"/>
          </a:p>
        </p:txBody>
      </p:sp>
      <p:sp>
        <p:nvSpPr>
          <p:cNvPr id="3" name="Content Placeholder 2"/>
          <p:cNvSpPr>
            <a:spLocks noGrp="1"/>
          </p:cNvSpPr>
          <p:nvPr>
            <p:ph idx="1"/>
          </p:nvPr>
        </p:nvSpPr>
        <p:spPr>
          <a:xfrm>
            <a:off x="304800" y="1219200"/>
            <a:ext cx="8229600" cy="5410200"/>
          </a:xfrm>
        </p:spPr>
        <p:txBody>
          <a:bodyPr rtlCol="0">
            <a:normAutofit fontScale="85000" lnSpcReduction="10000"/>
          </a:bodyPr>
          <a:lstStyle/>
          <a:p>
            <a:pPr fontAlgn="auto">
              <a:spcAft>
                <a:spcPts val="0"/>
              </a:spcAft>
              <a:buFont typeface="Arial" pitchFamily="34" charset="0"/>
              <a:buChar char="•"/>
              <a:defRPr/>
            </a:pPr>
            <a:r>
              <a:rPr lang="en-US" sz="2900" dirty="0" smtClean="0"/>
              <a:t>Cephalus, a devoted husband, aided his country in a time of distress by sending out his dog to capture a savage fox.</a:t>
            </a:r>
          </a:p>
          <a:p>
            <a:pPr fontAlgn="auto">
              <a:spcAft>
                <a:spcPts val="0"/>
              </a:spcAft>
              <a:buFont typeface="Arial" pitchFamily="34" charset="0"/>
              <a:buChar char="•"/>
              <a:defRPr/>
            </a:pPr>
            <a:r>
              <a:rPr lang="en-US" sz="2900" dirty="0" smtClean="0"/>
              <a:t>Tired from the hunt, Cephalus rested in the woods and said aloud, “Come, sweet breeze, come and fan my breast, come and allay the heat the burns me” (Bulfinch 22).</a:t>
            </a:r>
          </a:p>
          <a:p>
            <a:pPr fontAlgn="auto">
              <a:spcAft>
                <a:spcPts val="0"/>
              </a:spcAft>
              <a:buFont typeface="Arial" pitchFamily="34" charset="0"/>
              <a:buChar char="•"/>
              <a:defRPr/>
            </a:pPr>
            <a:r>
              <a:rPr lang="en-US" sz="2900" dirty="0" smtClean="0"/>
              <a:t>Nosey maidens told his wife that he was in the woods calling for another lover.</a:t>
            </a:r>
          </a:p>
          <a:p>
            <a:pPr fontAlgn="auto">
              <a:spcAft>
                <a:spcPts val="0"/>
              </a:spcAft>
              <a:buFont typeface="Arial" pitchFamily="34" charset="0"/>
              <a:buChar char="•"/>
              <a:defRPr/>
            </a:pPr>
            <a:r>
              <a:rPr lang="en-US" sz="2900" dirty="0" smtClean="0"/>
              <a:t>In an effort to learn the truth, his wife set out to the woods, there finding her husband. </a:t>
            </a:r>
          </a:p>
          <a:p>
            <a:pPr fontAlgn="auto">
              <a:spcAft>
                <a:spcPts val="0"/>
              </a:spcAft>
              <a:buFont typeface="Arial" pitchFamily="34" charset="0"/>
              <a:buChar char="•"/>
              <a:defRPr/>
            </a:pPr>
            <a:r>
              <a:rPr lang="en-US" sz="2900" dirty="0" smtClean="0"/>
              <a:t>Upon hearing a noise, Cephalus threw his trusty javelin, killing his wife.</a:t>
            </a:r>
          </a:p>
          <a:p>
            <a:pPr fontAlgn="auto">
              <a:spcAft>
                <a:spcPts val="0"/>
              </a:spcAft>
              <a:buFont typeface="Arial" pitchFamily="34" charset="0"/>
              <a:buChar char="•"/>
              <a:defRPr/>
            </a:pPr>
            <a:r>
              <a:rPr lang="en-US" sz="2900" dirty="0" smtClean="0"/>
              <a:t>With her dying words, she pleaded with him not to marry the other woman named, “Breeze.”</a:t>
            </a:r>
          </a:p>
          <a:p>
            <a:pPr fontAlgn="auto">
              <a:spcAft>
                <a:spcPts val="0"/>
              </a:spcAft>
              <a:buFont typeface="Arial" pitchFamily="34" charset="0"/>
              <a:buChar char="•"/>
              <a:defRPr/>
            </a:pPr>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5" name="Content Placeholder 4" descr="cupid_psyche_--ls.jpg"/>
          <p:cNvPicPr>
            <a:picLocks noGrp="1" noChangeAspect="1"/>
          </p:cNvPicPr>
          <p:nvPr>
            <p:ph idx="1"/>
          </p:nvPr>
        </p:nvPicPr>
        <p:blipFill>
          <a:blip r:embed="rId2"/>
          <a:srcRect/>
          <a:stretch>
            <a:fillRect/>
          </a:stretch>
        </p:blipFill>
        <p:spPr>
          <a:xfrm>
            <a:off x="1828800" y="0"/>
            <a:ext cx="4787900" cy="6773863"/>
          </a:xfrm>
        </p:spPr>
      </p:pic>
      <p:sp>
        <p:nvSpPr>
          <p:cNvPr id="4" name="Title 1"/>
          <p:cNvSpPr txBox="1">
            <a:spLocks noGrp="1"/>
          </p:cNvSpPr>
          <p:nvPr>
            <p:ph type="title"/>
          </p:nvPr>
        </p:nvSpPr>
        <p:spPr>
          <a:xfrm>
            <a:off x="7620000" y="-762000"/>
            <a:ext cx="1524000" cy="76200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6350"/>
        </p:spPr>
        <p:txBody>
          <a:bodyPr vert="vert" rtlCol="0">
            <a:normAutofit/>
          </a:bodyPr>
          <a:lstStyle/>
          <a:p>
            <a:pPr fontAlgn="auto">
              <a:spcAft>
                <a:spcPts val="0"/>
              </a:spcAft>
              <a:defRPr/>
            </a:pPr>
            <a:r>
              <a:rPr lang="en-US" b="1" dirty="0" smtClean="0"/>
              <a:t>Cupid and Psyche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137</TotalTime>
  <Words>977</Words>
  <Application>Microsoft Office PowerPoint</Application>
  <PresentationFormat>On-screen Show (4:3)</PresentationFormat>
  <Paragraphs>81</Paragraphs>
  <Slides>18</Slides>
  <Notes>0</Notes>
  <HiddenSlides>0</HiddenSlides>
  <MMClips>0</MMClips>
  <ScaleCrop>false</ScaleCrop>
  <HeadingPairs>
    <vt:vector size="6" baseType="variant">
      <vt:variant>
        <vt:lpstr>Fonts Used</vt:lpstr>
      </vt:variant>
      <vt:variant>
        <vt:i4>2</vt:i4>
      </vt:variant>
      <vt:variant>
        <vt:lpstr>Design Template</vt:lpstr>
      </vt:variant>
      <vt:variant>
        <vt:i4>1</vt:i4>
      </vt:variant>
      <vt:variant>
        <vt:lpstr>Slide Titles</vt:lpstr>
      </vt:variant>
      <vt:variant>
        <vt:i4>18</vt:i4>
      </vt:variant>
    </vt:vector>
  </HeadingPairs>
  <TitlesOfParts>
    <vt:vector size="21" baseType="lpstr">
      <vt:lpstr>Calibri</vt:lpstr>
      <vt:lpstr>Arial</vt:lpstr>
      <vt:lpstr>Office Theme</vt:lpstr>
      <vt:lpstr>The Role of Gender in Myths</vt:lpstr>
      <vt:lpstr>Review: Goddess Character Types</vt:lpstr>
      <vt:lpstr>“A Taste of Earth”</vt:lpstr>
      <vt:lpstr>Kali: Indian Goddess of Destruction</vt:lpstr>
      <vt:lpstr>“Kali Beheaded”</vt:lpstr>
      <vt:lpstr>Discussion Point One</vt:lpstr>
      <vt:lpstr>Cephalus and Procris </vt:lpstr>
      <vt:lpstr>Cephalus and Procris</vt:lpstr>
      <vt:lpstr>Cupid and Psyche</vt:lpstr>
      <vt:lpstr>Slide 10</vt:lpstr>
      <vt:lpstr>Discussion Point Two</vt:lpstr>
      <vt:lpstr>Apollo and Daphne</vt:lpstr>
      <vt:lpstr>Slide 13</vt:lpstr>
      <vt:lpstr>Apollo and Daphne</vt:lpstr>
      <vt:lpstr>Slide 15</vt:lpstr>
      <vt:lpstr>Slide 16</vt:lpstr>
      <vt:lpstr>Slide 17</vt:lpstr>
      <vt:lpstr>Discussion Point Three</vt:lpstr>
    </vt:vector>
  </TitlesOfParts>
  <Company>Winthrop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Gender in Myths</dc:title>
  <dc:creator>visitor</dc:creator>
  <cp:lastModifiedBy>kosterj</cp:lastModifiedBy>
  <cp:revision>14</cp:revision>
  <dcterms:created xsi:type="dcterms:W3CDTF">2009-06-18T16:29:28Z</dcterms:created>
  <dcterms:modified xsi:type="dcterms:W3CDTF">2009-06-25T21:13:24Z</dcterms:modified>
</cp:coreProperties>
</file>