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67" r:id="rId5"/>
    <p:sldId id="281" r:id="rId6"/>
    <p:sldId id="265" r:id="rId7"/>
    <p:sldId id="268" r:id="rId8"/>
    <p:sldId id="272" r:id="rId9"/>
    <p:sldId id="282" r:id="rId10"/>
    <p:sldId id="270" r:id="rId11"/>
    <p:sldId id="271" r:id="rId12"/>
    <p:sldId id="274" r:id="rId13"/>
    <p:sldId id="260" r:id="rId14"/>
    <p:sldId id="259" r:id="rId15"/>
    <p:sldId id="273" r:id="rId16"/>
    <p:sldId id="275" r:id="rId17"/>
    <p:sldId id="269" r:id="rId18"/>
    <p:sldId id="261" r:id="rId19"/>
    <p:sldId id="277" r:id="rId20"/>
    <p:sldId id="278" r:id="rId21"/>
    <p:sldId id="279" r:id="rId22"/>
    <p:sldId id="280" r:id="rId23"/>
    <p:sldId id="283" r:id="rId24"/>
    <p:sldId id="284"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2" autoAdjust="0"/>
    <p:restoredTop sz="94659" autoAdjust="0"/>
  </p:normalViewPr>
  <p:slideViewPr>
    <p:cSldViewPr>
      <p:cViewPr varScale="1">
        <p:scale>
          <a:sx n="59" d="100"/>
          <a:sy n="59" d="100"/>
        </p:scale>
        <p:origin x="-78" y="-258"/>
      </p:cViewPr>
      <p:guideLst>
        <p:guide orient="horz" pos="2160"/>
        <p:guide pos="2880"/>
      </p:guideLst>
    </p:cSldViewPr>
  </p:slideViewPr>
  <p:outlineViewPr>
    <p:cViewPr>
      <p:scale>
        <a:sx n="33" d="100"/>
        <a:sy n="33" d="100"/>
      </p:scale>
      <p:origin x="48" y="3157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B2B559-7266-4132-911A-BCF4CAC688DE}" type="datetimeFigureOut">
              <a:rPr lang="en-US" smtClean="0"/>
              <a:pPr/>
              <a:t>2/11/2010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2B559-7266-4132-911A-BCF4CAC688DE}" type="datetimeFigureOut">
              <a:rPr lang="en-US" smtClean="0"/>
              <a:pPr/>
              <a:t>2/11/2010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2B559-7266-4132-911A-BCF4CAC688DE}" type="datetimeFigureOut">
              <a:rPr lang="en-US" smtClean="0"/>
              <a:pPr/>
              <a:t>2/11/2010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B2B559-7266-4132-911A-BCF4CAC688DE}" type="datetimeFigureOut">
              <a:rPr lang="en-US" smtClean="0"/>
              <a:pPr/>
              <a:t>2/11/2010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2B559-7266-4132-911A-BCF4CAC688DE}" type="datetimeFigureOut">
              <a:rPr lang="en-US" smtClean="0"/>
              <a:pPr/>
              <a:t>2/11/2010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B2B559-7266-4132-911A-BCF4CAC688DE}" type="datetimeFigureOut">
              <a:rPr lang="en-US" smtClean="0"/>
              <a:pPr/>
              <a:t>2/11/2010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B2B559-7266-4132-911A-BCF4CAC688DE}" type="datetimeFigureOut">
              <a:rPr lang="en-US" smtClean="0"/>
              <a:pPr/>
              <a:t>2/11/2010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B2B559-7266-4132-911A-BCF4CAC688DE}" type="datetimeFigureOut">
              <a:rPr lang="en-US" smtClean="0"/>
              <a:pPr/>
              <a:t>2/11/2010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2B559-7266-4132-911A-BCF4CAC688DE}" type="datetimeFigureOut">
              <a:rPr lang="en-US" smtClean="0"/>
              <a:pPr/>
              <a:t>2/11/2010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2B559-7266-4132-911A-BCF4CAC688DE}" type="datetimeFigureOut">
              <a:rPr lang="en-US" smtClean="0"/>
              <a:pPr/>
              <a:t>2/11/2010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2B559-7266-4132-911A-BCF4CAC688DE}" type="datetimeFigureOut">
              <a:rPr lang="en-US" smtClean="0"/>
              <a:pPr/>
              <a:t>2/11/2010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FED6C-FB1B-44ED-9815-8EC9F2EE5E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2B559-7266-4132-911A-BCF4CAC688DE}" type="datetimeFigureOut">
              <a:rPr lang="en-US" smtClean="0"/>
              <a:pPr/>
              <a:t>2/11/2010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FED6C-FB1B-44ED-9815-8EC9F2EE5E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838200"/>
            <a:ext cx="3962400" cy="1470025"/>
          </a:xfrm>
        </p:spPr>
        <p:txBody>
          <a:bodyPr/>
          <a:lstStyle/>
          <a:p>
            <a:r>
              <a:rPr lang="en-US" dirty="0" smtClean="0">
                <a:latin typeface="+mn-lt"/>
              </a:rPr>
              <a:t>This “Courtly Love” Thing</a:t>
            </a:r>
            <a:endParaRPr lang="en-US" dirty="0">
              <a:latin typeface="+mn-lt"/>
            </a:endParaRPr>
          </a:p>
        </p:txBody>
      </p:sp>
      <p:sp>
        <p:nvSpPr>
          <p:cNvPr id="5" name="Subtitle 4"/>
          <p:cNvSpPr>
            <a:spLocks noGrp="1"/>
          </p:cNvSpPr>
          <p:nvPr>
            <p:ph type="subTitle" idx="1"/>
          </p:nvPr>
        </p:nvSpPr>
        <p:spPr>
          <a:xfrm>
            <a:off x="1066800" y="2743200"/>
            <a:ext cx="3048000" cy="1295400"/>
          </a:xfrm>
        </p:spPr>
        <p:txBody>
          <a:bodyPr>
            <a:normAutofit fontScale="92500" lnSpcReduction="20000"/>
          </a:bodyPr>
          <a:lstStyle/>
          <a:p>
            <a:r>
              <a:rPr lang="en-US" dirty="0" smtClean="0">
                <a:latin typeface="+mn-lt"/>
              </a:rPr>
              <a:t>Truths, Half-Truths, and Misconceptions</a:t>
            </a:r>
            <a:endParaRPr lang="en-US" dirty="0">
              <a:latin typeface="+mn-lt"/>
            </a:endParaRPr>
          </a:p>
        </p:txBody>
      </p:sp>
      <p:pic>
        <p:nvPicPr>
          <p:cNvPr id="7" name="Picture 6" descr="lovers.jpg"/>
          <p:cNvPicPr>
            <a:picLocks noChangeAspect="1"/>
          </p:cNvPicPr>
          <p:nvPr/>
        </p:nvPicPr>
        <p:blipFill>
          <a:blip r:embed="rId2" cstate="print"/>
          <a:stretch>
            <a:fillRect/>
          </a:stretch>
        </p:blipFill>
        <p:spPr>
          <a:xfrm>
            <a:off x="4343400" y="1143000"/>
            <a:ext cx="4424923" cy="4953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Sociology of the Game</a:t>
            </a:r>
            <a:endParaRPr lang="en-US" dirty="0">
              <a:latin typeface="+mn-lt"/>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mn-lt"/>
              </a:rPr>
              <a:t>Used language of feudalism: poets declare </a:t>
            </a:r>
            <a:r>
              <a:rPr lang="en-US" dirty="0" smtClean="0">
                <a:latin typeface="+mn-lt"/>
              </a:rPr>
              <a:t>themselves the vassal of the lady and addressing her as </a:t>
            </a:r>
            <a:r>
              <a:rPr lang="en-US" i="1" dirty="0" err="1" smtClean="0">
                <a:latin typeface="+mn-lt"/>
              </a:rPr>
              <a:t>midons</a:t>
            </a:r>
            <a:r>
              <a:rPr lang="en-US" dirty="0" smtClean="0">
                <a:latin typeface="+mn-lt"/>
              </a:rPr>
              <a:t> (my lord), </a:t>
            </a:r>
            <a:endParaRPr lang="en-US" dirty="0" smtClean="0">
              <a:latin typeface="+mn-lt"/>
            </a:endParaRPr>
          </a:p>
          <a:p>
            <a:r>
              <a:rPr lang="en-US" dirty="0" smtClean="0">
                <a:latin typeface="+mn-lt"/>
              </a:rPr>
              <a:t>The </a:t>
            </a:r>
            <a:r>
              <a:rPr lang="en-US" dirty="0" smtClean="0">
                <a:latin typeface="+mn-lt"/>
              </a:rPr>
              <a:t>troubadour's model of the ideal lady was the wife of his employer or lord, a lady of higher status, usually the rich and powerful female head of the castle. </a:t>
            </a:r>
            <a:endParaRPr lang="en-US" dirty="0" smtClean="0">
              <a:latin typeface="+mn-lt"/>
            </a:endParaRPr>
          </a:p>
          <a:p>
            <a:r>
              <a:rPr lang="en-US" dirty="0" smtClean="0">
                <a:latin typeface="+mn-lt"/>
              </a:rPr>
              <a:t>T</a:t>
            </a:r>
            <a:r>
              <a:rPr lang="en-US" dirty="0" smtClean="0">
                <a:latin typeface="+mn-lt"/>
              </a:rPr>
              <a:t>he </a:t>
            </a:r>
            <a:r>
              <a:rPr lang="en-US" dirty="0" smtClean="0">
                <a:latin typeface="+mn-lt"/>
              </a:rPr>
              <a:t>poet gave voice to the aspirations of the courtier class, for only those who were noble could engage in courtly love. </a:t>
            </a:r>
            <a:endParaRPr lang="en-US" dirty="0" smtClean="0">
              <a:latin typeface="+mn-lt"/>
            </a:endParaRPr>
          </a:p>
          <a:p>
            <a:r>
              <a:rPr lang="en-US" dirty="0" smtClean="0">
                <a:latin typeface="+mn-lt"/>
              </a:rPr>
              <a:t>Nobility </a:t>
            </a:r>
            <a:r>
              <a:rPr lang="en-US" dirty="0" smtClean="0">
                <a:latin typeface="+mn-lt"/>
              </a:rPr>
              <a:t>not based on wealth and family history, but on character and </a:t>
            </a:r>
            <a:r>
              <a:rPr lang="en-US" dirty="0" smtClean="0">
                <a:latin typeface="+mn-lt"/>
              </a:rPr>
              <a:t>actions, </a:t>
            </a:r>
            <a:r>
              <a:rPr lang="en-US" dirty="0" smtClean="0">
                <a:latin typeface="+mn-lt"/>
              </a:rPr>
              <a:t>thus appealing to poorer knights who saw an avenue for advancement.</a:t>
            </a:r>
            <a:endParaRPr lang="en-US"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How Far Did It Go?</a:t>
            </a:r>
            <a:endParaRPr lang="en-US" dirty="0">
              <a:latin typeface="+mn-lt"/>
            </a:endParaRPr>
          </a:p>
        </p:txBody>
      </p:sp>
      <p:sp>
        <p:nvSpPr>
          <p:cNvPr id="3" name="Content Placeholder 2"/>
          <p:cNvSpPr>
            <a:spLocks noGrp="1"/>
          </p:cNvSpPr>
          <p:nvPr>
            <p:ph idx="1"/>
          </p:nvPr>
        </p:nvSpPr>
        <p:spPr/>
        <p:txBody>
          <a:bodyPr>
            <a:normAutofit/>
          </a:bodyPr>
          <a:lstStyle/>
          <a:p>
            <a:r>
              <a:rPr lang="en-US" dirty="0" smtClean="0">
                <a:latin typeface="+mn-lt"/>
              </a:rPr>
              <a:t>All courtly love was erotic to some degree, and not purely platonic—the troubadours speak of the physical beauty of their ladies and the feelings and desires the ladies rouse in them. </a:t>
            </a:r>
            <a:endParaRPr lang="en-US" dirty="0" smtClean="0">
              <a:latin typeface="+mn-lt"/>
            </a:endParaRPr>
          </a:p>
          <a:p>
            <a:r>
              <a:rPr lang="en-US" dirty="0" smtClean="0">
                <a:latin typeface="+mn-lt"/>
              </a:rPr>
              <a:t>Unclear </a:t>
            </a:r>
            <a:r>
              <a:rPr lang="en-US" dirty="0" smtClean="0">
                <a:latin typeface="+mn-lt"/>
              </a:rPr>
              <a:t>what a </a:t>
            </a:r>
            <a:r>
              <a:rPr lang="en-US" dirty="0" smtClean="0">
                <a:latin typeface="+mn-lt"/>
              </a:rPr>
              <a:t>lover </a:t>
            </a:r>
            <a:r>
              <a:rPr lang="en-US" dirty="0" smtClean="0">
                <a:latin typeface="+mn-lt"/>
              </a:rPr>
              <a:t>should do: live a life of </a:t>
            </a:r>
            <a:r>
              <a:rPr lang="en-US" dirty="0" smtClean="0">
                <a:latin typeface="+mn-lt"/>
              </a:rPr>
              <a:t>pure love, channeling </a:t>
            </a:r>
            <a:r>
              <a:rPr lang="en-US" dirty="0" smtClean="0">
                <a:latin typeface="+mn-lt"/>
              </a:rPr>
              <a:t>his energies to higher ends, or </a:t>
            </a:r>
            <a:r>
              <a:rPr lang="en-US" dirty="0" smtClean="0">
                <a:latin typeface="+mn-lt"/>
              </a:rPr>
              <a:t>seek physical consummation. </a:t>
            </a:r>
            <a:endParaRPr lang="en-US"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What is “pure love”?</a:t>
            </a:r>
            <a:endParaRPr lang="en-US" dirty="0">
              <a:latin typeface="+mn-lt"/>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mn-lt"/>
              </a:rPr>
              <a:t>Andreas </a:t>
            </a:r>
            <a:r>
              <a:rPr lang="en-US" dirty="0" err="1" smtClean="0">
                <a:latin typeface="+mn-lt"/>
              </a:rPr>
              <a:t>Capellanus</a:t>
            </a:r>
            <a:r>
              <a:rPr lang="en-US" dirty="0" smtClean="0">
                <a:latin typeface="+mn-lt"/>
              </a:rPr>
              <a:t>: Pure </a:t>
            </a:r>
            <a:r>
              <a:rPr lang="en-US" dirty="0" smtClean="0">
                <a:latin typeface="+mn-lt"/>
              </a:rPr>
              <a:t>love </a:t>
            </a:r>
            <a:r>
              <a:rPr lang="en-US" dirty="0" smtClean="0">
                <a:latin typeface="+mn-lt"/>
              </a:rPr>
              <a:t>binds </a:t>
            </a:r>
            <a:r>
              <a:rPr lang="en-US" dirty="0" smtClean="0">
                <a:latin typeface="+mn-lt"/>
              </a:rPr>
              <a:t>together the hearts of two lovers with every feeling of delight. This kind consists in the contemplation of the mind and the affection of the heart; it goes as far as the kiss and the embrace and the modest contact with the nude lover, omitting the final solace, for that is not permitted for those who wish to love purely.... That is called mixed </a:t>
            </a:r>
            <a:r>
              <a:rPr lang="en-US" dirty="0" smtClean="0">
                <a:latin typeface="+mn-lt"/>
              </a:rPr>
              <a:t>love, </a:t>
            </a:r>
            <a:r>
              <a:rPr lang="en-US" dirty="0" smtClean="0">
                <a:latin typeface="+mn-lt"/>
              </a:rPr>
              <a:t>which gets its effect from every delight of the flesh and culminates in the final act of Venus.</a:t>
            </a:r>
            <a:endParaRPr lang="en-US"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mn-lt"/>
              </a:rPr>
              <a:t>And the adultery?</a:t>
            </a:r>
            <a:endParaRPr lang="en-US" dirty="0">
              <a:latin typeface="+mn-lt"/>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mn-lt"/>
              </a:rPr>
              <a:t>The "courtly love" relationship </a:t>
            </a:r>
            <a:r>
              <a:rPr lang="en-US" i="1" dirty="0" smtClean="0">
                <a:latin typeface="+mn-lt"/>
              </a:rPr>
              <a:t>typically was not between husband and wife</a:t>
            </a:r>
            <a:r>
              <a:rPr lang="en-US" dirty="0" smtClean="0">
                <a:latin typeface="+mn-lt"/>
              </a:rPr>
              <a:t>, not because the poets and the audience were inherently immoral, but because it was an idealized sort of relationship that could not exist within the context of "real life" medieval marriages. </a:t>
            </a:r>
            <a:endParaRPr lang="en-US" dirty="0" smtClean="0">
              <a:latin typeface="+mn-lt"/>
            </a:endParaRPr>
          </a:p>
          <a:p>
            <a:r>
              <a:rPr lang="en-US" dirty="0" smtClean="0">
                <a:latin typeface="+mn-lt"/>
              </a:rPr>
              <a:t>The </a:t>
            </a:r>
            <a:r>
              <a:rPr lang="en-US" dirty="0" smtClean="0">
                <a:latin typeface="+mn-lt"/>
              </a:rPr>
              <a:t>audience for romance was perfectly aware that these romances were </a:t>
            </a:r>
            <a:r>
              <a:rPr lang="en-US" i="1" dirty="0" smtClean="0">
                <a:latin typeface="+mn-lt"/>
              </a:rPr>
              <a:t>fables</a:t>
            </a:r>
            <a:r>
              <a:rPr lang="en-US" dirty="0" smtClean="0">
                <a:latin typeface="+mn-lt"/>
              </a:rPr>
              <a:t>, not models for actual behavior. The adulterous aspect that bothers many </a:t>
            </a:r>
            <a:r>
              <a:rPr lang="en-US" dirty="0" smtClean="0">
                <a:latin typeface="+mn-lt"/>
              </a:rPr>
              <a:t>modern </a:t>
            </a:r>
            <a:r>
              <a:rPr lang="en-US" dirty="0" smtClean="0">
                <a:latin typeface="+mn-lt"/>
              </a:rPr>
              <a:t>readers was somewhat beside the point, which was to explore the potential influence of love on human behavior.</a:t>
            </a:r>
            <a:endParaRPr lang="en-US"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mn-lt"/>
              </a:rPr>
              <a:t>Why did society need </a:t>
            </a:r>
            <a:r>
              <a:rPr lang="en-US" dirty="0" err="1" smtClean="0">
                <a:latin typeface="+mn-lt"/>
              </a:rPr>
              <a:t>fin’amor</a:t>
            </a:r>
            <a:r>
              <a:rPr lang="en-US" dirty="0" smtClean="0">
                <a:latin typeface="+mn-lt"/>
              </a:rPr>
              <a:t>?</a:t>
            </a:r>
            <a:endParaRPr lang="en-US" dirty="0">
              <a:latin typeface="+mn-lt"/>
            </a:endParaRPr>
          </a:p>
        </p:txBody>
      </p:sp>
      <p:sp>
        <p:nvSpPr>
          <p:cNvPr id="3" name="Content Placeholder 2"/>
          <p:cNvSpPr>
            <a:spLocks noGrp="1"/>
          </p:cNvSpPr>
          <p:nvPr>
            <p:ph idx="1"/>
          </p:nvPr>
        </p:nvSpPr>
        <p:spPr>
          <a:xfrm>
            <a:off x="457200" y="1066800"/>
            <a:ext cx="8229600" cy="5181600"/>
          </a:xfrm>
        </p:spPr>
        <p:txBody>
          <a:bodyPr>
            <a:noAutofit/>
          </a:bodyPr>
          <a:lstStyle/>
          <a:p>
            <a:r>
              <a:rPr lang="en-US" sz="2400" dirty="0" err="1" smtClean="0">
                <a:latin typeface="+mn-lt"/>
              </a:rPr>
              <a:t>Fin’amor</a:t>
            </a:r>
            <a:r>
              <a:rPr lang="en-US" sz="2400" dirty="0" smtClean="0">
                <a:latin typeface="+mn-lt"/>
              </a:rPr>
              <a:t>  </a:t>
            </a:r>
            <a:r>
              <a:rPr lang="en-US" sz="2400" dirty="0" smtClean="0">
                <a:latin typeface="+mn-lt"/>
              </a:rPr>
              <a:t>may </a:t>
            </a:r>
            <a:r>
              <a:rPr lang="en-US" sz="2400" dirty="0" smtClean="0">
                <a:latin typeface="+mn-lt"/>
              </a:rPr>
              <a:t> have provided </a:t>
            </a:r>
            <a:r>
              <a:rPr lang="en-US" sz="2400" dirty="0" smtClean="0">
                <a:latin typeface="+mn-lt"/>
              </a:rPr>
              <a:t>a model of behavior for </a:t>
            </a:r>
            <a:r>
              <a:rPr lang="en-US" sz="2400" dirty="0" smtClean="0">
                <a:latin typeface="+mn-lt"/>
              </a:rPr>
              <a:t>unmarried </a:t>
            </a:r>
            <a:r>
              <a:rPr lang="en-US" sz="2400" dirty="0" smtClean="0">
                <a:latin typeface="+mn-lt"/>
              </a:rPr>
              <a:t>young men </a:t>
            </a:r>
            <a:r>
              <a:rPr lang="en-US" sz="2400" dirty="0" smtClean="0">
                <a:latin typeface="+mn-lt"/>
              </a:rPr>
              <a:t>who </a:t>
            </a:r>
            <a:r>
              <a:rPr lang="en-US" sz="2400" dirty="0" smtClean="0">
                <a:latin typeface="+mn-lt"/>
              </a:rPr>
              <a:t>might otherwise have threatened social stability. </a:t>
            </a:r>
            <a:endParaRPr lang="en-US" sz="2400" dirty="0" smtClean="0">
              <a:latin typeface="+mn-lt"/>
            </a:endParaRPr>
          </a:p>
          <a:p>
            <a:r>
              <a:rPr lang="en-US" sz="2400" dirty="0" smtClean="0"/>
              <a:t>Y</a:t>
            </a:r>
            <a:r>
              <a:rPr lang="en-US" sz="2400" dirty="0" smtClean="0">
                <a:latin typeface="+mn-lt"/>
              </a:rPr>
              <a:t>ounger </a:t>
            </a:r>
            <a:r>
              <a:rPr lang="en-US" sz="2400" dirty="0" smtClean="0">
                <a:latin typeface="+mn-lt"/>
              </a:rPr>
              <a:t>brothers without land of their own (hence unable to support a wife) </a:t>
            </a:r>
            <a:r>
              <a:rPr lang="en-US" sz="2400" dirty="0" smtClean="0">
                <a:latin typeface="+mn-lt"/>
              </a:rPr>
              <a:t>became </a:t>
            </a:r>
            <a:r>
              <a:rPr lang="en-US" sz="2400" dirty="0" smtClean="0">
                <a:latin typeface="+mn-lt"/>
              </a:rPr>
              <a:t>members of the household of the feudal lords whom they served. </a:t>
            </a:r>
            <a:endParaRPr lang="en-US" sz="2400" dirty="0" smtClean="0">
              <a:latin typeface="+mn-lt"/>
            </a:endParaRPr>
          </a:p>
          <a:p>
            <a:r>
              <a:rPr lang="en-US" sz="2400" dirty="0" smtClean="0">
                <a:latin typeface="+mn-lt"/>
              </a:rPr>
              <a:t>The </a:t>
            </a:r>
            <a:r>
              <a:rPr lang="en-US" sz="2400" dirty="0" smtClean="0">
                <a:latin typeface="+mn-lt"/>
              </a:rPr>
              <a:t>lady in the courtly love relationship is typically older, married and of higher social status than the knight </a:t>
            </a:r>
            <a:r>
              <a:rPr lang="en-US" sz="2400" dirty="0" smtClean="0">
                <a:latin typeface="+mn-lt"/>
              </a:rPr>
              <a:t>; </a:t>
            </a:r>
            <a:r>
              <a:rPr lang="en-US" sz="2400" dirty="0" err="1" smtClean="0">
                <a:latin typeface="+mn-lt"/>
              </a:rPr>
              <a:t>modelled</a:t>
            </a:r>
            <a:r>
              <a:rPr lang="en-US" sz="2400" dirty="0" smtClean="0">
                <a:latin typeface="+mn-lt"/>
              </a:rPr>
              <a:t> </a:t>
            </a:r>
            <a:r>
              <a:rPr lang="en-US" sz="2400" dirty="0" smtClean="0">
                <a:latin typeface="+mn-lt"/>
              </a:rPr>
              <a:t>on the wife of the feudal lord, who might naturally become the focus of the young, unmarried knights' desire. </a:t>
            </a:r>
            <a:endParaRPr lang="en-US" sz="2400" dirty="0" smtClean="0">
              <a:latin typeface="+mn-lt"/>
            </a:endParaRPr>
          </a:p>
          <a:p>
            <a:r>
              <a:rPr lang="en-US" sz="2400" dirty="0" err="1" smtClean="0">
                <a:latin typeface="+mn-lt"/>
              </a:rPr>
              <a:t>Köhler</a:t>
            </a:r>
            <a:r>
              <a:rPr lang="en-US" sz="2400" dirty="0" smtClean="0">
                <a:latin typeface="+mn-lt"/>
              </a:rPr>
              <a:t> </a:t>
            </a:r>
            <a:r>
              <a:rPr lang="en-US" sz="2400" dirty="0" smtClean="0">
                <a:latin typeface="+mn-lt"/>
              </a:rPr>
              <a:t>and </a:t>
            </a:r>
            <a:r>
              <a:rPr lang="en-US" sz="2400" dirty="0" err="1" smtClean="0">
                <a:latin typeface="+mn-lt"/>
              </a:rPr>
              <a:t>Duby</a:t>
            </a:r>
            <a:r>
              <a:rPr lang="en-US" sz="2400" dirty="0" smtClean="0">
                <a:latin typeface="+mn-lt"/>
              </a:rPr>
              <a:t> posit that the literary model of the courtly love </a:t>
            </a:r>
            <a:r>
              <a:rPr lang="en-US" sz="2400" dirty="0" smtClean="0">
                <a:latin typeface="+mn-lt"/>
              </a:rPr>
              <a:t>provides these </a:t>
            </a:r>
            <a:r>
              <a:rPr lang="en-US" sz="2400" dirty="0" smtClean="0">
                <a:latin typeface="+mn-lt"/>
              </a:rPr>
              <a:t>young men with a model for appropriate behavior, teaching them to sublimate their desires and to channel their energy into socially useful </a:t>
            </a:r>
            <a:r>
              <a:rPr lang="en-US" sz="2400" dirty="0" smtClean="0">
                <a:latin typeface="+mn-lt"/>
              </a:rPr>
              <a:t> and morally </a:t>
            </a:r>
            <a:r>
              <a:rPr lang="en-US" sz="2400" dirty="0" smtClean="0">
                <a:latin typeface="+mn-lt"/>
              </a:rPr>
              <a:t>improving </a:t>
            </a:r>
            <a:r>
              <a:rPr lang="en-US" sz="2400" dirty="0" smtClean="0">
                <a:latin typeface="+mn-lt"/>
              </a:rPr>
              <a:t>behavior</a:t>
            </a:r>
            <a:endParaRPr lang="en-US" sz="2400"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Stages of Courtly Love</a:t>
            </a:r>
            <a:endParaRPr lang="en-US" dirty="0">
              <a:latin typeface="+mn-lt"/>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mn-lt"/>
              </a:rPr>
              <a:t>Attraction to the lady, usually via eyes/glance</a:t>
            </a:r>
          </a:p>
          <a:p>
            <a:r>
              <a:rPr lang="en-US" dirty="0" smtClean="0">
                <a:latin typeface="+mn-lt"/>
              </a:rPr>
              <a:t>Worship of the lady from afar</a:t>
            </a:r>
          </a:p>
          <a:p>
            <a:r>
              <a:rPr lang="en-US" dirty="0" smtClean="0">
                <a:latin typeface="+mn-lt"/>
              </a:rPr>
              <a:t>Declaration of passionate devotion</a:t>
            </a:r>
          </a:p>
          <a:p>
            <a:r>
              <a:rPr lang="en-US" dirty="0" smtClean="0">
                <a:latin typeface="+mn-lt"/>
              </a:rPr>
              <a:t>Virtuous rejection by the lady</a:t>
            </a:r>
          </a:p>
          <a:p>
            <a:r>
              <a:rPr lang="en-US" dirty="0" smtClean="0">
                <a:latin typeface="+mn-lt"/>
              </a:rPr>
              <a:t>Renewed wooing with oaths of virtue and eternal fealty</a:t>
            </a:r>
          </a:p>
          <a:p>
            <a:r>
              <a:rPr lang="en-US" dirty="0" smtClean="0">
                <a:latin typeface="+mn-lt"/>
              </a:rPr>
              <a:t>Moans of approaching death from unsatisfied desire (and other physical manifestations of lovesickness)</a:t>
            </a:r>
          </a:p>
          <a:p>
            <a:r>
              <a:rPr lang="en-US" dirty="0" smtClean="0">
                <a:latin typeface="+mn-lt"/>
              </a:rPr>
              <a:t>Heroic deeds of valor which win the lady's heart</a:t>
            </a:r>
          </a:p>
          <a:p>
            <a:r>
              <a:rPr lang="en-US" dirty="0" smtClean="0">
                <a:latin typeface="+mn-lt"/>
              </a:rPr>
              <a:t>Consummation of the secret love</a:t>
            </a:r>
          </a:p>
          <a:p>
            <a:r>
              <a:rPr lang="en-US" dirty="0" smtClean="0">
                <a:latin typeface="+mn-lt"/>
              </a:rPr>
              <a:t>Endless adventures and subterfuges avoiding detection</a:t>
            </a:r>
          </a:p>
          <a:p>
            <a:endParaRPr lang="en-US"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Andreas </a:t>
            </a:r>
            <a:r>
              <a:rPr lang="en-US" dirty="0" err="1" smtClean="0">
                <a:latin typeface="+mn-lt"/>
              </a:rPr>
              <a:t>Capellanus</a:t>
            </a:r>
            <a:endParaRPr lang="en-US" dirty="0">
              <a:latin typeface="+mn-lt"/>
            </a:endParaRPr>
          </a:p>
        </p:txBody>
      </p:sp>
      <p:sp>
        <p:nvSpPr>
          <p:cNvPr id="3" name="Content Placeholder 2"/>
          <p:cNvSpPr>
            <a:spLocks noGrp="1"/>
          </p:cNvSpPr>
          <p:nvPr>
            <p:ph idx="1"/>
          </p:nvPr>
        </p:nvSpPr>
        <p:spPr>
          <a:xfrm>
            <a:off x="533400" y="1295400"/>
            <a:ext cx="8229600" cy="4525963"/>
          </a:xfrm>
        </p:spPr>
        <p:txBody>
          <a:bodyPr>
            <a:normAutofit fontScale="92500" lnSpcReduction="10000"/>
          </a:bodyPr>
          <a:lstStyle/>
          <a:p>
            <a:r>
              <a:rPr lang="en-US" dirty="0" smtClean="0">
                <a:latin typeface="+mn-lt"/>
              </a:rPr>
              <a:t>From Troyes or thereabouts by dialect</a:t>
            </a:r>
          </a:p>
          <a:p>
            <a:r>
              <a:rPr lang="en-US" dirty="0" smtClean="0">
                <a:latin typeface="+mn-lt"/>
              </a:rPr>
              <a:t>Flourished in late 1180s</a:t>
            </a:r>
          </a:p>
          <a:p>
            <a:r>
              <a:rPr lang="en-US" dirty="0" smtClean="0">
                <a:latin typeface="+mn-lt"/>
              </a:rPr>
              <a:t>May have been a chaplain to Marie’s court</a:t>
            </a:r>
          </a:p>
          <a:p>
            <a:r>
              <a:rPr lang="en-US" dirty="0" smtClean="0">
                <a:latin typeface="+mn-lt"/>
              </a:rPr>
              <a:t>Known for </a:t>
            </a:r>
            <a:r>
              <a:rPr lang="en-US" i="1" dirty="0" err="1" smtClean="0">
                <a:latin typeface="+mn-lt"/>
              </a:rPr>
              <a:t>Liber</a:t>
            </a:r>
            <a:r>
              <a:rPr lang="en-US" i="1" dirty="0" smtClean="0">
                <a:latin typeface="+mn-lt"/>
              </a:rPr>
              <a:t> de arte </a:t>
            </a:r>
            <a:r>
              <a:rPr lang="en-US" i="1" dirty="0" err="1" smtClean="0">
                <a:latin typeface="+mn-lt"/>
              </a:rPr>
              <a:t>honeste</a:t>
            </a:r>
            <a:r>
              <a:rPr lang="en-US" i="1" dirty="0" smtClean="0">
                <a:latin typeface="+mn-lt"/>
              </a:rPr>
              <a:t> </a:t>
            </a:r>
            <a:r>
              <a:rPr lang="en-US" i="1" dirty="0" err="1" smtClean="0">
                <a:latin typeface="+mn-lt"/>
              </a:rPr>
              <a:t>amandi</a:t>
            </a:r>
            <a:r>
              <a:rPr lang="en-US" i="1" dirty="0" smtClean="0">
                <a:latin typeface="+mn-lt"/>
              </a:rPr>
              <a:t> et </a:t>
            </a:r>
            <a:r>
              <a:rPr lang="en-US" i="1" dirty="0" err="1" smtClean="0">
                <a:latin typeface="+mn-lt"/>
              </a:rPr>
              <a:t>reprobatione</a:t>
            </a:r>
            <a:r>
              <a:rPr lang="en-US" i="1" dirty="0" smtClean="0">
                <a:latin typeface="+mn-lt"/>
              </a:rPr>
              <a:t> </a:t>
            </a:r>
            <a:r>
              <a:rPr lang="en-US" i="1" dirty="0" err="1" smtClean="0">
                <a:latin typeface="+mn-lt"/>
              </a:rPr>
              <a:t>inhonesti</a:t>
            </a:r>
            <a:r>
              <a:rPr lang="en-US" i="1" dirty="0" smtClean="0">
                <a:latin typeface="+mn-lt"/>
              </a:rPr>
              <a:t> </a:t>
            </a:r>
            <a:r>
              <a:rPr lang="en-US" i="1" dirty="0" err="1" smtClean="0">
                <a:latin typeface="+mn-lt"/>
              </a:rPr>
              <a:t>amoris</a:t>
            </a:r>
            <a:r>
              <a:rPr lang="en-US" dirty="0" smtClean="0">
                <a:latin typeface="+mn-lt"/>
              </a:rPr>
              <a:t> (c. 1185) in 3 books</a:t>
            </a:r>
          </a:p>
          <a:p>
            <a:pPr lvl="1"/>
            <a:r>
              <a:rPr lang="en-US" dirty="0" err="1" smtClean="0">
                <a:latin typeface="+mn-lt"/>
              </a:rPr>
              <a:t>Bk</a:t>
            </a:r>
            <a:r>
              <a:rPr lang="en-US" dirty="0" smtClean="0">
                <a:latin typeface="+mn-lt"/>
              </a:rPr>
              <a:t> 1: What Love is, what it does, how to get it</a:t>
            </a:r>
          </a:p>
          <a:p>
            <a:pPr lvl="1"/>
            <a:r>
              <a:rPr lang="en-US" dirty="0" smtClean="0">
                <a:latin typeface="+mn-lt"/>
              </a:rPr>
              <a:t>Bk. 2: How to keep Love, sustain it, and lose it</a:t>
            </a:r>
          </a:p>
          <a:p>
            <a:pPr lvl="1"/>
            <a:r>
              <a:rPr lang="en-US" dirty="0" smtClean="0">
                <a:latin typeface="+mn-lt"/>
              </a:rPr>
              <a:t>Bk. 3: Don’t practice anything in bks. 1 &amp;2; show God you can withstand </a:t>
            </a:r>
            <a:r>
              <a:rPr lang="en-US" smtClean="0">
                <a:latin typeface="+mn-lt"/>
              </a:rPr>
              <a:t>the </a:t>
            </a:r>
            <a:r>
              <a:rPr lang="en-US" smtClean="0">
                <a:latin typeface="+mn-lt"/>
              </a:rPr>
              <a:t>temptation</a:t>
            </a:r>
            <a:endParaRPr lang="en-US" dirty="0" smtClean="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Courts </a:t>
            </a:r>
            <a:r>
              <a:rPr lang="en-US" dirty="0" smtClean="0">
                <a:latin typeface="+mn-lt"/>
              </a:rPr>
              <a:t>of </a:t>
            </a:r>
            <a:r>
              <a:rPr lang="en-US" dirty="0" smtClean="0">
                <a:latin typeface="+mn-lt"/>
              </a:rPr>
              <a:t>Love</a:t>
            </a:r>
            <a:endParaRPr lang="en-US" dirty="0">
              <a:latin typeface="+mn-lt"/>
            </a:endParaRPr>
          </a:p>
        </p:txBody>
      </p:sp>
      <p:sp>
        <p:nvSpPr>
          <p:cNvPr id="3" name="Content Placeholder 2"/>
          <p:cNvSpPr>
            <a:spLocks noGrp="1"/>
          </p:cNvSpPr>
          <p:nvPr>
            <p:ph sz="half" idx="1"/>
          </p:nvPr>
        </p:nvSpPr>
        <p:spPr>
          <a:xfrm>
            <a:off x="381000" y="1219200"/>
            <a:ext cx="4038600" cy="5410200"/>
          </a:xfrm>
        </p:spPr>
        <p:txBody>
          <a:bodyPr>
            <a:normAutofit fontScale="77500" lnSpcReduction="20000"/>
          </a:bodyPr>
          <a:lstStyle/>
          <a:p>
            <a:r>
              <a:rPr lang="en-US" dirty="0" smtClean="0">
                <a:latin typeface="+mn-lt"/>
              </a:rPr>
              <a:t>Andreas describes tribunals </a:t>
            </a:r>
            <a:r>
              <a:rPr lang="en-US" dirty="0" smtClean="0">
                <a:latin typeface="+mn-lt"/>
              </a:rPr>
              <a:t>staffed by 10 to 70 women who would hear </a:t>
            </a:r>
            <a:r>
              <a:rPr lang="en-US" dirty="0" smtClean="0">
                <a:latin typeface="+mn-lt"/>
              </a:rPr>
              <a:t>a debate or “case” </a:t>
            </a:r>
            <a:r>
              <a:rPr lang="en-US" i="1" dirty="0" smtClean="0">
                <a:latin typeface="+mn-lt"/>
              </a:rPr>
              <a:t>(</a:t>
            </a:r>
            <a:r>
              <a:rPr lang="en-US" i="1" dirty="0" err="1" smtClean="0">
                <a:latin typeface="+mn-lt"/>
              </a:rPr>
              <a:t>tenso</a:t>
            </a:r>
            <a:r>
              <a:rPr lang="en-US" dirty="0" smtClean="0">
                <a:latin typeface="+mn-lt"/>
              </a:rPr>
              <a:t>) about love &amp;</a:t>
            </a:r>
            <a:r>
              <a:rPr lang="en-US" dirty="0" smtClean="0">
                <a:latin typeface="+mn-lt"/>
              </a:rPr>
              <a:t> </a:t>
            </a:r>
            <a:r>
              <a:rPr lang="en-US" dirty="0" smtClean="0">
                <a:latin typeface="+mn-lt"/>
              </a:rPr>
              <a:t>rule on it based on the rules of </a:t>
            </a:r>
            <a:r>
              <a:rPr lang="en-US" dirty="0" smtClean="0">
                <a:latin typeface="+mn-lt"/>
              </a:rPr>
              <a:t>love. Motif shows up in art.</a:t>
            </a:r>
          </a:p>
          <a:p>
            <a:r>
              <a:rPr lang="en-US" dirty="0" smtClean="0">
                <a:latin typeface="+mn-lt"/>
              </a:rPr>
              <a:t>19th </a:t>
            </a:r>
            <a:r>
              <a:rPr lang="en-US" dirty="0" smtClean="0">
                <a:latin typeface="+mn-lt"/>
              </a:rPr>
              <a:t>century historians took </a:t>
            </a:r>
            <a:r>
              <a:rPr lang="en-US" dirty="0" smtClean="0">
                <a:latin typeface="+mn-lt"/>
              </a:rPr>
              <a:t>these </a:t>
            </a:r>
            <a:r>
              <a:rPr lang="en-US" dirty="0" smtClean="0">
                <a:latin typeface="+mn-lt"/>
              </a:rPr>
              <a:t>courts as fact, </a:t>
            </a:r>
            <a:r>
              <a:rPr lang="en-US" dirty="0" smtClean="0">
                <a:latin typeface="+mn-lt"/>
              </a:rPr>
              <a:t>but no evidence suggests </a:t>
            </a:r>
            <a:r>
              <a:rPr lang="en-US" dirty="0" smtClean="0">
                <a:latin typeface="+mn-lt"/>
              </a:rPr>
              <a:t>they ever existed outside </a:t>
            </a:r>
            <a:r>
              <a:rPr lang="en-US" dirty="0" smtClean="0">
                <a:latin typeface="+mn-lt"/>
              </a:rPr>
              <a:t>literature.</a:t>
            </a:r>
            <a:r>
              <a:rPr lang="en-US" baseline="30000" dirty="0" smtClean="0">
                <a:latin typeface="+mn-lt"/>
              </a:rPr>
              <a:t> </a:t>
            </a:r>
            <a:endParaRPr lang="en-US" baseline="30000" dirty="0" smtClean="0">
              <a:latin typeface="+mn-lt"/>
            </a:endParaRPr>
          </a:p>
          <a:p>
            <a:r>
              <a:rPr lang="en-US" dirty="0" smtClean="0">
                <a:latin typeface="+mn-lt"/>
              </a:rPr>
              <a:t>According </a:t>
            </a:r>
            <a:r>
              <a:rPr lang="en-US" dirty="0" smtClean="0">
                <a:latin typeface="+mn-lt"/>
              </a:rPr>
              <a:t>to Diane Bornstein, </a:t>
            </a:r>
            <a:r>
              <a:rPr lang="en-US" dirty="0" smtClean="0">
                <a:latin typeface="+mn-lt"/>
              </a:rPr>
              <a:t>they may have been </a:t>
            </a:r>
            <a:r>
              <a:rPr lang="en-US" dirty="0" smtClean="0">
                <a:latin typeface="+mn-lt"/>
              </a:rPr>
              <a:t>literary salons or social gatherings, where people read poems, debated questions of love, and played word games of flirtation.</a:t>
            </a:r>
          </a:p>
          <a:p>
            <a:endParaRPr lang="en-US" dirty="0">
              <a:latin typeface="+mn-lt"/>
            </a:endParaRPr>
          </a:p>
        </p:txBody>
      </p:sp>
      <p:pic>
        <p:nvPicPr>
          <p:cNvPr id="5" name="Content Placeholder 4" descr="Court_of_Love_LouvreC14.jpg"/>
          <p:cNvPicPr>
            <a:picLocks noGrp="1" noChangeAspect="1"/>
          </p:cNvPicPr>
          <p:nvPr>
            <p:ph sz="half" idx="2"/>
          </p:nvPr>
        </p:nvPicPr>
        <p:blipFill>
          <a:blip r:embed="rId2" cstate="print"/>
          <a:stretch>
            <a:fillRect/>
          </a:stretch>
        </p:blipFill>
        <p:spPr>
          <a:xfrm>
            <a:off x="4572000" y="1219200"/>
            <a:ext cx="4191000" cy="4191000"/>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mn-lt"/>
              </a:rPr>
              <a:t>Debate over how to read </a:t>
            </a:r>
            <a:r>
              <a:rPr lang="en-US" i="1" dirty="0" smtClean="0">
                <a:latin typeface="+mn-lt"/>
              </a:rPr>
              <a:t>De arte</a:t>
            </a:r>
            <a:endParaRPr lang="en-US" i="1" dirty="0">
              <a:latin typeface="+mn-lt"/>
            </a:endParaRPr>
          </a:p>
        </p:txBody>
      </p:sp>
      <p:sp>
        <p:nvSpPr>
          <p:cNvPr id="3" name="Content Placeholder 2"/>
          <p:cNvSpPr>
            <a:spLocks noGrp="1"/>
          </p:cNvSpPr>
          <p:nvPr>
            <p:ph idx="1"/>
          </p:nvPr>
        </p:nvSpPr>
        <p:spPr/>
        <p:txBody>
          <a:bodyPr>
            <a:normAutofit lnSpcReduction="10000"/>
          </a:bodyPr>
          <a:lstStyle/>
          <a:p>
            <a:r>
              <a:rPr lang="en-US" b="1" dirty="0" smtClean="0">
                <a:latin typeface="+mn-lt"/>
              </a:rPr>
              <a:t>Ironic view of the </a:t>
            </a:r>
            <a:r>
              <a:rPr lang="en-US" b="1" dirty="0" smtClean="0">
                <a:latin typeface="+mn-lt"/>
              </a:rPr>
              <a:t>conventions of courtly love, written </a:t>
            </a:r>
            <a:r>
              <a:rPr lang="en-US" b="1" dirty="0" smtClean="0">
                <a:latin typeface="+mn-lt"/>
              </a:rPr>
              <a:t>from an educated milieu outside the </a:t>
            </a:r>
            <a:r>
              <a:rPr lang="en-US" b="1" dirty="0" smtClean="0">
                <a:latin typeface="+mn-lt"/>
              </a:rPr>
              <a:t>conventions of courtly </a:t>
            </a:r>
            <a:r>
              <a:rPr lang="en-US" b="1" dirty="0" smtClean="0">
                <a:latin typeface="+mn-lt"/>
              </a:rPr>
              <a:t>literature (think </a:t>
            </a:r>
            <a:r>
              <a:rPr lang="en-US" b="1" i="1" dirty="0" smtClean="0">
                <a:latin typeface="+mn-lt"/>
              </a:rPr>
              <a:t>The Onion)</a:t>
            </a:r>
            <a:r>
              <a:rPr lang="en-US" b="1" dirty="0" smtClean="0">
                <a:latin typeface="+mn-lt"/>
              </a:rPr>
              <a:t> </a:t>
            </a:r>
          </a:p>
          <a:p>
            <a:r>
              <a:rPr lang="en-US" b="1" dirty="0" smtClean="0">
                <a:latin typeface="+mn-lt"/>
              </a:rPr>
              <a:t>Treatise </a:t>
            </a:r>
            <a:r>
              <a:rPr lang="en-US" b="1" dirty="0" smtClean="0">
                <a:latin typeface="+mn-lt"/>
              </a:rPr>
              <a:t>attests to the popularity of the literary conventions of "</a:t>
            </a:r>
            <a:r>
              <a:rPr lang="en-US" b="1" i="1" dirty="0" err="1" smtClean="0">
                <a:latin typeface="+mn-lt"/>
              </a:rPr>
              <a:t>fin'amors</a:t>
            </a:r>
            <a:r>
              <a:rPr lang="en-US" b="1" dirty="0" smtClean="0">
                <a:latin typeface="+mn-lt"/>
              </a:rPr>
              <a:t>" within courtly </a:t>
            </a:r>
            <a:r>
              <a:rPr lang="en-US" b="1" dirty="0" smtClean="0">
                <a:latin typeface="+mn-lt"/>
              </a:rPr>
              <a:t>society—you can’t mock something </a:t>
            </a:r>
            <a:r>
              <a:rPr lang="en-US" b="1" dirty="0" smtClean="0">
                <a:latin typeface="+mn-lt"/>
              </a:rPr>
              <a:t>that does not exist!</a:t>
            </a:r>
            <a:r>
              <a:rPr lang="en-US" dirty="0" smtClean="0">
                <a:latin typeface="+mn-lt"/>
              </a:rPr>
              <a:t> </a:t>
            </a:r>
            <a:br>
              <a:rPr lang="en-US" dirty="0" smtClean="0">
                <a:latin typeface="+mn-lt"/>
              </a:rPr>
            </a:br>
            <a:endParaRPr lang="en-US"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latin typeface="+mn-lt"/>
              </a:rPr>
              <a:t>Literary Theory of </a:t>
            </a:r>
            <a:r>
              <a:rPr lang="en-US" dirty="0" err="1" smtClean="0">
                <a:latin typeface="+mn-lt"/>
              </a:rPr>
              <a:t>fin’amor</a:t>
            </a:r>
            <a:endParaRPr lang="en-US" dirty="0" smtClean="0">
              <a:latin typeface="+mn-lt"/>
            </a:endParaRPr>
          </a:p>
        </p:txBody>
      </p:sp>
      <p:pic>
        <p:nvPicPr>
          <p:cNvPr id="5" name="Content Placeholder 4" descr="courlove.jpg"/>
          <p:cNvPicPr>
            <a:picLocks noGrp="1" noChangeAspect="1"/>
          </p:cNvPicPr>
          <p:nvPr>
            <p:ph sz="half" idx="1"/>
          </p:nvPr>
        </p:nvPicPr>
        <p:blipFill>
          <a:blip r:embed="rId2" cstate="print"/>
          <a:stretch>
            <a:fillRect/>
          </a:stretch>
        </p:blipFill>
        <p:spPr>
          <a:xfrm>
            <a:off x="762000" y="1219200"/>
            <a:ext cx="3284160" cy="4525963"/>
          </a:xfrm>
        </p:spPr>
      </p:pic>
      <p:sp>
        <p:nvSpPr>
          <p:cNvPr id="4" name="Content Placeholder 3"/>
          <p:cNvSpPr>
            <a:spLocks noGrp="1"/>
          </p:cNvSpPr>
          <p:nvPr>
            <p:ph sz="half" idx="2"/>
          </p:nvPr>
        </p:nvSpPr>
        <p:spPr>
          <a:xfrm>
            <a:off x="4267200" y="1600200"/>
            <a:ext cx="4419600" cy="4525963"/>
          </a:xfrm>
        </p:spPr>
        <p:txBody>
          <a:bodyPr>
            <a:normAutofit lnSpcReduction="10000"/>
          </a:bodyPr>
          <a:lstStyle/>
          <a:p>
            <a:pPr>
              <a:lnSpc>
                <a:spcPct val="90000"/>
              </a:lnSpc>
            </a:pPr>
            <a:r>
              <a:rPr lang="en-US" dirty="0" smtClean="0">
                <a:latin typeface="+mn-lt"/>
              </a:rPr>
              <a:t>In the middle ages, the term used was </a:t>
            </a:r>
            <a:r>
              <a:rPr lang="en-US" i="1" dirty="0" smtClean="0">
                <a:solidFill>
                  <a:srgbClr val="800000"/>
                </a:solidFill>
                <a:latin typeface="+mn-lt"/>
              </a:rPr>
              <a:t>amour fine</a:t>
            </a:r>
            <a:r>
              <a:rPr lang="en-US" dirty="0" smtClean="0">
                <a:latin typeface="+mn-lt"/>
              </a:rPr>
              <a:t> (in Occitan, </a:t>
            </a:r>
            <a:r>
              <a:rPr lang="en-US" i="1" dirty="0" err="1" smtClean="0">
                <a:solidFill>
                  <a:srgbClr val="800000"/>
                </a:solidFill>
                <a:latin typeface="+mn-lt"/>
              </a:rPr>
              <a:t>fin’amor</a:t>
            </a:r>
            <a:r>
              <a:rPr lang="en-US" dirty="0" smtClean="0">
                <a:latin typeface="+mn-lt"/>
              </a:rPr>
              <a:t>), pure love or refined love </a:t>
            </a:r>
          </a:p>
          <a:p>
            <a:pPr>
              <a:lnSpc>
                <a:spcPct val="90000"/>
              </a:lnSpc>
            </a:pPr>
            <a:r>
              <a:rPr lang="en-US" dirty="0" smtClean="0">
                <a:latin typeface="+mn-lt"/>
              </a:rPr>
              <a:t>In the late 18</a:t>
            </a:r>
            <a:r>
              <a:rPr lang="en-US" baseline="30000" dirty="0" smtClean="0">
                <a:latin typeface="+mn-lt"/>
              </a:rPr>
              <a:t>th</a:t>
            </a:r>
            <a:r>
              <a:rPr lang="en-US" dirty="0" smtClean="0">
                <a:latin typeface="+mn-lt"/>
              </a:rPr>
              <a:t> and early 19</a:t>
            </a:r>
            <a:r>
              <a:rPr lang="en-US" baseline="30000" dirty="0" smtClean="0">
                <a:latin typeface="+mn-lt"/>
              </a:rPr>
              <a:t>th</a:t>
            </a:r>
            <a:r>
              <a:rPr lang="en-US" dirty="0" smtClean="0">
                <a:latin typeface="+mn-lt"/>
              </a:rPr>
              <a:t> c, scholars called it “</a:t>
            </a:r>
            <a:r>
              <a:rPr lang="en-US" i="1" dirty="0" smtClean="0">
                <a:latin typeface="+mn-lt"/>
              </a:rPr>
              <a:t>amour </a:t>
            </a:r>
            <a:r>
              <a:rPr lang="en-US" i="1" dirty="0" err="1" smtClean="0">
                <a:latin typeface="+mn-lt"/>
              </a:rPr>
              <a:t>chevaleresque</a:t>
            </a:r>
            <a:r>
              <a:rPr lang="en-US" i="1" dirty="0" smtClean="0">
                <a:latin typeface="+mn-lt"/>
              </a:rPr>
              <a:t>.</a:t>
            </a:r>
            <a:r>
              <a:rPr lang="en-US" dirty="0" smtClean="0">
                <a:latin typeface="+mn-lt"/>
              </a:rPr>
              <a:t>”</a:t>
            </a:r>
          </a:p>
          <a:p>
            <a:pPr>
              <a:lnSpc>
                <a:spcPct val="90000"/>
              </a:lnSpc>
            </a:pPr>
            <a:r>
              <a:rPr lang="en-US" dirty="0" smtClean="0">
                <a:latin typeface="+mn-lt"/>
              </a:rPr>
              <a:t>In the late 19</a:t>
            </a:r>
            <a:r>
              <a:rPr lang="en-US" baseline="30000" dirty="0" smtClean="0">
                <a:latin typeface="+mn-lt"/>
              </a:rPr>
              <a:t>th</a:t>
            </a:r>
            <a:r>
              <a:rPr lang="en-US" dirty="0" smtClean="0">
                <a:latin typeface="+mn-lt"/>
              </a:rPr>
              <a:t> c, the scholar Gaston Paris coined the term “courtly love” in an article on </a:t>
            </a:r>
            <a:r>
              <a:rPr lang="en-US" i="1" dirty="0" smtClean="0">
                <a:latin typeface="+mn-lt"/>
              </a:rPr>
              <a:t>The Knight of the </a:t>
            </a:r>
            <a:r>
              <a:rPr lang="en-US" i="1" dirty="0" smtClean="0">
                <a:latin typeface="+mn-lt"/>
              </a:rPr>
              <a:t>Cart</a:t>
            </a:r>
            <a:endParaRPr lang="en-US" dirty="0" smtClean="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mn-lt"/>
              </a:rPr>
              <a:t>We are talking about an age</a:t>
            </a:r>
            <a:endParaRPr lang="en-US" dirty="0">
              <a:latin typeface="+mn-lt"/>
            </a:endParaRPr>
          </a:p>
        </p:txBody>
      </p:sp>
      <p:sp>
        <p:nvSpPr>
          <p:cNvPr id="5" name="Content Placeholder 4"/>
          <p:cNvSpPr>
            <a:spLocks noGrp="1"/>
          </p:cNvSpPr>
          <p:nvPr>
            <p:ph idx="1"/>
          </p:nvPr>
        </p:nvSpPr>
        <p:spPr>
          <a:xfrm>
            <a:off x="457200" y="1219200"/>
            <a:ext cx="8229600" cy="4525963"/>
          </a:xfrm>
        </p:spPr>
        <p:txBody>
          <a:bodyPr>
            <a:normAutofit fontScale="85000" lnSpcReduction="10000"/>
          </a:bodyPr>
          <a:lstStyle/>
          <a:p>
            <a:r>
              <a:rPr lang="en-US" dirty="0" smtClean="0">
                <a:latin typeface="+mn-lt"/>
              </a:rPr>
              <a:t>That did not have paternity testing (or chastity belts!)</a:t>
            </a:r>
          </a:p>
          <a:p>
            <a:r>
              <a:rPr lang="en-US" dirty="0" smtClean="0">
                <a:latin typeface="+mn-lt"/>
              </a:rPr>
              <a:t>That was organized around primogeniture determining inheritance rights</a:t>
            </a:r>
          </a:p>
          <a:p>
            <a:r>
              <a:rPr lang="en-US" dirty="0" smtClean="0">
                <a:latin typeface="+mn-lt"/>
              </a:rPr>
              <a:t>That was governed by a church that taught that adultery was a mortal sin that would send the sinner to hell for eternity</a:t>
            </a:r>
          </a:p>
          <a:p>
            <a:r>
              <a:rPr lang="en-US" dirty="0" smtClean="0">
                <a:latin typeface="+mn-lt"/>
              </a:rPr>
              <a:t>Where women were both powerful and powerless</a:t>
            </a:r>
          </a:p>
          <a:p>
            <a:r>
              <a:rPr lang="en-US" dirty="0" smtClean="0">
                <a:latin typeface="+mn-lt"/>
              </a:rPr>
              <a:t>And where marriage (especially among the aristocracy) was often much more of an economic and political arrangement than an emotional union</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sz="4000" smtClean="0">
                <a:latin typeface="+mn-lt"/>
              </a:rPr>
              <a:t>What characterizes </a:t>
            </a:r>
            <a:r>
              <a:rPr lang="en-US" sz="4000" i="1" smtClean="0">
                <a:solidFill>
                  <a:srgbClr val="800000"/>
                </a:solidFill>
                <a:latin typeface="+mn-lt"/>
              </a:rPr>
              <a:t>amour chevaleresque</a:t>
            </a:r>
            <a:r>
              <a:rPr lang="en-US" sz="4000" smtClean="0">
                <a:latin typeface="+mn-lt"/>
              </a:rPr>
              <a:t>?</a:t>
            </a:r>
          </a:p>
        </p:txBody>
      </p:sp>
      <p:sp>
        <p:nvSpPr>
          <p:cNvPr id="4099" name="Rectangle 3"/>
          <p:cNvSpPr>
            <a:spLocks noGrp="1" noChangeArrowheads="1"/>
          </p:cNvSpPr>
          <p:nvPr>
            <p:ph sz="half" idx="1"/>
          </p:nvPr>
        </p:nvSpPr>
        <p:spPr>
          <a:xfrm>
            <a:off x="457200" y="1295400"/>
            <a:ext cx="4038600" cy="4525963"/>
          </a:xfrm>
        </p:spPr>
        <p:txBody>
          <a:bodyPr>
            <a:normAutofit fontScale="77500" lnSpcReduction="20000"/>
          </a:bodyPr>
          <a:lstStyle/>
          <a:p>
            <a:pPr eaLnBrk="1" hangingPunct="1">
              <a:lnSpc>
                <a:spcPct val="90000"/>
              </a:lnSpc>
            </a:pPr>
            <a:r>
              <a:rPr lang="en-US" sz="2800" dirty="0" smtClean="0">
                <a:latin typeface="+mn-lt"/>
              </a:rPr>
              <a:t>The term </a:t>
            </a:r>
            <a:r>
              <a:rPr lang="en-US" sz="2800" i="1" dirty="0" smtClean="0">
                <a:solidFill>
                  <a:srgbClr val="800000"/>
                </a:solidFill>
                <a:latin typeface="+mn-lt"/>
              </a:rPr>
              <a:t>amour </a:t>
            </a:r>
            <a:r>
              <a:rPr lang="en-US" sz="2800" i="1" dirty="0" err="1" smtClean="0">
                <a:solidFill>
                  <a:srgbClr val="800000"/>
                </a:solidFill>
                <a:latin typeface="+mn-lt"/>
              </a:rPr>
              <a:t>chevaleresque</a:t>
            </a:r>
            <a:r>
              <a:rPr lang="en-US" sz="2800" dirty="0" smtClean="0">
                <a:latin typeface="+mn-lt"/>
              </a:rPr>
              <a:t> centers emotion on the male lover-hero, a lover who is also a knight. </a:t>
            </a:r>
          </a:p>
          <a:p>
            <a:pPr>
              <a:lnSpc>
                <a:spcPct val="90000"/>
              </a:lnSpc>
            </a:pPr>
            <a:r>
              <a:rPr lang="en-US" dirty="0" smtClean="0">
                <a:latin typeface="+mn-lt"/>
              </a:rPr>
              <a:t>He fights, at least in part, because inspired by love, and is loved, at least in part, because of his successes as a knight. </a:t>
            </a:r>
          </a:p>
          <a:p>
            <a:pPr>
              <a:lnSpc>
                <a:spcPct val="90000"/>
              </a:lnSpc>
            </a:pPr>
            <a:r>
              <a:rPr lang="en-US" dirty="0" smtClean="0">
                <a:latin typeface="+mn-lt"/>
              </a:rPr>
              <a:t>Individual </a:t>
            </a:r>
            <a:r>
              <a:rPr lang="en-US" dirty="0" err="1" smtClean="0">
                <a:latin typeface="+mn-lt"/>
              </a:rPr>
              <a:t>emotionexpresses</a:t>
            </a:r>
            <a:r>
              <a:rPr lang="en-US" dirty="0" smtClean="0">
                <a:latin typeface="+mn-lt"/>
              </a:rPr>
              <a:t> </a:t>
            </a:r>
            <a:r>
              <a:rPr lang="en-US" dirty="0" smtClean="0">
                <a:latin typeface="+mn-lt"/>
              </a:rPr>
              <a:t>itself primarily in action, which, although placed at the service of the lady, also serves the interests of community since the hero's opponents merit their defeat</a:t>
            </a:r>
            <a:r>
              <a:rPr lang="en-US" dirty="0" smtClean="0">
                <a:latin typeface="+mn-lt"/>
              </a:rPr>
              <a:t>.</a:t>
            </a:r>
            <a:endParaRPr lang="en-US" dirty="0" smtClean="0">
              <a:latin typeface="+mn-lt"/>
            </a:endParaRPr>
          </a:p>
        </p:txBody>
      </p:sp>
      <p:pic>
        <p:nvPicPr>
          <p:cNvPr id="5" name="Content Placeholder 4" descr="courtlylovers4.jpg"/>
          <p:cNvPicPr>
            <a:picLocks noGrp="1" noChangeAspect="1"/>
          </p:cNvPicPr>
          <p:nvPr>
            <p:ph sz="half" idx="2"/>
          </p:nvPr>
        </p:nvPicPr>
        <p:blipFill>
          <a:blip r:embed="rId2" cstate="print"/>
          <a:stretch>
            <a:fillRect/>
          </a:stretch>
        </p:blipFill>
        <p:spPr>
          <a:xfrm>
            <a:off x="4876800" y="1219200"/>
            <a:ext cx="3733800" cy="5314152"/>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solidFill>
                  <a:srgbClr val="800000"/>
                </a:solidFill>
                <a:latin typeface="+mn-lt"/>
              </a:rPr>
              <a:t>Amour Courtois</a:t>
            </a:r>
          </a:p>
        </p:txBody>
      </p:sp>
      <p:sp>
        <p:nvSpPr>
          <p:cNvPr id="5123" name="Rectangle 3"/>
          <p:cNvSpPr>
            <a:spLocks noGrp="1" noChangeArrowheads="1"/>
          </p:cNvSpPr>
          <p:nvPr>
            <p:ph type="body" idx="1"/>
          </p:nvPr>
        </p:nvSpPr>
        <p:spPr/>
        <p:txBody>
          <a:bodyPr/>
          <a:lstStyle/>
          <a:p>
            <a:pPr eaLnBrk="1" hangingPunct="1"/>
            <a:r>
              <a:rPr lang="en-US" sz="2800" dirty="0" smtClean="0">
                <a:latin typeface="+mn-lt"/>
              </a:rPr>
              <a:t>The term </a:t>
            </a:r>
            <a:r>
              <a:rPr lang="en-US" sz="2800" i="1" dirty="0" smtClean="0">
                <a:solidFill>
                  <a:srgbClr val="800000"/>
                </a:solidFill>
                <a:latin typeface="+mn-lt"/>
              </a:rPr>
              <a:t>amour </a:t>
            </a:r>
            <a:r>
              <a:rPr lang="en-US" sz="2800" i="1" dirty="0" err="1" smtClean="0">
                <a:solidFill>
                  <a:srgbClr val="800000"/>
                </a:solidFill>
                <a:latin typeface="+mn-lt"/>
              </a:rPr>
              <a:t>courtois</a:t>
            </a:r>
            <a:r>
              <a:rPr lang="en-US" sz="2800" dirty="0" smtClean="0">
                <a:latin typeface="+mn-lt"/>
              </a:rPr>
              <a:t> highlights instead the </a:t>
            </a:r>
            <a:r>
              <a:rPr lang="en-US" sz="2800" dirty="0" smtClean="0">
                <a:latin typeface="+mn-lt"/>
              </a:rPr>
              <a:t>virtues </a:t>
            </a:r>
            <a:r>
              <a:rPr lang="en-US" sz="2800" dirty="0" smtClean="0">
                <a:latin typeface="+mn-lt"/>
              </a:rPr>
              <a:t>of decorum and discretion in love. </a:t>
            </a:r>
          </a:p>
          <a:p>
            <a:pPr lvl="1" eaLnBrk="1" hangingPunct="1"/>
            <a:r>
              <a:rPr lang="en-US" sz="2400" dirty="0" smtClean="0">
                <a:latin typeface="+mn-lt"/>
              </a:rPr>
              <a:t>It helps direct our attention to the ways in which love is regulated by principles of exchange in the same way as other feudal and courtly institutions. </a:t>
            </a:r>
          </a:p>
          <a:p>
            <a:pPr lvl="1" eaLnBrk="1" hangingPunct="1"/>
            <a:r>
              <a:rPr lang="en-US" sz="2400" dirty="0" smtClean="0">
                <a:latin typeface="+mn-lt"/>
              </a:rPr>
              <a:t>The </a:t>
            </a:r>
            <a:r>
              <a:rPr lang="en-US" sz="2400" dirty="0" smtClean="0">
                <a:latin typeface="+mn-lt"/>
              </a:rPr>
              <a:t>lover </a:t>
            </a:r>
            <a:r>
              <a:rPr lang="en-US" sz="2400" dirty="0" smtClean="0">
                <a:latin typeface="+mn-lt"/>
              </a:rPr>
              <a:t>is involved in a complex way with his community, since the court helps to define his status and identity, and he in turn contributes to its welfare by his heroic actions. Individual </a:t>
            </a:r>
            <a:r>
              <a:rPr lang="en-US" sz="2400" dirty="0" smtClean="0">
                <a:latin typeface="+mn-lt"/>
              </a:rPr>
              <a:t>emotion is </a:t>
            </a:r>
            <a:r>
              <a:rPr lang="en-US" sz="2400" dirty="0" smtClean="0">
                <a:latin typeface="+mn-lt"/>
              </a:rPr>
              <a:t>framed by social pressure and communal interest.</a:t>
            </a:r>
          </a:p>
          <a:p>
            <a:pPr eaLnBrk="1" hangingPunct="1"/>
            <a:endParaRPr lang="en-US" sz="2800" dirty="0" smtClean="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US" sz="4000" dirty="0" err="1" smtClean="0">
                <a:solidFill>
                  <a:srgbClr val="800000"/>
                </a:solidFill>
                <a:latin typeface="+mn-lt"/>
              </a:rPr>
              <a:t>Fin’amor</a:t>
            </a:r>
            <a:endParaRPr lang="en-US" sz="4000" dirty="0" smtClean="0">
              <a:solidFill>
                <a:srgbClr val="800000"/>
              </a:solidFill>
              <a:latin typeface="+mn-lt"/>
            </a:endParaRPr>
          </a:p>
        </p:txBody>
      </p:sp>
      <p:pic>
        <p:nvPicPr>
          <p:cNvPr id="5" name="Content Placeholder 4" descr="courtlylovers2.jpg"/>
          <p:cNvPicPr>
            <a:picLocks noGrp="1" noChangeAspect="1"/>
          </p:cNvPicPr>
          <p:nvPr>
            <p:ph idx="1"/>
          </p:nvPr>
        </p:nvPicPr>
        <p:blipFill>
          <a:blip r:embed="rId2" cstate="print"/>
          <a:stretch>
            <a:fillRect/>
          </a:stretch>
        </p:blipFill>
        <p:spPr>
          <a:xfrm>
            <a:off x="4267200" y="529713"/>
            <a:ext cx="4114800" cy="5894690"/>
          </a:xfrm>
        </p:spPr>
      </p:pic>
      <p:sp>
        <p:nvSpPr>
          <p:cNvPr id="6147" name="Rectangle 3"/>
          <p:cNvSpPr>
            <a:spLocks noGrp="1" noChangeArrowheads="1"/>
          </p:cNvSpPr>
          <p:nvPr>
            <p:ph type="body" sz="half" idx="2"/>
          </p:nvPr>
        </p:nvSpPr>
        <p:spPr>
          <a:xfrm>
            <a:off x="457200" y="1435100"/>
            <a:ext cx="3657600" cy="4691063"/>
          </a:xfrm>
        </p:spPr>
        <p:txBody>
          <a:bodyPr>
            <a:normAutofit/>
          </a:bodyPr>
          <a:lstStyle/>
          <a:p>
            <a:pPr eaLnBrk="1" hangingPunct="1"/>
            <a:r>
              <a:rPr lang="en-US" sz="3200" dirty="0" smtClean="0">
                <a:latin typeface="+mn-lt"/>
              </a:rPr>
              <a:t>Places </a:t>
            </a:r>
            <a:r>
              <a:rPr lang="en-US" sz="3200" dirty="0" smtClean="0">
                <a:latin typeface="+mn-lt"/>
              </a:rPr>
              <a:t>the emphasis much more firmly on the individual </a:t>
            </a:r>
            <a:r>
              <a:rPr lang="en-US" sz="3200" dirty="0" smtClean="0">
                <a:latin typeface="+mn-lt"/>
              </a:rPr>
              <a:t>behavior of the lover</a:t>
            </a:r>
            <a:r>
              <a:rPr lang="en-US" sz="3200" dirty="0" smtClean="0">
                <a:latin typeface="+mn-lt"/>
              </a:rPr>
              <a:t>, on his or her </a:t>
            </a:r>
            <a:r>
              <a:rPr lang="en-US" sz="3200" dirty="0" smtClean="0">
                <a:latin typeface="+mn-lt"/>
              </a:rPr>
              <a:t>moral conduct and </a:t>
            </a:r>
            <a:r>
              <a:rPr lang="en-US" sz="3200" dirty="0" smtClean="0">
                <a:latin typeface="+mn-lt"/>
              </a:rPr>
              <a:t>personal inspiration. </a:t>
            </a:r>
            <a:r>
              <a:rPr lang="en-US" sz="3200" dirty="0" smtClean="0">
                <a:latin typeface="+mn-lt"/>
              </a:rPr>
              <a:t> </a:t>
            </a:r>
            <a:endParaRPr lang="en-US" sz="3200" dirty="0" smtClean="0">
              <a:latin typeface="+mn-lt"/>
            </a:endParaRPr>
          </a:p>
          <a:p>
            <a:pPr eaLnBrk="1" hangingPunct="1"/>
            <a:endParaRPr lang="en-US" dirty="0" smtClean="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Fin’amor</a:t>
            </a:r>
            <a:r>
              <a:rPr lang="en-US" dirty="0" smtClean="0"/>
              <a:t> &amp; Arthurian Lit</a:t>
            </a:r>
            <a:endParaRPr lang="en-US" dirty="0"/>
          </a:p>
        </p:txBody>
      </p:sp>
      <p:pic>
        <p:nvPicPr>
          <p:cNvPr id="8" name="Content Placeholder 7" descr="lancelotswordbridge.jpg"/>
          <p:cNvPicPr>
            <a:picLocks noGrp="1" noChangeAspect="1"/>
          </p:cNvPicPr>
          <p:nvPr>
            <p:ph idx="1"/>
          </p:nvPr>
        </p:nvPicPr>
        <p:blipFill>
          <a:blip r:embed="rId2" cstate="print"/>
          <a:stretch>
            <a:fillRect/>
          </a:stretch>
        </p:blipFill>
        <p:spPr>
          <a:xfrm>
            <a:off x="609600" y="1447800"/>
            <a:ext cx="7703324" cy="3947953"/>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Why such a good fit?</a:t>
            </a:r>
            <a:endParaRPr lang="en-US" dirty="0"/>
          </a:p>
        </p:txBody>
      </p:sp>
      <p:pic>
        <p:nvPicPr>
          <p:cNvPr id="7" name="Content Placeholder 6" descr="lancelot-rescue.jpg"/>
          <p:cNvPicPr>
            <a:picLocks noGrp="1" noChangeAspect="1"/>
          </p:cNvPicPr>
          <p:nvPr>
            <p:ph sz="half" idx="1"/>
          </p:nvPr>
        </p:nvPicPr>
        <p:blipFill>
          <a:blip r:embed="rId2" cstate="print"/>
          <a:stretch>
            <a:fillRect/>
          </a:stretch>
        </p:blipFill>
        <p:spPr>
          <a:xfrm>
            <a:off x="1371600" y="2743200"/>
            <a:ext cx="6858000" cy="3597333"/>
          </a:xfrm>
        </p:spPr>
      </p:pic>
      <p:sp>
        <p:nvSpPr>
          <p:cNvPr id="6" name="Content Placeholder 5"/>
          <p:cNvSpPr>
            <a:spLocks noGrp="1"/>
          </p:cNvSpPr>
          <p:nvPr>
            <p:ph sz="half" idx="2"/>
          </p:nvPr>
        </p:nvSpPr>
        <p:spPr>
          <a:xfrm>
            <a:off x="533400" y="1219200"/>
            <a:ext cx="8153400" cy="1447800"/>
          </a:xfrm>
        </p:spPr>
        <p:txBody>
          <a:bodyPr>
            <a:normAutofit lnSpcReduction="10000"/>
          </a:bodyPr>
          <a:lstStyle/>
          <a:p>
            <a:r>
              <a:rPr lang="en-US" dirty="0" smtClean="0"/>
              <a:t>Lots of knights whose adventures can be debated</a:t>
            </a:r>
          </a:p>
          <a:p>
            <a:r>
              <a:rPr lang="en-US" dirty="0" smtClean="0"/>
              <a:t>Most unattainable lady (</a:t>
            </a:r>
            <a:r>
              <a:rPr lang="en-US" dirty="0" err="1" smtClean="0"/>
              <a:t>Guenevere</a:t>
            </a:r>
            <a:r>
              <a:rPr lang="en-US" dirty="0" smtClean="0"/>
              <a:t>)</a:t>
            </a:r>
          </a:p>
          <a:p>
            <a:r>
              <a:rPr lang="en-US" dirty="0" smtClean="0"/>
              <a:t>Reputation for feats of arms, moral excellence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838200"/>
            <a:ext cx="3429000" cy="2209800"/>
          </a:xfrm>
        </p:spPr>
        <p:txBody>
          <a:bodyPr>
            <a:normAutofit/>
          </a:bodyPr>
          <a:lstStyle/>
          <a:p>
            <a:r>
              <a:rPr lang="en-US" dirty="0" smtClean="0"/>
              <a:t>When the streams cross…</a:t>
            </a:r>
            <a:endParaRPr lang="en-US" dirty="0"/>
          </a:p>
        </p:txBody>
      </p:sp>
      <p:pic>
        <p:nvPicPr>
          <p:cNvPr id="1026" name="Picture 2" descr="http://2.bp.blogspot.com/_yATxh46RxAA/SfD21Egj9PI/AAAAAAAAAMc/8cYazZyaaKY/s320/Ghostbusters-crossing-stream-stay-puft.jpg"/>
          <p:cNvPicPr>
            <a:picLocks noChangeAspect="1" noChangeArrowheads="1"/>
          </p:cNvPicPr>
          <p:nvPr/>
        </p:nvPicPr>
        <p:blipFill>
          <a:blip r:embed="rId2" cstate="print"/>
          <a:srcRect/>
          <a:stretch>
            <a:fillRect/>
          </a:stretch>
        </p:blipFill>
        <p:spPr bwMode="auto">
          <a:xfrm>
            <a:off x="228600" y="381000"/>
            <a:ext cx="4724400" cy="3499009"/>
          </a:xfrm>
          <a:prstGeom prst="rect">
            <a:avLst/>
          </a:prstGeom>
          <a:noFill/>
        </p:spPr>
      </p:pic>
      <p:pic>
        <p:nvPicPr>
          <p:cNvPr id="7" name="Picture 6" descr="kisss.jpg"/>
          <p:cNvPicPr>
            <a:picLocks noChangeAspect="1"/>
          </p:cNvPicPr>
          <p:nvPr/>
        </p:nvPicPr>
        <p:blipFill>
          <a:blip r:embed="rId3" cstate="print"/>
          <a:stretch>
            <a:fillRect/>
          </a:stretch>
        </p:blipFill>
        <p:spPr>
          <a:xfrm>
            <a:off x="1143000" y="4038600"/>
            <a:ext cx="7739235" cy="2514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We are also talking about an age</a:t>
            </a:r>
            <a:endParaRPr lang="en-US" dirty="0">
              <a:latin typeface="+mn-lt"/>
            </a:endParaRPr>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dirty="0" smtClean="0">
                <a:latin typeface="+mn-lt"/>
              </a:rPr>
              <a:t>Where the political and economic circumstances of great aristocratic families required moving from estate to estate to spread the economic impact and to administer the family holdings; husbands and wives sometimes had separate households (even to the point of separate bookkeeping)</a:t>
            </a:r>
          </a:p>
          <a:p>
            <a:r>
              <a:rPr lang="en-US" dirty="0" smtClean="0">
                <a:latin typeface="+mn-lt"/>
              </a:rPr>
              <a:t>Where wars and crusades separated families for long periods of time </a:t>
            </a:r>
          </a:p>
          <a:p>
            <a:r>
              <a:rPr lang="en-US" dirty="0" smtClean="0">
                <a:latin typeface="+mn-lt"/>
              </a:rPr>
              <a:t>Where young aristocratic men had to be socialized into “polite” society—no longer the ethos of th</a:t>
            </a:r>
            <a:r>
              <a:rPr lang="en-US" dirty="0" smtClean="0">
                <a:latin typeface="+mn-lt"/>
              </a:rPr>
              <a:t>e warrior band</a:t>
            </a:r>
            <a:endParaRPr lang="en-US"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latin typeface="+mn-lt"/>
              </a:rPr>
              <a:t>Troubadour Poetry</a:t>
            </a:r>
            <a:endParaRPr lang="en-US" dirty="0">
              <a:latin typeface="+mn-lt"/>
            </a:endParaRPr>
          </a:p>
        </p:txBody>
      </p:sp>
      <p:sp>
        <p:nvSpPr>
          <p:cNvPr id="3" name="Content Placeholder 2"/>
          <p:cNvSpPr>
            <a:spLocks noGrp="1"/>
          </p:cNvSpPr>
          <p:nvPr>
            <p:ph sz="half" idx="1"/>
          </p:nvPr>
        </p:nvSpPr>
        <p:spPr>
          <a:xfrm>
            <a:off x="457200" y="1219200"/>
            <a:ext cx="5410200" cy="4525963"/>
          </a:xfrm>
        </p:spPr>
        <p:txBody>
          <a:bodyPr>
            <a:normAutofit fontScale="92500"/>
          </a:bodyPr>
          <a:lstStyle/>
          <a:p>
            <a:r>
              <a:rPr lang="en-US" dirty="0" smtClean="0">
                <a:latin typeface="+mn-lt"/>
              </a:rPr>
              <a:t>Troubadours are lyric poets employing the Romance vernacular called </a:t>
            </a:r>
            <a:r>
              <a:rPr lang="en-US" dirty="0" err="1" smtClean="0">
                <a:latin typeface="+mn-lt"/>
              </a:rPr>
              <a:t>Provençal</a:t>
            </a:r>
            <a:r>
              <a:rPr lang="en-US" dirty="0" smtClean="0">
                <a:latin typeface="+mn-lt"/>
              </a:rPr>
              <a:t> or Occitan. </a:t>
            </a:r>
            <a:endParaRPr lang="en-US" dirty="0" smtClean="0">
              <a:latin typeface="+mn-lt"/>
            </a:endParaRPr>
          </a:p>
          <a:p>
            <a:r>
              <a:rPr lang="en-US" dirty="0" smtClean="0">
                <a:latin typeface="+mn-lt"/>
              </a:rPr>
              <a:t>Muslim </a:t>
            </a:r>
            <a:r>
              <a:rPr lang="en-US" dirty="0" smtClean="0">
                <a:latin typeface="+mn-lt"/>
              </a:rPr>
              <a:t>influence (many as prisoners in court of </a:t>
            </a:r>
            <a:r>
              <a:rPr lang="en-US" dirty="0" smtClean="0">
                <a:latin typeface="+mn-lt"/>
              </a:rPr>
              <a:t>William VIII of Poitiers)</a:t>
            </a:r>
          </a:p>
          <a:p>
            <a:r>
              <a:rPr lang="en-US" dirty="0" smtClean="0">
                <a:latin typeface="+mn-lt"/>
              </a:rPr>
              <a:t>William IX of Poitier (1071-1126</a:t>
            </a:r>
            <a:r>
              <a:rPr lang="en-US" dirty="0" smtClean="0">
                <a:latin typeface="+mn-lt"/>
              </a:rPr>
              <a:t>) is </a:t>
            </a:r>
            <a:r>
              <a:rPr lang="en-US" dirty="0" smtClean="0">
                <a:latin typeface="+mn-lt"/>
              </a:rPr>
              <a:t>the first recognized troubadour poet</a:t>
            </a:r>
          </a:p>
          <a:p>
            <a:r>
              <a:rPr lang="en-US" dirty="0" smtClean="0">
                <a:latin typeface="+mn-lt"/>
              </a:rPr>
              <a:t>Eleven of William’s songs </a:t>
            </a:r>
            <a:r>
              <a:rPr lang="en-US" dirty="0" smtClean="0">
                <a:latin typeface="+mn-lt"/>
              </a:rPr>
              <a:t>survive</a:t>
            </a:r>
            <a:endParaRPr lang="en-US" dirty="0">
              <a:latin typeface="+mn-lt"/>
            </a:endParaRPr>
          </a:p>
        </p:txBody>
      </p:sp>
      <p:pic>
        <p:nvPicPr>
          <p:cNvPr id="6" name="Content Placeholder 5" descr="Louisrock-crystal.jpg"/>
          <p:cNvPicPr>
            <a:picLocks noGrp="1" noChangeAspect="1"/>
          </p:cNvPicPr>
          <p:nvPr>
            <p:ph sz="half" idx="2"/>
          </p:nvPr>
        </p:nvPicPr>
        <p:blipFill>
          <a:blip r:embed="rId2" cstate="print"/>
          <a:stretch>
            <a:fillRect/>
          </a:stretch>
        </p:blipFill>
        <p:spPr>
          <a:xfrm>
            <a:off x="6400800" y="1219200"/>
            <a:ext cx="2016557" cy="469441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The Roots of Troubadour Poetry</a:t>
            </a:r>
            <a:endParaRPr lang="en-US" dirty="0">
              <a:latin typeface="+mn-lt"/>
            </a:endParaRPr>
          </a:p>
        </p:txBody>
      </p:sp>
      <p:sp>
        <p:nvSpPr>
          <p:cNvPr id="3" name="Content Placeholder 2"/>
          <p:cNvSpPr>
            <a:spLocks noGrp="1"/>
          </p:cNvSpPr>
          <p:nvPr>
            <p:ph idx="1"/>
          </p:nvPr>
        </p:nvSpPr>
        <p:spPr/>
        <p:txBody>
          <a:bodyPr>
            <a:normAutofit lnSpcReduction="10000"/>
          </a:bodyPr>
          <a:lstStyle/>
          <a:p>
            <a:r>
              <a:rPr lang="en-US" dirty="0" smtClean="0">
                <a:latin typeface="+mn-lt"/>
              </a:rPr>
              <a:t>Major focus of troubadour poetry is unrequited love—or the pursuit of love that is difficult to obtain</a:t>
            </a:r>
          </a:p>
          <a:p>
            <a:r>
              <a:rPr lang="en-US" dirty="0" smtClean="0">
                <a:latin typeface="+mn-lt"/>
              </a:rPr>
              <a:t>Blended </a:t>
            </a:r>
            <a:r>
              <a:rPr lang="en-US" dirty="0" smtClean="0">
                <a:latin typeface="+mn-lt"/>
              </a:rPr>
              <a:t>with classical stances adopted from Ovid</a:t>
            </a:r>
          </a:p>
          <a:p>
            <a:r>
              <a:rPr lang="en-US" dirty="0" smtClean="0">
                <a:latin typeface="+mn-lt"/>
              </a:rPr>
              <a:t>Theorists don’t agree on why it flourished</a:t>
            </a:r>
          </a:p>
          <a:p>
            <a:pPr lvl="1"/>
            <a:r>
              <a:rPr lang="en-US" dirty="0" smtClean="0">
                <a:latin typeface="+mn-lt"/>
              </a:rPr>
              <a:t>Muslim, Classical, Christian</a:t>
            </a:r>
          </a:p>
          <a:p>
            <a:pPr lvl="1"/>
            <a:r>
              <a:rPr lang="en-US" dirty="0" smtClean="0">
                <a:latin typeface="+mn-lt"/>
              </a:rPr>
              <a:t>Mariology &amp; Affective Prayer</a:t>
            </a:r>
          </a:p>
          <a:p>
            <a:pPr lvl="1"/>
            <a:r>
              <a:rPr lang="en-US" dirty="0" smtClean="0">
                <a:latin typeface="+mn-lt"/>
              </a:rPr>
              <a:t>Response to Hegemony of Women</a:t>
            </a:r>
            <a:endParaRPr lang="en-US"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mn-lt"/>
              </a:rPr>
              <a:t>Guess who’s back</a:t>
            </a:r>
            <a:r>
              <a:rPr lang="en-US" dirty="0" smtClean="0">
                <a:latin typeface="+mn-lt"/>
              </a:rPr>
              <a:t>…</a:t>
            </a:r>
            <a:endParaRPr lang="en-US" dirty="0">
              <a:latin typeface="+mn-lt"/>
            </a:endParaRPr>
          </a:p>
        </p:txBody>
      </p:sp>
      <p:sp>
        <p:nvSpPr>
          <p:cNvPr id="3" name="Content Placeholder 2"/>
          <p:cNvSpPr>
            <a:spLocks noGrp="1"/>
          </p:cNvSpPr>
          <p:nvPr>
            <p:ph sz="half" idx="1"/>
          </p:nvPr>
        </p:nvSpPr>
        <p:spPr>
          <a:xfrm>
            <a:off x="457200" y="1219200"/>
            <a:ext cx="5486400" cy="5334000"/>
          </a:xfrm>
        </p:spPr>
        <p:txBody>
          <a:bodyPr>
            <a:normAutofit fontScale="62500" lnSpcReduction="20000"/>
          </a:bodyPr>
          <a:lstStyle/>
          <a:p>
            <a:r>
              <a:rPr lang="en-US" sz="4500" dirty="0" smtClean="0">
                <a:latin typeface="+mn-lt"/>
              </a:rPr>
              <a:t>Eleanor of Aquitaine is th</a:t>
            </a:r>
            <a:r>
              <a:rPr lang="en-US" sz="4500" dirty="0" smtClean="0">
                <a:latin typeface="+mn-lt"/>
              </a:rPr>
              <a:t>e granddaughter of William IX.</a:t>
            </a:r>
          </a:p>
          <a:p>
            <a:r>
              <a:rPr lang="en-US" sz="4500" dirty="0" smtClean="0">
                <a:latin typeface="+mn-lt"/>
              </a:rPr>
              <a:t>In </a:t>
            </a:r>
            <a:r>
              <a:rPr lang="en-US" sz="4500" dirty="0">
                <a:latin typeface="+mn-lt"/>
              </a:rPr>
              <a:t>1168, Eleanor of Aquitaine </a:t>
            </a:r>
            <a:r>
              <a:rPr lang="en-US" sz="4500" dirty="0" smtClean="0">
                <a:latin typeface="+mn-lt"/>
              </a:rPr>
              <a:t> and Henry </a:t>
            </a:r>
            <a:r>
              <a:rPr lang="en-US" sz="4500" dirty="0">
                <a:latin typeface="+mn-lt"/>
              </a:rPr>
              <a:t>II </a:t>
            </a:r>
            <a:r>
              <a:rPr lang="en-US" sz="4500" dirty="0" smtClean="0">
                <a:latin typeface="+mn-lt"/>
              </a:rPr>
              <a:t>separated; she took </a:t>
            </a:r>
            <a:r>
              <a:rPr lang="en-US" sz="4500" dirty="0">
                <a:latin typeface="+mn-lt"/>
              </a:rPr>
              <a:t>up residence in her ancestral lands of Poitou. </a:t>
            </a:r>
          </a:p>
          <a:p>
            <a:r>
              <a:rPr lang="en-US" sz="4500" dirty="0" smtClean="0">
                <a:latin typeface="+mn-lt"/>
              </a:rPr>
              <a:t>Eleanor's </a:t>
            </a:r>
            <a:r>
              <a:rPr lang="en-US" sz="4500" dirty="0">
                <a:latin typeface="+mn-lt"/>
              </a:rPr>
              <a:t>court </a:t>
            </a:r>
            <a:r>
              <a:rPr lang="en-US" sz="4500" dirty="0" smtClean="0">
                <a:latin typeface="+mn-lt"/>
              </a:rPr>
              <a:t>drew </a:t>
            </a:r>
            <a:r>
              <a:rPr lang="en-US" sz="4500" dirty="0">
                <a:latin typeface="+mn-lt"/>
              </a:rPr>
              <a:t>vassals paying homage, squires training to be knights, young ladies acquiring their </a:t>
            </a:r>
            <a:r>
              <a:rPr lang="en-US" sz="4500" dirty="0" smtClean="0">
                <a:latin typeface="+mn-lt"/>
              </a:rPr>
              <a:t>education, and a circle of musicians</a:t>
            </a:r>
            <a:r>
              <a:rPr lang="en-US" sz="4500" dirty="0">
                <a:latin typeface="+mn-lt"/>
              </a:rPr>
              <a:t>, philosophers, artists, and </a:t>
            </a:r>
            <a:r>
              <a:rPr lang="en-US" sz="4500" dirty="0" smtClean="0">
                <a:latin typeface="+mn-lt"/>
              </a:rPr>
              <a:t>literati</a:t>
            </a:r>
          </a:p>
          <a:p>
            <a:r>
              <a:rPr lang="en-US" sz="4500" dirty="0" smtClean="0">
                <a:latin typeface="+mn-lt"/>
              </a:rPr>
              <a:t>“</a:t>
            </a:r>
            <a:r>
              <a:rPr lang="en-US" sz="4500" dirty="0" err="1" smtClean="0">
                <a:latin typeface="+mn-lt"/>
              </a:rPr>
              <a:t>Fin’amor</a:t>
            </a:r>
            <a:r>
              <a:rPr lang="en-US" sz="4500" dirty="0" smtClean="0">
                <a:latin typeface="+mn-lt"/>
              </a:rPr>
              <a:t>” comes from her court</a:t>
            </a:r>
            <a:endParaRPr lang="en-US" dirty="0">
              <a:latin typeface="+mn-lt"/>
            </a:endParaRPr>
          </a:p>
        </p:txBody>
      </p:sp>
      <p:pic>
        <p:nvPicPr>
          <p:cNvPr id="6" name="Content Placeholder 5" descr="Eleanor.jpg"/>
          <p:cNvPicPr>
            <a:picLocks noGrp="1" noChangeAspect="1"/>
          </p:cNvPicPr>
          <p:nvPr>
            <p:ph sz="half" idx="2"/>
          </p:nvPr>
        </p:nvPicPr>
        <p:blipFill>
          <a:blip r:embed="rId2" cstate="print"/>
          <a:stretch>
            <a:fillRect/>
          </a:stretch>
        </p:blipFill>
        <p:spPr>
          <a:xfrm>
            <a:off x="6096000" y="1066800"/>
            <a:ext cx="2866352" cy="37338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The Golden Age</a:t>
            </a:r>
            <a:endParaRPr lang="en-US" dirty="0">
              <a:latin typeface="+mn-lt"/>
            </a:endParaRPr>
          </a:p>
        </p:txBody>
      </p:sp>
      <p:sp>
        <p:nvSpPr>
          <p:cNvPr id="4" name="Content Placeholder 3"/>
          <p:cNvSpPr>
            <a:spLocks noGrp="1"/>
          </p:cNvSpPr>
          <p:nvPr>
            <p:ph sz="half" idx="2"/>
          </p:nvPr>
        </p:nvSpPr>
        <p:spPr>
          <a:xfrm>
            <a:off x="5105400" y="1600200"/>
            <a:ext cx="4038600" cy="4525963"/>
          </a:xfrm>
        </p:spPr>
        <p:txBody>
          <a:bodyPr>
            <a:normAutofit fontScale="77500" lnSpcReduction="20000"/>
          </a:bodyPr>
          <a:lstStyle/>
          <a:p>
            <a:r>
              <a:rPr lang="en-US" dirty="0" smtClean="0">
                <a:latin typeface="+mn-lt"/>
              </a:rPr>
              <a:t>Of more than </a:t>
            </a:r>
            <a:r>
              <a:rPr lang="en-US" dirty="0" smtClean="0">
                <a:latin typeface="+mn-lt"/>
              </a:rPr>
              <a:t>2500 </a:t>
            </a:r>
            <a:r>
              <a:rPr lang="en-US" dirty="0" smtClean="0">
                <a:latin typeface="+mn-lt"/>
              </a:rPr>
              <a:t>surviving troubadour poems, more than half are from 1180-1220</a:t>
            </a:r>
          </a:p>
          <a:p>
            <a:r>
              <a:rPr lang="en-US" dirty="0" smtClean="0">
                <a:latin typeface="+mn-lt"/>
              </a:rPr>
              <a:t>The troubadour tradition seems to have begun in western </a:t>
            </a:r>
            <a:r>
              <a:rPr lang="en-US" dirty="0" smtClean="0">
                <a:latin typeface="+mn-lt"/>
              </a:rPr>
              <a:t>Poitou and </a:t>
            </a:r>
            <a:r>
              <a:rPr lang="en-US" dirty="0" smtClean="0">
                <a:latin typeface="+mn-lt"/>
              </a:rPr>
              <a:t>Gascony, from there spreading over into eastern Aquitaine, Champagne, and Provence.</a:t>
            </a:r>
          </a:p>
          <a:p>
            <a:r>
              <a:rPr lang="en-US" dirty="0" smtClean="0">
                <a:latin typeface="+mn-lt"/>
              </a:rPr>
              <a:t>Many </a:t>
            </a:r>
            <a:r>
              <a:rPr lang="en-US" dirty="0" smtClean="0">
                <a:latin typeface="+mn-lt"/>
              </a:rPr>
              <a:t>poems are </a:t>
            </a:r>
            <a:r>
              <a:rPr lang="en-US" dirty="0" smtClean="0">
                <a:latin typeface="+mn-lt"/>
              </a:rPr>
              <a:t>debates in which each voice defends a position on a topic relating to love or </a:t>
            </a:r>
            <a:r>
              <a:rPr lang="en-US" dirty="0" smtClean="0">
                <a:latin typeface="+mn-lt"/>
              </a:rPr>
              <a:t>ethics—drawn from university teaching practices</a:t>
            </a:r>
            <a:endParaRPr lang="en-US" dirty="0" smtClean="0">
              <a:latin typeface="+mn-lt"/>
            </a:endParaRPr>
          </a:p>
          <a:p>
            <a:endParaRPr lang="en-US" dirty="0">
              <a:latin typeface="+mn-lt"/>
            </a:endParaRPr>
          </a:p>
        </p:txBody>
      </p:sp>
      <p:pic>
        <p:nvPicPr>
          <p:cNvPr id="6" name="Content Placeholder 5" descr="Riding_couple_Louvrec13.jpg"/>
          <p:cNvPicPr>
            <a:picLocks noGrp="1" noChangeAspect="1"/>
          </p:cNvPicPr>
          <p:nvPr>
            <p:ph sz="half" idx="1"/>
          </p:nvPr>
        </p:nvPicPr>
        <p:blipFill>
          <a:blip r:embed="rId2" cstate="print"/>
          <a:stretch>
            <a:fillRect/>
          </a:stretch>
        </p:blipFill>
        <p:spPr>
          <a:xfrm>
            <a:off x="169993" y="1447800"/>
            <a:ext cx="4706807" cy="4928982"/>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Any evidence?</a:t>
            </a:r>
            <a:endParaRPr lang="en-US" dirty="0">
              <a:latin typeface="+mn-lt"/>
            </a:endParaRPr>
          </a:p>
        </p:txBody>
      </p:sp>
      <p:sp>
        <p:nvSpPr>
          <p:cNvPr id="3" name="Content Placeholder 2"/>
          <p:cNvSpPr>
            <a:spLocks noGrp="1"/>
          </p:cNvSpPr>
          <p:nvPr>
            <p:ph idx="1"/>
          </p:nvPr>
        </p:nvSpPr>
        <p:spPr/>
        <p:txBody>
          <a:bodyPr>
            <a:normAutofit/>
          </a:bodyPr>
          <a:lstStyle/>
          <a:p>
            <a:r>
              <a:rPr lang="en-US" dirty="0" smtClean="0">
                <a:latin typeface="+mn-lt"/>
              </a:rPr>
              <a:t>No </a:t>
            </a:r>
            <a:r>
              <a:rPr lang="en-US" dirty="0" smtClean="0">
                <a:latin typeface="+mn-lt"/>
              </a:rPr>
              <a:t>historical records </a:t>
            </a:r>
            <a:r>
              <a:rPr lang="en-US" dirty="0" smtClean="0">
                <a:latin typeface="+mn-lt"/>
              </a:rPr>
              <a:t>offer </a:t>
            </a:r>
            <a:r>
              <a:rPr lang="en-US" dirty="0" smtClean="0">
                <a:latin typeface="+mn-lt"/>
              </a:rPr>
              <a:t>evidence of its presence in reality. Historian John Benton found no documentary evidence in law codes, court cases, </a:t>
            </a:r>
            <a:r>
              <a:rPr lang="en-US" dirty="0" smtClean="0">
                <a:latin typeface="+mn-lt"/>
              </a:rPr>
              <a:t>chronicles, </a:t>
            </a:r>
            <a:r>
              <a:rPr lang="en-US" dirty="0" smtClean="0">
                <a:latin typeface="+mn-lt"/>
              </a:rPr>
              <a:t>or other historical documents.</a:t>
            </a:r>
          </a:p>
          <a:p>
            <a:r>
              <a:rPr lang="en-US" dirty="0" smtClean="0">
                <a:latin typeface="+mn-lt"/>
              </a:rPr>
              <a:t>Courtly love probably found expression in the real world in customs such as the crowning of Queens of Love and Beauty at tournaments</a:t>
            </a:r>
            <a:r>
              <a:rPr lang="en-US" dirty="0" smtClean="0">
                <a:latin typeface="+mn-lt"/>
              </a:rPr>
              <a:t>.</a:t>
            </a:r>
            <a:endParaRPr lang="en-US" dirty="0" smtClean="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latin typeface="+mn-lt"/>
              </a:rPr>
              <a:t>In OTHER WORDS….</a:t>
            </a:r>
            <a:endParaRPr lang="en-US" dirty="0">
              <a:latin typeface="+mn-lt"/>
            </a:endParaRPr>
          </a:p>
        </p:txBody>
      </p:sp>
      <p:sp>
        <p:nvSpPr>
          <p:cNvPr id="4" name="Text Placeholder 3"/>
          <p:cNvSpPr>
            <a:spLocks noGrp="1"/>
          </p:cNvSpPr>
          <p:nvPr>
            <p:ph type="body" idx="1"/>
          </p:nvPr>
        </p:nvSpPr>
        <p:spPr>
          <a:xfrm>
            <a:off x="762000" y="1295400"/>
            <a:ext cx="7772400" cy="914399"/>
          </a:xfrm>
        </p:spPr>
        <p:txBody>
          <a:bodyPr>
            <a:normAutofit/>
          </a:bodyPr>
          <a:lstStyle/>
          <a:p>
            <a:pPr algn="r"/>
            <a:r>
              <a:rPr lang="en-US" sz="3200" b="1" dirty="0" smtClean="0">
                <a:solidFill>
                  <a:schemeClr val="tx2">
                    <a:lumMod val="50000"/>
                  </a:schemeClr>
                </a:solidFill>
                <a:latin typeface="+mn-lt"/>
              </a:rPr>
              <a:t>IT’S A LIVE ACTION ROLE-PLAYING GAME</a:t>
            </a:r>
            <a:endParaRPr lang="en-US" sz="3200" b="1" dirty="0">
              <a:solidFill>
                <a:schemeClr val="tx2">
                  <a:lumMod val="50000"/>
                </a:schemeClr>
              </a:solidFill>
              <a:latin typeface="+mn-lt"/>
            </a:endParaRPr>
          </a:p>
        </p:txBody>
      </p:sp>
      <p:pic>
        <p:nvPicPr>
          <p:cNvPr id="5" name="Picture 4" descr="V&amp;AMirror13thC.jpg"/>
          <p:cNvPicPr>
            <a:picLocks noChangeAspect="1"/>
          </p:cNvPicPr>
          <p:nvPr/>
        </p:nvPicPr>
        <p:blipFill>
          <a:blip r:embed="rId2" cstate="print"/>
          <a:stretch>
            <a:fillRect/>
          </a:stretch>
        </p:blipFill>
        <p:spPr>
          <a:xfrm>
            <a:off x="2743200" y="2438400"/>
            <a:ext cx="3886200" cy="37147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1613</Words>
  <Application>Microsoft Office PowerPoint</Application>
  <PresentationFormat>On-screen Show (4:3)</PresentationFormat>
  <Paragraphs>101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This “Courtly Love” Thing</vt:lpstr>
      <vt:lpstr>We are talking about an age</vt:lpstr>
      <vt:lpstr>We are also talking about an age</vt:lpstr>
      <vt:lpstr>Troubadour Poetry</vt:lpstr>
      <vt:lpstr>The Roots of Troubadour Poetry</vt:lpstr>
      <vt:lpstr>Guess who’s back…</vt:lpstr>
      <vt:lpstr>The Golden Age</vt:lpstr>
      <vt:lpstr>Any evidence?</vt:lpstr>
      <vt:lpstr>In OTHER WORDS….</vt:lpstr>
      <vt:lpstr>Sociology of the Game</vt:lpstr>
      <vt:lpstr>How Far Did It Go?</vt:lpstr>
      <vt:lpstr>What is “pure love”?</vt:lpstr>
      <vt:lpstr>And the adultery?</vt:lpstr>
      <vt:lpstr>Why did society need fin’amor?</vt:lpstr>
      <vt:lpstr>Stages of Courtly Love</vt:lpstr>
      <vt:lpstr>Andreas Capellanus</vt:lpstr>
      <vt:lpstr>Courts of Love</vt:lpstr>
      <vt:lpstr>Debate over how to read De arte</vt:lpstr>
      <vt:lpstr>Literary Theory of fin’amor</vt:lpstr>
      <vt:lpstr>What characterizes amour chevaleresque?</vt:lpstr>
      <vt:lpstr>Amour Courtois</vt:lpstr>
      <vt:lpstr>Fin’amor</vt:lpstr>
      <vt:lpstr>Fin’amor &amp; Arthurian Lit</vt:lpstr>
      <vt:lpstr>Why such a good fit?</vt:lpstr>
      <vt:lpstr>When the streams cross…</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Realities</dc:title>
  <dc:creator>User</dc:creator>
  <cp:lastModifiedBy>kosterj</cp:lastModifiedBy>
  <cp:revision>16</cp:revision>
  <dcterms:created xsi:type="dcterms:W3CDTF">2010-02-11T04:11:01Z</dcterms:created>
  <dcterms:modified xsi:type="dcterms:W3CDTF">2010-02-11T13:24:55Z</dcterms:modified>
</cp:coreProperties>
</file>