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4B35-7945-493E-A3AD-9538E5390AE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6BD9-DEBC-4DFC-8E74-51F82FE0F0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4B35-7945-493E-A3AD-9538E5390AE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6BD9-DEBC-4DFC-8E74-51F82FE0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4B35-7945-493E-A3AD-9538E5390AE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6BD9-DEBC-4DFC-8E74-51F82FE0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4B35-7945-493E-A3AD-9538E5390AE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6BD9-DEBC-4DFC-8E74-51F82FE0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4B35-7945-493E-A3AD-9538E5390AE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9A6BD9-DEBC-4DFC-8E74-51F82FE0F0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4B35-7945-493E-A3AD-9538E5390AE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6BD9-DEBC-4DFC-8E74-51F82FE0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4B35-7945-493E-A3AD-9538E5390AE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6BD9-DEBC-4DFC-8E74-51F82FE0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4B35-7945-493E-A3AD-9538E5390AE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6BD9-DEBC-4DFC-8E74-51F82FE0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4B35-7945-493E-A3AD-9538E5390AE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6BD9-DEBC-4DFC-8E74-51F82FE0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4B35-7945-493E-A3AD-9538E5390AE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6BD9-DEBC-4DFC-8E74-51F82FE0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4B35-7945-493E-A3AD-9538E5390AE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6BD9-DEBC-4DFC-8E74-51F82FE0F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FB4B35-7945-493E-A3AD-9538E5390AE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9A6BD9-DEBC-4DFC-8E74-51F82FE0F0F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52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of the nominating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267200"/>
          </a:xfrm>
        </p:spPr>
        <p:txBody>
          <a:bodyPr/>
          <a:lstStyle/>
          <a:p>
            <a:pPr algn="l"/>
            <a:r>
              <a:rPr lang="en-US" dirty="0" smtClean="0"/>
              <a:t>The Constitution only mentions the Electoral College –no parties or nominations</a:t>
            </a:r>
          </a:p>
          <a:p>
            <a:pPr algn="l"/>
            <a:r>
              <a:rPr lang="en-US" dirty="0" smtClean="0"/>
              <a:t>Party leaders or Congressional caucuses chose nominees and convention delegates until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77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HAMPSHIRE AND IOWA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90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Iowa has always used a caucus/convention system to choose delegates</a:t>
            </a:r>
          </a:p>
          <a:p>
            <a:pPr lvl="1"/>
            <a:r>
              <a:rPr lang="en-US" dirty="0" smtClean="0"/>
              <a:t>Five-step process of attending meetings and getting elected at progressively larger gatherings</a:t>
            </a:r>
          </a:p>
          <a:p>
            <a:pPr lvl="1"/>
            <a:r>
              <a:rPr lang="en-US" dirty="0" smtClean="0"/>
              <a:t>D’s moved to January in order to complete the process in time</a:t>
            </a:r>
          </a:p>
          <a:p>
            <a:pPr lvl="1"/>
            <a:r>
              <a:rPr lang="en-US" dirty="0"/>
              <a:t>It got some attention in </a:t>
            </a:r>
            <a:r>
              <a:rPr lang="en-US" dirty="0" smtClean="0"/>
              <a:t>1972</a:t>
            </a:r>
          </a:p>
          <a:p>
            <a:pPr lvl="1"/>
            <a:r>
              <a:rPr lang="en-US" dirty="0" smtClean="0"/>
              <a:t>Both D and R caucuses were on the same day in 1976</a:t>
            </a:r>
          </a:p>
          <a:p>
            <a:pPr lvl="1"/>
            <a:r>
              <a:rPr lang="en-US" dirty="0" smtClean="0"/>
              <a:t>Jimmy Carter came in second behind “uncommitted” but got favorable publicity which helped him win NH</a:t>
            </a:r>
          </a:p>
          <a:p>
            <a:pPr lvl="1"/>
            <a:r>
              <a:rPr lang="en-US" dirty="0" smtClean="0"/>
              <a:t>Not as accurate a predictor of the eventual nominee as New Hampshire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19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HAMPSHIRE AND IOWA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Iowa caucus winners who did not win the D nomination:</a:t>
            </a:r>
          </a:p>
          <a:p>
            <a:pPr lvl="1"/>
            <a:r>
              <a:rPr lang="en-US" dirty="0"/>
              <a:t>Edmund Muskie 1972</a:t>
            </a:r>
          </a:p>
          <a:p>
            <a:pPr lvl="1"/>
            <a:r>
              <a:rPr lang="en-US" dirty="0"/>
              <a:t>Dick Gephardt 1988</a:t>
            </a:r>
          </a:p>
          <a:p>
            <a:pPr lvl="1"/>
            <a:r>
              <a:rPr lang="en-US" dirty="0"/>
              <a:t>Tom Harkin </a:t>
            </a:r>
            <a:r>
              <a:rPr lang="en-US" dirty="0" smtClean="0"/>
              <a:t>1992 (Sen. from Iowa)</a:t>
            </a:r>
            <a:endParaRPr lang="en-US" dirty="0"/>
          </a:p>
          <a:p>
            <a:r>
              <a:rPr lang="en-US" dirty="0" smtClean="0"/>
              <a:t>Iowa caucus winners who did not win the R nomination:</a:t>
            </a:r>
          </a:p>
          <a:p>
            <a:pPr lvl="1"/>
            <a:r>
              <a:rPr lang="en-US" dirty="0" smtClean="0"/>
              <a:t>G.H.W. Bush 1980</a:t>
            </a:r>
          </a:p>
          <a:p>
            <a:pPr lvl="1"/>
            <a:r>
              <a:rPr lang="en-US" dirty="0" smtClean="0"/>
              <a:t>Bob Dole 1988</a:t>
            </a:r>
          </a:p>
          <a:p>
            <a:pPr lvl="1"/>
            <a:r>
              <a:rPr lang="en-US" dirty="0" smtClean="0"/>
              <a:t>Mike Huckabee 2008</a:t>
            </a:r>
          </a:p>
          <a:p>
            <a:pPr lvl="1"/>
            <a:r>
              <a:rPr lang="en-US" dirty="0" smtClean="0"/>
              <a:t>Rick Santorum 2012 (virtual tie with Mitt </a:t>
            </a:r>
            <a:r>
              <a:rPr lang="en-US" dirty="0"/>
              <a:t>Romney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7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HAMPSHIRE AND IOWA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have been controversies about other states trying to move their primaries up</a:t>
            </a:r>
          </a:p>
          <a:p>
            <a:r>
              <a:rPr lang="en-US" dirty="0" smtClean="0"/>
              <a:t>The national parties have supported NH and Iowa remaining first</a:t>
            </a:r>
          </a:p>
          <a:p>
            <a:r>
              <a:rPr lang="en-US" dirty="0" smtClean="0"/>
              <a:t>Most reform efforts either support regional primaries or a rotating schedule so that no one always goes first</a:t>
            </a:r>
          </a:p>
          <a:p>
            <a:r>
              <a:rPr lang="en-US" dirty="0" smtClean="0"/>
              <a:t>Lack of diversity in NH and IA populations led to SC and NV being moved up on the calendar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23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POLL 1/11/16</a:t>
            </a:r>
            <a:br>
              <a:rPr lang="en-US" dirty="0" smtClean="0"/>
            </a:br>
            <a:r>
              <a:rPr lang="en-US" dirty="0" smtClean="0"/>
              <a:t>PREFERRED CANDIDATE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REPUBLICANS</a:t>
            </a:r>
          </a:p>
          <a:p>
            <a:r>
              <a:rPr lang="en-US" dirty="0"/>
              <a:t>Bush 2</a:t>
            </a:r>
          </a:p>
          <a:p>
            <a:r>
              <a:rPr lang="en-US" dirty="0"/>
              <a:t>Carson 1</a:t>
            </a:r>
          </a:p>
          <a:p>
            <a:r>
              <a:rPr lang="en-US" dirty="0"/>
              <a:t>Cruz 4</a:t>
            </a:r>
          </a:p>
          <a:p>
            <a:r>
              <a:rPr lang="en-US" dirty="0"/>
              <a:t>Fiorina 2</a:t>
            </a:r>
          </a:p>
          <a:p>
            <a:r>
              <a:rPr lang="en-US" dirty="0"/>
              <a:t>Huckabee 1</a:t>
            </a:r>
          </a:p>
          <a:p>
            <a:r>
              <a:rPr lang="en-US" dirty="0"/>
              <a:t>Paul 3</a:t>
            </a:r>
          </a:p>
          <a:p>
            <a:r>
              <a:rPr lang="en-US" dirty="0"/>
              <a:t>Rubio 2</a:t>
            </a:r>
          </a:p>
          <a:p>
            <a:r>
              <a:rPr lang="en-US" sz="3600" dirty="0"/>
              <a:t>DEMOCRATS</a:t>
            </a:r>
          </a:p>
          <a:p>
            <a:r>
              <a:rPr lang="en-US" dirty="0"/>
              <a:t>Clinton 8</a:t>
            </a:r>
          </a:p>
          <a:p>
            <a:r>
              <a:rPr lang="en-US" dirty="0"/>
              <a:t>O’Malley 3</a:t>
            </a:r>
          </a:p>
          <a:p>
            <a:r>
              <a:rPr lang="en-US" dirty="0"/>
              <a:t>*</a:t>
            </a:r>
            <a:r>
              <a:rPr lang="en-US" i="1" dirty="0"/>
              <a:t>Sanders 25</a:t>
            </a:r>
            <a:r>
              <a:rPr lang="en-US" dirty="0"/>
              <a:t>*</a:t>
            </a:r>
          </a:p>
          <a:p>
            <a:r>
              <a:rPr lang="en-US" sz="3600" dirty="0"/>
              <a:t>UNDECIDED </a:t>
            </a:r>
            <a:r>
              <a:rPr lang="en-US" dirty="0"/>
              <a:t>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20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POLL 1/11/16</a:t>
            </a:r>
            <a:br>
              <a:rPr lang="en-US" dirty="0" smtClean="0"/>
            </a:br>
            <a:r>
              <a:rPr lang="en-US" dirty="0" smtClean="0"/>
              <a:t>HELL WOULD FREEZE OVER…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“Any Republican” 2</a:t>
            </a:r>
          </a:p>
          <a:p>
            <a:r>
              <a:rPr lang="en-US" dirty="0"/>
              <a:t>Bush 1</a:t>
            </a:r>
          </a:p>
          <a:p>
            <a:r>
              <a:rPr lang="en-US" dirty="0"/>
              <a:t>Clinton 4</a:t>
            </a:r>
          </a:p>
          <a:p>
            <a:r>
              <a:rPr lang="en-US" dirty="0"/>
              <a:t>Clinton or Obama 1</a:t>
            </a:r>
          </a:p>
          <a:p>
            <a:r>
              <a:rPr lang="en-US" dirty="0"/>
              <a:t>Clinton or Sanders 1</a:t>
            </a:r>
          </a:p>
          <a:p>
            <a:r>
              <a:rPr lang="en-US" dirty="0"/>
              <a:t>Cruz 1</a:t>
            </a:r>
          </a:p>
          <a:p>
            <a:r>
              <a:rPr lang="en-US" dirty="0"/>
              <a:t>Cruz or Huckabee 1</a:t>
            </a:r>
          </a:p>
          <a:p>
            <a:r>
              <a:rPr lang="en-US" dirty="0"/>
              <a:t>Paul 1</a:t>
            </a:r>
          </a:p>
          <a:p>
            <a:r>
              <a:rPr lang="en-US" dirty="0"/>
              <a:t>Sanders 1</a:t>
            </a:r>
          </a:p>
          <a:p>
            <a:r>
              <a:rPr lang="en-US" b="1" i="1" dirty="0" smtClean="0"/>
              <a:t>*Trump 40*</a:t>
            </a:r>
            <a:endParaRPr lang="en-US" b="1" i="1" dirty="0"/>
          </a:p>
          <a:p>
            <a:r>
              <a:rPr lang="en-US" dirty="0"/>
              <a:t>Trump or Clinton 2</a:t>
            </a:r>
          </a:p>
          <a:p>
            <a:r>
              <a:rPr lang="en-US" dirty="0"/>
              <a:t>Trump or Cruz 2</a:t>
            </a:r>
          </a:p>
          <a:p>
            <a:r>
              <a:rPr lang="en-US" dirty="0"/>
              <a:t>Trump or O’Malley 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96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strongly anti-Trump voters are Democrats, but some are supporting other Republican candidates</a:t>
            </a:r>
          </a:p>
          <a:p>
            <a:r>
              <a:rPr lang="en-US" dirty="0" smtClean="0"/>
              <a:t>Clinton has more anti-votes than any candidate besides Trump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1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4300" cap="all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History of the </a:t>
            </a:r>
            <a:r>
              <a:rPr lang="en-US" sz="4300" cap="all" dirty="0" smtClean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300" cap="all" dirty="0" smtClean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300" cap="all" dirty="0" smtClean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nominating </a:t>
            </a:r>
            <a:r>
              <a:rPr lang="en-US" sz="4300" cap="all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/>
          <a:lstStyle/>
          <a:p>
            <a:r>
              <a:rPr lang="en-US" dirty="0" smtClean="0"/>
              <a:t>Direct primaries were one of the Progressive reforms of the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Evolution of primaries in Wayne, Ch. 1</a:t>
            </a:r>
          </a:p>
          <a:p>
            <a:r>
              <a:rPr lang="en-US" dirty="0" smtClean="0"/>
              <a:t>Didn’t become the decisive mechanism for choosing the nominee until 1972</a:t>
            </a:r>
          </a:p>
        </p:txBody>
      </p:sp>
    </p:spTree>
    <p:extLst>
      <p:ext uri="{BB962C8B-B14F-4D97-AF65-F5344CB8AC3E}">
        <p14:creationId xmlns:p14="http://schemas.microsoft.com/office/powerpoint/2010/main" val="398870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THE </a:t>
            </a:r>
            <a:br>
              <a:rPr lang="en-US" dirty="0" smtClean="0"/>
            </a:br>
            <a:r>
              <a:rPr lang="en-US" dirty="0" smtClean="0"/>
              <a:t>NOMINATING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/>
          <a:lstStyle/>
          <a:p>
            <a:r>
              <a:rPr lang="en-US" dirty="0" smtClean="0"/>
              <a:t>1968</a:t>
            </a:r>
          </a:p>
          <a:p>
            <a:r>
              <a:rPr lang="en-US" dirty="0" smtClean="0"/>
              <a:t>President Lyndon B. Johnson runs for re-election at the height of the unpopularity of the Vietnam War</a:t>
            </a:r>
          </a:p>
          <a:p>
            <a:r>
              <a:rPr lang="en-US" dirty="0" smtClean="0"/>
              <a:t>Challenged by antiwar Sen. Eugene McCarthy (Minnesota)</a:t>
            </a:r>
          </a:p>
          <a:p>
            <a:r>
              <a:rPr lang="en-US" dirty="0" smtClean="0"/>
              <a:t>Johnson narrowly wins NH primary</a:t>
            </a:r>
          </a:p>
          <a:p>
            <a:r>
              <a:rPr lang="en-US" dirty="0" smtClean="0"/>
              <a:t>Robert Kennedy enters after NH</a:t>
            </a:r>
          </a:p>
          <a:p>
            <a:r>
              <a:rPr lang="en-US" dirty="0" smtClean="0"/>
              <a:t>Johnson drops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THE </a:t>
            </a:r>
            <a:br>
              <a:rPr lang="en-US" dirty="0" smtClean="0"/>
            </a:br>
            <a:r>
              <a:rPr lang="en-US" dirty="0" smtClean="0"/>
              <a:t>NOMINATING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1968</a:t>
            </a:r>
          </a:p>
          <a:p>
            <a:r>
              <a:rPr lang="en-US" dirty="0" smtClean="0"/>
              <a:t>VP Hubert Humphrey enters the race as a replacement for LBJ after the filing deadlines have passed, so he doesn’t have to compete in primaries</a:t>
            </a:r>
          </a:p>
          <a:p>
            <a:r>
              <a:rPr lang="en-US" dirty="0" smtClean="0"/>
              <a:t>RFK assassinated after winning CA primary</a:t>
            </a:r>
          </a:p>
          <a:p>
            <a:r>
              <a:rPr lang="en-US" dirty="0" smtClean="0"/>
              <a:t>Humphrey nominated by party leaders at convention in Chicago without having run in primaries</a:t>
            </a:r>
          </a:p>
          <a:p>
            <a:r>
              <a:rPr lang="en-US" dirty="0" smtClean="0"/>
              <a:t>There were riots in the streets and Humphrey lost to Nixon in the general 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9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THE </a:t>
            </a:r>
            <a:br>
              <a:rPr lang="en-US" dirty="0" smtClean="0"/>
            </a:br>
            <a:r>
              <a:rPr lang="en-US" dirty="0" smtClean="0"/>
              <a:t>NOMINATING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Democratic Party then named a commission chaired by Sen. George McGovern (South Dakota) to recommend reforms to the process</a:t>
            </a:r>
          </a:p>
          <a:p>
            <a:r>
              <a:rPr lang="en-US" dirty="0" smtClean="0"/>
              <a:t>Emphasized participation of rank-and-file party members and diversity of groups</a:t>
            </a:r>
          </a:p>
          <a:p>
            <a:r>
              <a:rPr lang="en-US" dirty="0" smtClean="0"/>
              <a:t>Gender balance, affirmative action on the basis of race and age</a:t>
            </a:r>
          </a:p>
          <a:p>
            <a:r>
              <a:rPr lang="en-US" dirty="0" smtClean="0"/>
              <a:t>Almost all delegates must be chosen by voters in primaries or caucuses</a:t>
            </a:r>
          </a:p>
        </p:txBody>
      </p:sp>
    </p:spTree>
    <p:extLst>
      <p:ext uri="{BB962C8B-B14F-4D97-AF65-F5344CB8AC3E}">
        <p14:creationId xmlns:p14="http://schemas.microsoft.com/office/powerpoint/2010/main" val="279435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THE </a:t>
            </a:r>
            <a:br>
              <a:rPr lang="en-US" dirty="0" smtClean="0"/>
            </a:br>
            <a:r>
              <a:rPr lang="en-US" dirty="0" smtClean="0"/>
              <a:t>NOMINATING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affected Republican nominations because most state laws apply to both parties</a:t>
            </a:r>
          </a:p>
          <a:p>
            <a:r>
              <a:rPr lang="en-US" dirty="0" smtClean="0"/>
              <a:t>The first person to win the nomination under rules proposed by the commission chaired by George McGovern was…</a:t>
            </a:r>
          </a:p>
          <a:p>
            <a:r>
              <a:rPr lang="en-US" dirty="0" smtClean="0"/>
              <a:t>George McGovern.</a:t>
            </a:r>
          </a:p>
          <a:p>
            <a:r>
              <a:rPr lang="en-US" dirty="0" smtClean="0"/>
              <a:t>In the 1980’s, after several general election defeats (McGovern, Carter, Mondale), the Democratic Party re-emphasized the role of party leaders in choosing the nominee.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65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HAMPSHIRE AND IOWA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they get to go first?</a:t>
            </a:r>
          </a:p>
          <a:p>
            <a:r>
              <a:rPr lang="en-US" dirty="0" smtClean="0"/>
              <a:t>They established the tradition</a:t>
            </a:r>
          </a:p>
          <a:p>
            <a:r>
              <a:rPr lang="en-US" dirty="0" smtClean="0"/>
              <a:t>New Hampshire started holding its primary in March in 1916</a:t>
            </a:r>
          </a:p>
          <a:p>
            <a:r>
              <a:rPr lang="en-US" dirty="0" smtClean="0"/>
              <a:t>Not the first nominating event until several states that were earlier in the calendar changed theirs</a:t>
            </a:r>
          </a:p>
          <a:p>
            <a:r>
              <a:rPr lang="en-US" dirty="0" smtClean="0"/>
              <a:t>Until 1948, it was used to choose delegates but not to express a presidential preference; most delegates were uncommitted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97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HAMPSHIRE AND IOWA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1952, NH adopted a presidential preference on the primary ballot</a:t>
            </a:r>
          </a:p>
          <a:p>
            <a:r>
              <a:rPr lang="en-US" dirty="0"/>
              <a:t>“Beauty contest” primary – separate vote for president and for delegates, so that expressing a choice for president doesn’t automatically elect delegates who support that candidate</a:t>
            </a:r>
          </a:p>
          <a:p>
            <a:pPr lvl="1"/>
            <a:r>
              <a:rPr lang="en-US" dirty="0" smtClean="0"/>
              <a:t>May still be used by state parties in Republican primaries, but not Democratic</a:t>
            </a:r>
          </a:p>
          <a:p>
            <a:pPr lvl="1"/>
            <a:r>
              <a:rPr lang="en-US" dirty="0" smtClean="0"/>
              <a:t>The Republican Party gives the states more flexibility in designing their nominating mechanisms and how the delegates are chosen</a:t>
            </a:r>
          </a:p>
          <a:p>
            <a:pPr lvl="1"/>
            <a:r>
              <a:rPr lang="en-US" dirty="0" smtClean="0"/>
              <a:t>The Democratic Party tends to use a one-size-fits-all national model</a:t>
            </a:r>
          </a:p>
        </p:txBody>
      </p:sp>
    </p:spTree>
    <p:extLst>
      <p:ext uri="{BB962C8B-B14F-4D97-AF65-F5344CB8AC3E}">
        <p14:creationId xmlns:p14="http://schemas.microsoft.com/office/powerpoint/2010/main" val="829810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HAMPSHIRE AND IOWA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NH state law now requires that the primary be one week earlier than any other state’s primary</a:t>
            </a:r>
          </a:p>
          <a:p>
            <a:r>
              <a:rPr lang="en-US" dirty="0" smtClean="0"/>
              <a:t>From the beginning of the presidential preference primary in 1952 until 1988, no one got elected president who had not won his party’s New Hampshire primary</a:t>
            </a:r>
          </a:p>
          <a:p>
            <a:r>
              <a:rPr lang="en-US" dirty="0" smtClean="0"/>
              <a:t>Bill Clinton broke this streak in 1992</a:t>
            </a:r>
          </a:p>
          <a:p>
            <a:r>
              <a:rPr lang="en-US" dirty="0"/>
              <a:t>F</a:t>
            </a:r>
            <a:r>
              <a:rPr lang="en-US" dirty="0" smtClean="0"/>
              <a:t>our times the winner of the NH primary did not win the D nomination</a:t>
            </a:r>
          </a:p>
          <a:p>
            <a:pPr lvl="1"/>
            <a:r>
              <a:rPr lang="en-US" dirty="0" smtClean="0"/>
              <a:t>Muskie 1972, Hart 1984, Tsongas 1992, H. Clinton 2008</a:t>
            </a:r>
          </a:p>
          <a:p>
            <a:r>
              <a:rPr lang="en-US" dirty="0"/>
              <a:t>T</a:t>
            </a:r>
            <a:r>
              <a:rPr lang="en-US" dirty="0" smtClean="0"/>
              <a:t>hree times the winner of the NH primary did not win the R nomination</a:t>
            </a:r>
          </a:p>
          <a:p>
            <a:pPr lvl="1"/>
            <a:r>
              <a:rPr lang="en-US" dirty="0" smtClean="0"/>
              <a:t>Lodge 1964, Buchanan 1996, McCain 2000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91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871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History of the nominating process</vt:lpstr>
      <vt:lpstr>History of the  nominating process</vt:lpstr>
      <vt:lpstr>HISTORY OF THE  NOMINATING PROCESS</vt:lpstr>
      <vt:lpstr>HISTORY OF THE  NOMINATING PROCESS</vt:lpstr>
      <vt:lpstr>HISTORY OF THE  NOMINATING PROCESS</vt:lpstr>
      <vt:lpstr>HISTORY OF THE  NOMINATING PROCESS</vt:lpstr>
      <vt:lpstr>NEW HAMPSHIRE AND IOWA</vt:lpstr>
      <vt:lpstr>NEW HAMPSHIRE AND IOWA</vt:lpstr>
      <vt:lpstr>NEW HAMPSHIRE AND IOWA</vt:lpstr>
      <vt:lpstr>NEW HAMPSHIRE AND IOWA</vt:lpstr>
      <vt:lpstr>NEW HAMPSHIRE AND IOWA</vt:lpstr>
      <vt:lpstr>NEW HAMPSHIRE AND IOWA</vt:lpstr>
      <vt:lpstr>CLASS POLL 1/11/16 PREFERRED CANDIDATE</vt:lpstr>
      <vt:lpstr>CLASS POLL 1/11/16 HELL WOULD FREEZE OVER…</vt:lpstr>
      <vt:lpstr>Correlations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nominating process</dc:title>
  <dc:creator>Holder, John</dc:creator>
  <cp:lastModifiedBy>Holder, John</cp:lastModifiedBy>
  <cp:revision>4</cp:revision>
  <dcterms:created xsi:type="dcterms:W3CDTF">2016-01-13T13:39:43Z</dcterms:created>
  <dcterms:modified xsi:type="dcterms:W3CDTF">2016-01-13T14:13:37Z</dcterms:modified>
</cp:coreProperties>
</file>