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64" r:id="rId6"/>
    <p:sldId id="261" r:id="rId7"/>
    <p:sldId id="263" r:id="rId8"/>
    <p:sldId id="265" r:id="rId9"/>
    <p:sldId id="266" r:id="rId10"/>
    <p:sldId id="268" r:id="rId11"/>
    <p:sldId id="260" r:id="rId12"/>
    <p:sldId id="267" r:id="rId13"/>
    <p:sldId id="269" r:id="rId14"/>
    <p:sldId id="270" r:id="rId15"/>
    <p:sldId id="271" r:id="rId16"/>
    <p:sldId id="272" r:id="rId17"/>
    <p:sldId id="273" r:id="rId18"/>
    <p:sldId id="274" r:id="rId19"/>
    <p:sldId id="276" r:id="rId20"/>
    <p:sldId id="275"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6DA2B42-272B-4FD4-B7CD-656BBCB9F0C6}" type="datetimeFigureOut">
              <a:rPr lang="en-US" smtClean="0"/>
              <a:t>10/31/2012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45248DF-01DD-4484-838D-8F2418C893E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A2B42-272B-4FD4-B7CD-656BBCB9F0C6}"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A2B42-272B-4FD4-B7CD-656BBCB9F0C6}"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A2B42-272B-4FD4-B7CD-656BBCB9F0C6}"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DA2B42-272B-4FD4-B7CD-656BBCB9F0C6}"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45248DF-01DD-4484-838D-8F2418C893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DA2B42-272B-4FD4-B7CD-656BBCB9F0C6}" type="datetimeFigureOut">
              <a:rPr lang="en-US" smtClean="0"/>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DA2B42-272B-4FD4-B7CD-656BBCB9F0C6}" type="datetimeFigureOut">
              <a:rPr lang="en-US" smtClean="0"/>
              <a:t>10/31/2012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DA2B42-272B-4FD4-B7CD-656BBCB9F0C6}" type="datetimeFigureOut">
              <a:rPr lang="en-US" smtClean="0"/>
              <a:t>10/31/2012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A2B42-272B-4FD4-B7CD-656BBCB9F0C6}" type="datetimeFigureOut">
              <a:rPr lang="en-US" smtClean="0"/>
              <a:t>10/31/2012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DA2B42-272B-4FD4-B7CD-656BBCB9F0C6}" type="datetimeFigureOut">
              <a:rPr lang="en-US" smtClean="0"/>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DA2B42-272B-4FD4-B7CD-656BBCB9F0C6}" type="datetimeFigureOut">
              <a:rPr lang="en-US" smtClean="0"/>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248DF-01DD-4484-838D-8F2418C893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6DA2B42-272B-4FD4-B7CD-656BBCB9F0C6}" type="datetimeFigureOut">
              <a:rPr lang="en-US" smtClean="0"/>
              <a:t>10/31/2012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45248DF-01DD-4484-838D-8F2418C893E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440362"/>
          </a:xfrm>
        </p:spPr>
        <p:txBody>
          <a:bodyPr>
            <a:normAutofit/>
          </a:bodyPr>
          <a:lstStyle/>
          <a:p>
            <a:r>
              <a:rPr lang="en-US" dirty="0" smtClean="0"/>
              <a:t>PARTIES, </a:t>
            </a:r>
            <a:br>
              <a:rPr lang="en-US" dirty="0" smtClean="0"/>
            </a:br>
            <a:r>
              <a:rPr lang="en-US" dirty="0" smtClean="0"/>
              <a:t>CAMPAIGNS, </a:t>
            </a:r>
            <a:br>
              <a:rPr lang="en-US" dirty="0" smtClean="0"/>
            </a:br>
            <a:r>
              <a:rPr lang="en-US" dirty="0" smtClean="0"/>
              <a:t>ELECTIONS, </a:t>
            </a:r>
            <a:br>
              <a:rPr lang="en-US" dirty="0" smtClean="0"/>
            </a:br>
            <a:r>
              <a:rPr lang="en-US" dirty="0" smtClean="0"/>
              <a:t>VOTING AND </a:t>
            </a:r>
            <a:br>
              <a:rPr lang="en-US" dirty="0" smtClean="0"/>
            </a:br>
            <a:r>
              <a:rPr lang="en-US" dirty="0" smtClean="0"/>
              <a:t>MONEY </a:t>
            </a:r>
            <a:br>
              <a:rPr lang="en-US" dirty="0" smtClean="0"/>
            </a:br>
            <a:r>
              <a:rPr lang="en-US" dirty="0" smtClean="0"/>
              <a:t>PT. 2</a:t>
            </a:r>
            <a:endParaRPr lang="en-US" dirty="0"/>
          </a:p>
        </p:txBody>
      </p:sp>
    </p:spTree>
    <p:extLst>
      <p:ext uri="{BB962C8B-B14F-4D97-AF65-F5344CB8AC3E}">
        <p14:creationId xmlns:p14="http://schemas.microsoft.com/office/powerpoint/2010/main" val="240409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Is Divided Government </a:t>
            </a:r>
            <a:br>
              <a:rPr lang="en-US" dirty="0" smtClean="0"/>
            </a:br>
            <a:r>
              <a:rPr lang="en-US" dirty="0" smtClean="0"/>
              <a:t>Good or Bad?</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Good for accountability – the branches of government are supposed to check each other and keep each other honest</a:t>
            </a:r>
          </a:p>
          <a:p>
            <a:r>
              <a:rPr lang="en-US" dirty="0" smtClean="0"/>
              <a:t>Good if you don’t like what one party is trying to do (the health care bill would not have passed if the Democrats hadn’t controlled the Presidency and both Houses of Congress in 2010)</a:t>
            </a:r>
          </a:p>
          <a:p>
            <a:r>
              <a:rPr lang="en-US" dirty="0" smtClean="0"/>
              <a:t>Bad if you’re trying to pass something and the two parties can block each other. Democratic Senate and Republican House have found it very difficult to agree on anything, and this Congress passed less legislation than any since 1947. (Congress’s current approval rating is 21%.)</a:t>
            </a:r>
          </a:p>
        </p:txBody>
      </p:sp>
    </p:spTree>
    <p:extLst>
      <p:ext uri="{BB962C8B-B14F-4D97-AF65-F5344CB8AC3E}">
        <p14:creationId xmlns:p14="http://schemas.microsoft.com/office/powerpoint/2010/main" val="181874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 coalitions and turnout</a:t>
            </a:r>
            <a:endParaRPr lang="en-US" dirty="0"/>
          </a:p>
        </p:txBody>
      </p:sp>
      <p:sp>
        <p:nvSpPr>
          <p:cNvPr id="3" name="Content Placeholder 2"/>
          <p:cNvSpPr>
            <a:spLocks noGrp="1"/>
          </p:cNvSpPr>
          <p:nvPr>
            <p:ph idx="1"/>
          </p:nvPr>
        </p:nvSpPr>
        <p:spPr/>
        <p:txBody>
          <a:bodyPr>
            <a:normAutofit lnSpcReduction="10000"/>
          </a:bodyPr>
          <a:lstStyle/>
          <a:p>
            <a:r>
              <a:rPr lang="en-US" dirty="0" smtClean="0"/>
              <a:t>The Democratic coalition is larger than the Republican coalition, but Republicans are more likely to vote, and to vote consistently. This makes the two parties roughly equally balanced.</a:t>
            </a:r>
            <a:r>
              <a:rPr lang="en-US" dirty="0"/>
              <a:t> </a:t>
            </a:r>
            <a:endParaRPr lang="en-US" dirty="0" smtClean="0"/>
          </a:p>
          <a:p>
            <a:r>
              <a:rPr lang="en-US" dirty="0" smtClean="0"/>
              <a:t>Gender gap: Since </a:t>
            </a:r>
            <a:r>
              <a:rPr lang="en-US" dirty="0"/>
              <a:t>1984, it has consistently been observed that women are more likely to vote Democratic and men are more likely to vote Republican.</a:t>
            </a:r>
          </a:p>
          <a:p>
            <a:pPr lvl="1"/>
            <a:r>
              <a:rPr lang="en-US" dirty="0"/>
              <a:t>Obama has a 9-point advantage among women Romney has a 10-point advantage among men (Gallup Poll completed Oct. 28, 2012)</a:t>
            </a:r>
          </a:p>
          <a:p>
            <a:endParaRPr lang="en-US" dirty="0" smtClean="0"/>
          </a:p>
          <a:p>
            <a:endParaRPr lang="en-US" dirty="0"/>
          </a:p>
        </p:txBody>
      </p:sp>
    </p:spTree>
    <p:extLst>
      <p:ext uri="{BB962C8B-B14F-4D97-AF65-F5344CB8AC3E}">
        <p14:creationId xmlns:p14="http://schemas.microsoft.com/office/powerpoint/2010/main" val="37094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parties are weaker than historically</a:t>
            </a:r>
            <a:endParaRPr lang="en-US" dirty="0"/>
          </a:p>
        </p:txBody>
      </p:sp>
      <p:sp>
        <p:nvSpPr>
          <p:cNvPr id="3" name="Content Placeholder 2"/>
          <p:cNvSpPr>
            <a:spLocks noGrp="1"/>
          </p:cNvSpPr>
          <p:nvPr>
            <p:ph idx="1"/>
          </p:nvPr>
        </p:nvSpPr>
        <p:spPr/>
        <p:txBody>
          <a:bodyPr>
            <a:normAutofit lnSpcReduction="10000"/>
          </a:bodyPr>
          <a:lstStyle/>
          <a:p>
            <a:r>
              <a:rPr lang="en-US" dirty="0" smtClean="0"/>
              <a:t>Split-ticket voting makes it less likely that one party will control both legislative and executive branches</a:t>
            </a:r>
          </a:p>
          <a:p>
            <a:r>
              <a:rPr lang="en-US" dirty="0" smtClean="0"/>
              <a:t>Party organizations used to recruit candidates, and now people tend to recruit themselves</a:t>
            </a:r>
          </a:p>
          <a:p>
            <a:r>
              <a:rPr lang="en-US" dirty="0" smtClean="0"/>
              <a:t>Direct primaries give voters, not parties, control over who wins party nominations</a:t>
            </a:r>
          </a:p>
          <a:p>
            <a:r>
              <a:rPr lang="en-US" dirty="0"/>
              <a:t>Candidates have independent sources of funding and are no longer as dependent on parties to provide money, staff and materials for their campaigns</a:t>
            </a:r>
          </a:p>
          <a:p>
            <a:endParaRPr lang="en-US" dirty="0" smtClean="0"/>
          </a:p>
        </p:txBody>
      </p:sp>
    </p:spTree>
    <p:extLst>
      <p:ext uri="{BB962C8B-B14F-4D97-AF65-F5344CB8AC3E}">
        <p14:creationId xmlns:p14="http://schemas.microsoft.com/office/powerpoint/2010/main" val="3043788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parties are weaker than historically</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Voters </a:t>
            </a:r>
            <a:r>
              <a:rPr lang="en-US" dirty="0"/>
              <a:t>have more sources </a:t>
            </a:r>
            <a:r>
              <a:rPr lang="en-US" dirty="0" smtClean="0"/>
              <a:t>of information (nonpartisan media, Internet) and </a:t>
            </a:r>
            <a:r>
              <a:rPr lang="en-US" dirty="0"/>
              <a:t>don’t rely on parties/partisan media for their political information and voting cues</a:t>
            </a:r>
          </a:p>
          <a:p>
            <a:r>
              <a:rPr lang="en-US" dirty="0"/>
              <a:t>Parties no longer control patronage (government jobs</a:t>
            </a:r>
            <a:r>
              <a:rPr lang="en-US" dirty="0" smtClean="0"/>
              <a:t>) and social services – nonpartisan government programs provide things like welfare; this was particularly important for urban party machines in helping new immigrants assimilate and find work</a:t>
            </a:r>
            <a:endParaRPr lang="en-US" dirty="0"/>
          </a:p>
          <a:p>
            <a:r>
              <a:rPr lang="en-US" dirty="0"/>
              <a:t>Progressive reforms: Secret ballot, professional nonpartisan civil </a:t>
            </a:r>
            <a:r>
              <a:rPr lang="en-US" dirty="0" smtClean="0"/>
              <a:t>service</a:t>
            </a:r>
          </a:p>
          <a:p>
            <a:r>
              <a:rPr lang="en-US" dirty="0" smtClean="0"/>
              <a:t>Weaker parties and lower voter turnout go hand-in-hand</a:t>
            </a:r>
            <a:endParaRPr lang="en-US" dirty="0"/>
          </a:p>
          <a:p>
            <a:endParaRPr lang="en-US" dirty="0"/>
          </a:p>
        </p:txBody>
      </p:sp>
    </p:spTree>
    <p:extLst>
      <p:ext uri="{BB962C8B-B14F-4D97-AF65-F5344CB8AC3E}">
        <p14:creationId xmlns:p14="http://schemas.microsoft.com/office/powerpoint/2010/main" val="2045429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sz="3100" dirty="0" smtClean="0"/>
              <a:t>Turnout of Voting Age Population in Presidential Elections Since 1960 </a:t>
            </a:r>
            <a:br>
              <a:rPr lang="en-US" sz="3100" dirty="0" smtClean="0"/>
            </a:br>
            <a:r>
              <a:rPr lang="en-US" sz="3100" dirty="0" smtClean="0"/>
              <a:t>(Eligibility Up, Turnout Down)</a:t>
            </a:r>
            <a:r>
              <a:rPr lang="en-US" dirty="0" smtClean="0"/>
              <a:t/>
            </a:r>
            <a:br>
              <a:rPr lang="en-US" dirty="0" smtClean="0"/>
            </a:br>
            <a:endParaRPr lang="en-US" dirty="0"/>
          </a:p>
        </p:txBody>
      </p:sp>
      <p:sp>
        <p:nvSpPr>
          <p:cNvPr id="3" name="Content Placeholder 2"/>
          <p:cNvSpPr>
            <a:spLocks noGrp="1"/>
          </p:cNvSpPr>
          <p:nvPr>
            <p:ph sz="half" idx="1"/>
          </p:nvPr>
        </p:nvSpPr>
        <p:spPr>
          <a:xfrm>
            <a:off x="457200" y="1981200"/>
            <a:ext cx="4038600" cy="4144963"/>
          </a:xfrm>
        </p:spPr>
        <p:txBody>
          <a:bodyPr/>
          <a:lstStyle/>
          <a:p>
            <a:r>
              <a:rPr lang="en-US" dirty="0" smtClean="0"/>
              <a:t>1960: 63%</a:t>
            </a:r>
          </a:p>
          <a:p>
            <a:r>
              <a:rPr lang="en-US" dirty="0" smtClean="0"/>
              <a:t>1964: 62%</a:t>
            </a:r>
          </a:p>
          <a:p>
            <a:r>
              <a:rPr lang="en-US" dirty="0" smtClean="0"/>
              <a:t>1968: 61%</a:t>
            </a:r>
          </a:p>
          <a:p>
            <a:r>
              <a:rPr lang="en-US" dirty="0" smtClean="0"/>
              <a:t>1972: 55%</a:t>
            </a:r>
          </a:p>
          <a:p>
            <a:r>
              <a:rPr lang="en-US" dirty="0" smtClean="0"/>
              <a:t>1976: 54%</a:t>
            </a:r>
          </a:p>
          <a:p>
            <a:r>
              <a:rPr lang="en-US" dirty="0" smtClean="0"/>
              <a:t>1980: 52%</a:t>
            </a:r>
          </a:p>
          <a:p>
            <a:r>
              <a:rPr lang="en-US" dirty="0" smtClean="0"/>
              <a:t>1984: 53%</a:t>
            </a:r>
            <a:endParaRPr lang="en-US" dirty="0"/>
          </a:p>
        </p:txBody>
      </p:sp>
      <p:sp>
        <p:nvSpPr>
          <p:cNvPr id="4" name="Content Placeholder 3"/>
          <p:cNvSpPr>
            <a:spLocks noGrp="1"/>
          </p:cNvSpPr>
          <p:nvPr>
            <p:ph sz="half" idx="2"/>
          </p:nvPr>
        </p:nvSpPr>
        <p:spPr>
          <a:xfrm>
            <a:off x="4648200" y="1981200"/>
            <a:ext cx="4038600" cy="4144963"/>
          </a:xfrm>
        </p:spPr>
        <p:txBody>
          <a:bodyPr/>
          <a:lstStyle/>
          <a:p>
            <a:r>
              <a:rPr lang="en-US" dirty="0" smtClean="0"/>
              <a:t>1988: 50.1%</a:t>
            </a:r>
          </a:p>
          <a:p>
            <a:r>
              <a:rPr lang="en-US" dirty="0" smtClean="0"/>
              <a:t>1992: 55%</a:t>
            </a:r>
          </a:p>
          <a:p>
            <a:r>
              <a:rPr lang="en-US" dirty="0" smtClean="0"/>
              <a:t>1996: 49.3%</a:t>
            </a:r>
          </a:p>
          <a:p>
            <a:r>
              <a:rPr lang="en-US" dirty="0" smtClean="0"/>
              <a:t>2000: 51%</a:t>
            </a:r>
          </a:p>
          <a:p>
            <a:r>
              <a:rPr lang="en-US" dirty="0" smtClean="0"/>
              <a:t>2004: 56%</a:t>
            </a:r>
          </a:p>
          <a:p>
            <a:r>
              <a:rPr lang="en-US" dirty="0" smtClean="0"/>
              <a:t>2008: 57%</a:t>
            </a:r>
          </a:p>
          <a:p>
            <a:r>
              <a:rPr lang="en-US" dirty="0" smtClean="0"/>
              <a:t>2012: Projected to be higher than 2000, lower than 2004/2008</a:t>
            </a:r>
            <a:endParaRPr lang="en-US" dirty="0"/>
          </a:p>
        </p:txBody>
      </p:sp>
    </p:spTree>
    <p:extLst>
      <p:ext uri="{BB962C8B-B14F-4D97-AF65-F5344CB8AC3E}">
        <p14:creationId xmlns:p14="http://schemas.microsoft.com/office/powerpoint/2010/main" val="2234150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Voter mobilization</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Registration drives (parties, campaigns, other groups) – get your potential supporters registered so they can vote</a:t>
            </a:r>
          </a:p>
          <a:p>
            <a:r>
              <a:rPr lang="en-US" dirty="0" smtClean="0"/>
              <a:t>Identify supporters (contact voters to determine their preference, know who’s voting for you)</a:t>
            </a:r>
          </a:p>
          <a:p>
            <a:r>
              <a:rPr lang="en-US" dirty="0" smtClean="0"/>
              <a:t>Persuade the undecided</a:t>
            </a:r>
          </a:p>
          <a:p>
            <a:r>
              <a:rPr lang="en-US" dirty="0" smtClean="0"/>
              <a:t>Mobilization: After you’ve identified your supporters, make sure they vote – help with absentee ballots, rides to the polls, make sure their votes are cast and counted</a:t>
            </a:r>
          </a:p>
          <a:p>
            <a:r>
              <a:rPr lang="en-US" dirty="0" smtClean="0"/>
              <a:t>GOTV = Get Out the Vote</a:t>
            </a:r>
            <a:endParaRPr lang="en-US" dirty="0"/>
          </a:p>
        </p:txBody>
      </p:sp>
    </p:spTree>
    <p:extLst>
      <p:ext uri="{BB962C8B-B14F-4D97-AF65-F5344CB8AC3E}">
        <p14:creationId xmlns:p14="http://schemas.microsoft.com/office/powerpoint/2010/main" val="3703593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Campaign Finance </a:t>
            </a:r>
            <a:br>
              <a:rPr lang="en-US" dirty="0" smtClean="0"/>
            </a:br>
            <a:r>
              <a:rPr lang="en-US" dirty="0" smtClean="0"/>
              <a:t>(Money in Politics)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most of our history, money in federal elections was unregulated. Candidates didn’t have to disclose who their contributors were or how much they got</a:t>
            </a:r>
          </a:p>
          <a:p>
            <a:r>
              <a:rPr lang="en-US" dirty="0" smtClean="0"/>
              <a:t>1971 Presidential Election Campaign Act: Public financing through a check-off on the federal tax return (originally $1, now $3) established the Presidential Campaign Fund</a:t>
            </a:r>
          </a:p>
          <a:p>
            <a:r>
              <a:rPr lang="en-US" dirty="0" smtClean="0"/>
              <a:t>A presidential candidate who raised $10,000 in each of 25 states during the primaries was eligible for matching funds from this fund (raise $1, get $1, double your money)</a:t>
            </a:r>
            <a:endParaRPr lang="en-US" dirty="0"/>
          </a:p>
        </p:txBody>
      </p:sp>
    </p:spTree>
    <p:extLst>
      <p:ext uri="{BB962C8B-B14F-4D97-AF65-F5344CB8AC3E}">
        <p14:creationId xmlns:p14="http://schemas.microsoft.com/office/powerpoint/2010/main" val="2889549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Finance</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r>
              <a:rPr lang="en-US" dirty="0" smtClean="0"/>
              <a:t>Accepting money from this fund required complying with spending limits in each state</a:t>
            </a:r>
          </a:p>
          <a:p>
            <a:r>
              <a:rPr lang="en-US" dirty="0" smtClean="0"/>
              <a:t>In 2000, George W. Bush was the first successful nominee not to accept matching funds – he could raise more than twice as much on his own, and didn’t have to comply with spending limits</a:t>
            </a:r>
          </a:p>
          <a:p>
            <a:r>
              <a:rPr lang="en-US" dirty="0" smtClean="0"/>
              <a:t>Several candidates turned down the matching funds in 2004</a:t>
            </a:r>
          </a:p>
          <a:p>
            <a:r>
              <a:rPr lang="en-US" dirty="0" smtClean="0"/>
              <a:t>Only John Edwards among major-party candidates accepted it in 2008</a:t>
            </a:r>
          </a:p>
          <a:p>
            <a:r>
              <a:rPr lang="en-US" dirty="0" smtClean="0"/>
              <a:t>No one took it this year</a:t>
            </a:r>
          </a:p>
          <a:p>
            <a:r>
              <a:rPr lang="en-US" dirty="0" smtClean="0"/>
              <a:t>Obama and Romney have each raised approximately $1 Billion in campaign funds for the general election</a:t>
            </a:r>
            <a:endParaRPr lang="en-US" dirty="0"/>
          </a:p>
        </p:txBody>
      </p:sp>
    </p:spTree>
    <p:extLst>
      <p:ext uri="{BB962C8B-B14F-4D97-AF65-F5344CB8AC3E}">
        <p14:creationId xmlns:p14="http://schemas.microsoft.com/office/powerpoint/2010/main" val="453067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Finance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response to the Watergate scandal, Congress enacted the Federal Election Campaign Act (FECA) of 1974</a:t>
            </a:r>
          </a:p>
          <a:p>
            <a:r>
              <a:rPr lang="en-US" dirty="0" smtClean="0"/>
              <a:t>Enacted limits on how much campaigns for federal office (President, US Congress) could raise from specific individuals and corporations. Currently $2300 for individuals.</a:t>
            </a:r>
          </a:p>
          <a:p>
            <a:r>
              <a:rPr lang="en-US" dirty="0" smtClean="0"/>
              <a:t>The Federal Election Commission (FEC) was established in 1975 to monitor and enforce federal election laws.</a:t>
            </a:r>
          </a:p>
          <a:p>
            <a:r>
              <a:rPr lang="en-US" dirty="0" smtClean="0"/>
              <a:t>Most </a:t>
            </a:r>
            <a:r>
              <a:rPr lang="en-US" dirty="0"/>
              <a:t>money raised by campaigns goes to advertising, particularly in early primary states during the nomination process and swing states during the general election.</a:t>
            </a:r>
          </a:p>
          <a:p>
            <a:endParaRPr lang="en-US" dirty="0"/>
          </a:p>
        </p:txBody>
      </p:sp>
    </p:spTree>
    <p:extLst>
      <p:ext uri="{BB962C8B-B14F-4D97-AF65-F5344CB8AC3E}">
        <p14:creationId xmlns:p14="http://schemas.microsoft.com/office/powerpoint/2010/main" val="1115338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Finance</a:t>
            </a:r>
            <a:endParaRPr lang="en-US" dirty="0"/>
          </a:p>
        </p:txBody>
      </p:sp>
      <p:sp>
        <p:nvSpPr>
          <p:cNvPr id="3" name="Content Placeholder 2"/>
          <p:cNvSpPr>
            <a:spLocks noGrp="1"/>
          </p:cNvSpPr>
          <p:nvPr>
            <p:ph idx="1"/>
          </p:nvPr>
        </p:nvSpPr>
        <p:spPr/>
        <p:txBody>
          <a:bodyPr>
            <a:normAutofit lnSpcReduction="10000"/>
          </a:bodyPr>
          <a:lstStyle/>
          <a:p>
            <a:pPr marL="137160" indent="0">
              <a:buNone/>
            </a:pPr>
            <a:endParaRPr lang="en-US" dirty="0"/>
          </a:p>
          <a:p>
            <a:r>
              <a:rPr lang="en-US" dirty="0"/>
              <a:t>Independent expenditures: A group not affiliated with a party, campaign or candidate may use its own resources to express support or oppose a candidate or cause.</a:t>
            </a:r>
          </a:p>
          <a:p>
            <a:r>
              <a:rPr lang="en-US" dirty="0"/>
              <a:t>Political Action Committee (PAC): An interest group which supports and contributes to a campaign/issue on behalf of a specific group of people (Bank of America, United Auto Workers, etc</a:t>
            </a:r>
            <a:r>
              <a:rPr lang="en-US" dirty="0" smtClean="0"/>
              <a:t>.), subject to contribution limits in federal elections.</a:t>
            </a:r>
            <a:endParaRPr lang="en-US" dirty="0"/>
          </a:p>
          <a:p>
            <a:endParaRPr lang="en-US" dirty="0"/>
          </a:p>
        </p:txBody>
      </p:sp>
    </p:spTree>
    <p:extLst>
      <p:ext uri="{BB962C8B-B14F-4D97-AF65-F5344CB8AC3E}">
        <p14:creationId xmlns:p14="http://schemas.microsoft.com/office/powerpoint/2010/main" val="35419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Party Components </a:t>
            </a:r>
            <a:br>
              <a:rPr lang="en-US" dirty="0" smtClean="0"/>
            </a:br>
            <a:r>
              <a:rPr lang="en-US" dirty="0" smtClean="0"/>
              <a:t>(Welch, p. 140)</a:t>
            </a:r>
            <a:endParaRPr lang="en-US" dirty="0"/>
          </a:p>
        </p:txBody>
      </p:sp>
      <p:sp>
        <p:nvSpPr>
          <p:cNvPr id="3" name="Content Placeholder 2"/>
          <p:cNvSpPr>
            <a:spLocks noGrp="1"/>
          </p:cNvSpPr>
          <p:nvPr>
            <p:ph idx="1"/>
          </p:nvPr>
        </p:nvSpPr>
        <p:spPr/>
        <p:txBody>
          <a:bodyPr>
            <a:normAutofit lnSpcReduction="10000"/>
          </a:bodyPr>
          <a:lstStyle/>
          <a:p>
            <a:r>
              <a:rPr lang="en-US" dirty="0" smtClean="0"/>
              <a:t>Party in the electorate</a:t>
            </a:r>
          </a:p>
          <a:p>
            <a:pPr lvl="1"/>
            <a:r>
              <a:rPr lang="en-US" dirty="0"/>
              <a:t>The people who identify with a particular party</a:t>
            </a:r>
          </a:p>
          <a:p>
            <a:pPr lvl="1"/>
            <a:r>
              <a:rPr lang="en-US" dirty="0"/>
              <a:t>Party identification – may be psychological attachment or actual voter registration</a:t>
            </a:r>
          </a:p>
          <a:p>
            <a:r>
              <a:rPr lang="en-US" dirty="0" smtClean="0"/>
              <a:t>Party organization</a:t>
            </a:r>
          </a:p>
          <a:p>
            <a:pPr lvl="1"/>
            <a:r>
              <a:rPr lang="en-US" dirty="0" smtClean="0"/>
              <a:t>People who hold positions within the party (precinct chair, national convention delegate, etc.)</a:t>
            </a:r>
          </a:p>
          <a:p>
            <a:r>
              <a:rPr lang="en-US" dirty="0" smtClean="0"/>
              <a:t>Party in government</a:t>
            </a:r>
          </a:p>
          <a:p>
            <a:pPr lvl="1"/>
            <a:r>
              <a:rPr lang="en-US" dirty="0" smtClean="0"/>
              <a:t>Elected/appointed officials who belong to the party (e.g., Democrats in Congress, Republican executive branch officials in SC state government)</a:t>
            </a:r>
          </a:p>
        </p:txBody>
      </p:sp>
    </p:spTree>
    <p:extLst>
      <p:ext uri="{BB962C8B-B14F-4D97-AF65-F5344CB8AC3E}">
        <p14:creationId xmlns:p14="http://schemas.microsoft.com/office/powerpoint/2010/main" val="3613207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Finance</a:t>
            </a:r>
            <a:endParaRPr lang="en-US" dirty="0"/>
          </a:p>
        </p:txBody>
      </p:sp>
      <p:sp>
        <p:nvSpPr>
          <p:cNvPr id="3" name="Content Placeholder 2"/>
          <p:cNvSpPr>
            <a:spLocks noGrp="1"/>
          </p:cNvSpPr>
          <p:nvPr>
            <p:ph idx="1"/>
          </p:nvPr>
        </p:nvSpPr>
        <p:spPr>
          <a:xfrm>
            <a:off x="457200" y="1219200"/>
            <a:ext cx="8229600" cy="5090160"/>
          </a:xfrm>
        </p:spPr>
        <p:txBody>
          <a:bodyPr>
            <a:normAutofit lnSpcReduction="10000"/>
          </a:bodyPr>
          <a:lstStyle/>
          <a:p>
            <a:r>
              <a:rPr lang="en-US" dirty="0" smtClean="0"/>
              <a:t>Bipartisan Campaign Reform Act of 2002 imposed limits on the amount of money an interest group could make as an independent expenditure.</a:t>
            </a:r>
          </a:p>
          <a:p>
            <a:r>
              <a:rPr lang="en-US" i="1" dirty="0" smtClean="0"/>
              <a:t>Citizens United v. Federal Election Commission</a:t>
            </a:r>
            <a:r>
              <a:rPr lang="en-US" dirty="0" smtClean="0"/>
              <a:t> (2010): The Supreme Court ruled that this is an unconstitutional infringement on freedom of speech – an individual or corporation has the right to spend unlimited amounts of its own money to convey a message.</a:t>
            </a:r>
          </a:p>
          <a:p>
            <a:r>
              <a:rPr lang="en-US" dirty="0" smtClean="0"/>
              <a:t>This is the first time the Court has ruled that corporations have the rights of individuals.</a:t>
            </a:r>
          </a:p>
        </p:txBody>
      </p:sp>
    </p:spTree>
    <p:extLst>
      <p:ext uri="{BB962C8B-B14F-4D97-AF65-F5344CB8AC3E}">
        <p14:creationId xmlns:p14="http://schemas.microsoft.com/office/powerpoint/2010/main" val="574065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Finance</a:t>
            </a:r>
            <a:endParaRPr lang="en-US" dirty="0"/>
          </a:p>
        </p:txBody>
      </p:sp>
      <p:sp>
        <p:nvSpPr>
          <p:cNvPr id="3" name="Content Placeholder 2"/>
          <p:cNvSpPr>
            <a:spLocks noGrp="1"/>
          </p:cNvSpPr>
          <p:nvPr>
            <p:ph idx="1"/>
          </p:nvPr>
        </p:nvSpPr>
        <p:spPr/>
        <p:txBody>
          <a:bodyPr>
            <a:normAutofit lnSpcReduction="10000"/>
          </a:bodyPr>
          <a:lstStyle/>
          <a:p>
            <a:r>
              <a:rPr lang="en-US" dirty="0"/>
              <a:t>“SuperPACs” have emerged in 2012 specifically to make independent expenditures on behalf of their causes/candidates. </a:t>
            </a:r>
            <a:endParaRPr lang="en-US" dirty="0" smtClean="0"/>
          </a:p>
          <a:p>
            <a:r>
              <a:rPr lang="en-US" dirty="0" smtClean="0"/>
              <a:t>Examples: “Restore </a:t>
            </a:r>
            <a:r>
              <a:rPr lang="en-US" dirty="0"/>
              <a:t>Our Future” supports Romney, “Priorities USA Action” supports </a:t>
            </a:r>
            <a:r>
              <a:rPr lang="en-US" dirty="0" smtClean="0"/>
              <a:t>Obama.</a:t>
            </a:r>
          </a:p>
          <a:p>
            <a:r>
              <a:rPr lang="en-US" dirty="0" smtClean="0"/>
              <a:t>They </a:t>
            </a:r>
            <a:r>
              <a:rPr lang="en-US" dirty="0"/>
              <a:t>do have to report </a:t>
            </a:r>
            <a:r>
              <a:rPr lang="en-US" dirty="0" smtClean="0"/>
              <a:t>to the FEC who </a:t>
            </a:r>
            <a:r>
              <a:rPr lang="en-US" dirty="0"/>
              <a:t>their donors are but can raise and spend unlimited amounts of money.</a:t>
            </a:r>
          </a:p>
          <a:p>
            <a:r>
              <a:rPr lang="en-US" dirty="0"/>
              <a:t>SuperPACs have spent just over $0.5 Billion to influence the presidential election.</a:t>
            </a:r>
          </a:p>
          <a:p>
            <a:endParaRPr lang="en-US" dirty="0"/>
          </a:p>
        </p:txBody>
      </p:sp>
    </p:spTree>
    <p:extLst>
      <p:ext uri="{BB962C8B-B14F-4D97-AF65-F5344CB8AC3E}">
        <p14:creationId xmlns:p14="http://schemas.microsoft.com/office/powerpoint/2010/main" val="364055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Party Coalitions</a:t>
            </a:r>
            <a:endParaRPr lang="en-US" dirty="0"/>
          </a:p>
        </p:txBody>
      </p:sp>
      <p:sp>
        <p:nvSpPr>
          <p:cNvPr id="4" name="Content Placeholder 3"/>
          <p:cNvSpPr>
            <a:spLocks noGrp="1"/>
          </p:cNvSpPr>
          <p:nvPr>
            <p:ph idx="1"/>
          </p:nvPr>
        </p:nvSpPr>
        <p:spPr/>
        <p:txBody>
          <a:bodyPr>
            <a:normAutofit fontScale="92500"/>
          </a:bodyPr>
          <a:lstStyle/>
          <a:p>
            <a:r>
              <a:rPr lang="en-US" dirty="0" smtClean="0"/>
              <a:t>Democrats</a:t>
            </a:r>
          </a:p>
          <a:p>
            <a:pPr lvl="1"/>
            <a:r>
              <a:rPr lang="en-US" dirty="0" smtClean="0"/>
              <a:t>Northeast, West Coast, industrial Midwest</a:t>
            </a:r>
          </a:p>
          <a:p>
            <a:pPr lvl="1"/>
            <a:r>
              <a:rPr lang="en-US" dirty="0" smtClean="0"/>
              <a:t>African-Americans</a:t>
            </a:r>
          </a:p>
          <a:p>
            <a:pPr lvl="1"/>
            <a:r>
              <a:rPr lang="en-US" dirty="0" smtClean="0"/>
              <a:t>Hispanics, other than Cuban-Americans in Florida</a:t>
            </a:r>
          </a:p>
          <a:p>
            <a:pPr lvl="1"/>
            <a:r>
              <a:rPr lang="en-US" dirty="0" smtClean="0"/>
              <a:t>LGBT</a:t>
            </a:r>
          </a:p>
          <a:p>
            <a:pPr lvl="1"/>
            <a:r>
              <a:rPr lang="en-US" dirty="0" smtClean="0"/>
              <a:t>Professional women</a:t>
            </a:r>
          </a:p>
          <a:p>
            <a:pPr lvl="1"/>
            <a:r>
              <a:rPr lang="en-US" dirty="0" smtClean="0"/>
              <a:t>Government employees</a:t>
            </a:r>
          </a:p>
          <a:p>
            <a:pPr lvl="1"/>
            <a:r>
              <a:rPr lang="en-US" dirty="0" smtClean="0"/>
              <a:t>Working class and middle income, esp. union members</a:t>
            </a:r>
          </a:p>
          <a:p>
            <a:pPr lvl="1"/>
            <a:r>
              <a:rPr lang="en-US" dirty="0" smtClean="0"/>
              <a:t>Poor, non-high school/college graduates</a:t>
            </a:r>
          </a:p>
          <a:p>
            <a:pPr lvl="1"/>
            <a:r>
              <a:rPr lang="en-US" dirty="0" smtClean="0"/>
              <a:t>More secular individuals (less religious/less frequent attendees at services)</a:t>
            </a:r>
          </a:p>
          <a:p>
            <a:pPr marL="585216" lvl="1" indent="0">
              <a:buNone/>
            </a:pPr>
            <a:endParaRPr lang="en-US" dirty="0"/>
          </a:p>
        </p:txBody>
      </p:sp>
    </p:spTree>
    <p:extLst>
      <p:ext uri="{BB962C8B-B14F-4D97-AF65-F5344CB8AC3E}">
        <p14:creationId xmlns:p14="http://schemas.microsoft.com/office/powerpoint/2010/main" val="224484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Party Coalitions</a:t>
            </a:r>
            <a:endParaRPr lang="en-US" dirty="0"/>
          </a:p>
        </p:txBody>
      </p:sp>
      <p:sp>
        <p:nvSpPr>
          <p:cNvPr id="3" name="Content Placeholder 2"/>
          <p:cNvSpPr>
            <a:spLocks noGrp="1"/>
          </p:cNvSpPr>
          <p:nvPr>
            <p:ph idx="1"/>
          </p:nvPr>
        </p:nvSpPr>
        <p:spPr/>
        <p:txBody>
          <a:bodyPr>
            <a:normAutofit lnSpcReduction="10000"/>
          </a:bodyPr>
          <a:lstStyle/>
          <a:p>
            <a:r>
              <a:rPr lang="en-US" dirty="0"/>
              <a:t>Republicans</a:t>
            </a:r>
          </a:p>
          <a:p>
            <a:pPr lvl="1"/>
            <a:r>
              <a:rPr lang="en-US" dirty="0"/>
              <a:t>White Southerners, particularly males</a:t>
            </a:r>
          </a:p>
          <a:p>
            <a:pPr lvl="1"/>
            <a:r>
              <a:rPr lang="en-US" dirty="0"/>
              <a:t>Rocky Mountains and agricultural </a:t>
            </a:r>
            <a:r>
              <a:rPr lang="en-US" dirty="0" smtClean="0"/>
              <a:t>Midwest</a:t>
            </a:r>
          </a:p>
          <a:p>
            <a:pPr lvl="1"/>
            <a:r>
              <a:rPr lang="en-US" dirty="0" smtClean="0"/>
              <a:t>Cuban-Americans in Florida</a:t>
            </a:r>
          </a:p>
          <a:p>
            <a:pPr lvl="1"/>
            <a:r>
              <a:rPr lang="en-US" dirty="0" smtClean="0"/>
              <a:t>Those who are more religious (regular/more frequent churchgoers), especially evangelical Christians</a:t>
            </a:r>
          </a:p>
          <a:p>
            <a:pPr lvl="1"/>
            <a:r>
              <a:rPr lang="en-US" dirty="0" smtClean="0"/>
              <a:t>Stay-at-home mothers</a:t>
            </a:r>
          </a:p>
          <a:p>
            <a:pPr lvl="1"/>
            <a:r>
              <a:rPr lang="en-US" dirty="0" smtClean="0"/>
              <a:t>Economic conservatives (anti-tax)</a:t>
            </a:r>
          </a:p>
          <a:p>
            <a:pPr lvl="1"/>
            <a:r>
              <a:rPr lang="en-US" dirty="0" smtClean="0"/>
              <a:t>Social conservatives (anti-gay rights, abortion)</a:t>
            </a:r>
          </a:p>
          <a:p>
            <a:pPr lvl="1"/>
            <a:r>
              <a:rPr lang="en-US" dirty="0" smtClean="0"/>
              <a:t>Wealthy private-sector workers</a:t>
            </a:r>
            <a:endParaRPr lang="en-US" dirty="0"/>
          </a:p>
        </p:txBody>
      </p:sp>
    </p:spTree>
    <p:extLst>
      <p:ext uri="{BB962C8B-B14F-4D97-AF65-F5344CB8AC3E}">
        <p14:creationId xmlns:p14="http://schemas.microsoft.com/office/powerpoint/2010/main" val="8708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in voters’ party identification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Realignment vs. dealignment</a:t>
            </a:r>
          </a:p>
          <a:p>
            <a:pPr lvl="1"/>
            <a:r>
              <a:rPr lang="en-US" dirty="0"/>
              <a:t>Realignment is the emergence of a new majority party</a:t>
            </a:r>
          </a:p>
          <a:p>
            <a:pPr lvl="1"/>
            <a:r>
              <a:rPr lang="en-US" dirty="0"/>
              <a:t>Last two national realignments: 1896 (Republican) and 1932 (Democratic)</a:t>
            </a:r>
          </a:p>
          <a:p>
            <a:pPr lvl="1"/>
            <a:r>
              <a:rPr lang="en-US" dirty="0"/>
              <a:t>Dealignment occurs as more people consider themselves to be </a:t>
            </a:r>
            <a:r>
              <a:rPr lang="en-US" i="1" u="sng" dirty="0"/>
              <a:t>Independent</a:t>
            </a:r>
            <a:r>
              <a:rPr lang="en-US" dirty="0"/>
              <a:t> rather than D or R; this has been the trend since about 1960, so now there is no majority party (neither one has more than half the electorate</a:t>
            </a:r>
            <a:r>
              <a:rPr lang="en-US" dirty="0" smtClean="0"/>
              <a:t>)</a:t>
            </a:r>
          </a:p>
          <a:p>
            <a:pPr lvl="1"/>
            <a:r>
              <a:rPr lang="en-US" dirty="0" smtClean="0"/>
              <a:t>“Independent” is not a party, but the absence of a party; someone who considers the D’s to be too conservative and someone who considers the R’s to be too liberal may both be independent, but they’re not members of the same party</a:t>
            </a:r>
          </a:p>
        </p:txBody>
      </p:sp>
    </p:spTree>
    <p:extLst>
      <p:ext uri="{BB962C8B-B14F-4D97-AF65-F5344CB8AC3E}">
        <p14:creationId xmlns:p14="http://schemas.microsoft.com/office/powerpoint/2010/main" val="64525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Determines Your Likelihood of Voting?</a:t>
            </a:r>
            <a:endParaRPr lang="en-US" dirty="0"/>
          </a:p>
        </p:txBody>
      </p:sp>
      <p:sp>
        <p:nvSpPr>
          <p:cNvPr id="3" name="Content Placeholder 2"/>
          <p:cNvSpPr>
            <a:spLocks noGrp="1"/>
          </p:cNvSpPr>
          <p:nvPr>
            <p:ph idx="1"/>
          </p:nvPr>
        </p:nvSpPr>
        <p:spPr/>
        <p:txBody>
          <a:bodyPr/>
          <a:lstStyle/>
          <a:p>
            <a:r>
              <a:rPr lang="en-US" dirty="0" smtClean="0"/>
              <a:t>Socioeconomic  Status</a:t>
            </a:r>
          </a:p>
          <a:p>
            <a:r>
              <a:rPr lang="en-US" dirty="0" smtClean="0"/>
              <a:t>Education</a:t>
            </a:r>
          </a:p>
          <a:p>
            <a:r>
              <a:rPr lang="en-US" dirty="0" smtClean="0"/>
              <a:t>Income</a:t>
            </a:r>
          </a:p>
          <a:p>
            <a:r>
              <a:rPr lang="en-US" dirty="0" smtClean="0"/>
              <a:t>Age</a:t>
            </a:r>
          </a:p>
          <a:p>
            <a:r>
              <a:rPr lang="en-US" dirty="0" smtClean="0"/>
              <a:t>Race: Whites/Asians more likely than blacks/Hispanics</a:t>
            </a:r>
          </a:p>
          <a:p>
            <a:r>
              <a:rPr lang="en-US" dirty="0" smtClean="0"/>
              <a:t>Political efficacy</a:t>
            </a:r>
          </a:p>
          <a:p>
            <a:pPr lvl="1"/>
            <a:r>
              <a:rPr lang="en-US" dirty="0" smtClean="0"/>
              <a:t>Do you feel that your political participation matters?</a:t>
            </a:r>
            <a:br>
              <a:rPr lang="en-US" dirty="0" smtClean="0"/>
            </a:br>
            <a:r>
              <a:rPr lang="en-US" dirty="0" smtClean="0"/>
              <a:t>Do you feel that the political system responds to the needs of people like yourself?</a:t>
            </a:r>
          </a:p>
          <a:p>
            <a:pPr lvl="1"/>
            <a:endParaRPr lang="en-US" dirty="0"/>
          </a:p>
        </p:txBody>
      </p:sp>
    </p:spTree>
    <p:extLst>
      <p:ext uri="{BB962C8B-B14F-4D97-AF65-F5344CB8AC3E}">
        <p14:creationId xmlns:p14="http://schemas.microsoft.com/office/powerpoint/2010/main" val="281944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Voting patterns</a:t>
            </a:r>
            <a:endParaRPr lang="en-US" dirty="0"/>
          </a:p>
        </p:txBody>
      </p:sp>
      <p:sp>
        <p:nvSpPr>
          <p:cNvPr id="3" name="Content Placeholder 2"/>
          <p:cNvSpPr>
            <a:spLocks noGrp="1"/>
          </p:cNvSpPr>
          <p:nvPr>
            <p:ph idx="1"/>
          </p:nvPr>
        </p:nvSpPr>
        <p:spPr/>
        <p:txBody>
          <a:bodyPr>
            <a:normAutofit/>
          </a:bodyPr>
          <a:lstStyle/>
          <a:p>
            <a:r>
              <a:rPr lang="en-US" dirty="0" smtClean="0"/>
              <a:t>Straight-ticket vs. split-ticket voting</a:t>
            </a:r>
          </a:p>
          <a:p>
            <a:pPr lvl="1"/>
            <a:r>
              <a:rPr lang="en-US" dirty="0" smtClean="0"/>
              <a:t>Straight-ticket: voting for all members of the same party (D President, D Senator, D Representative, etc.)</a:t>
            </a:r>
          </a:p>
          <a:p>
            <a:pPr lvl="1"/>
            <a:r>
              <a:rPr lang="en-US" dirty="0" smtClean="0"/>
              <a:t>Split-ticket: voting for members of different parties for different offices (D President, R Senator, etc.)</a:t>
            </a:r>
          </a:p>
        </p:txBody>
      </p:sp>
    </p:spTree>
    <p:extLst>
      <p:ext uri="{BB962C8B-B14F-4D97-AF65-F5344CB8AC3E}">
        <p14:creationId xmlns:p14="http://schemas.microsoft.com/office/powerpoint/2010/main" val="365221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Split-Ticket Voting and </a:t>
            </a:r>
            <a:br>
              <a:rPr lang="en-US" dirty="0" smtClean="0"/>
            </a:br>
            <a:r>
              <a:rPr lang="en-US" dirty="0" smtClean="0"/>
              <a:t>Divided Government</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Straight-ticket voting tends to produce one-party control of government; historically, usually when there was a Democratic President, there was a Democratic Congress; when there was a Republican President, there was a Republican Congress</a:t>
            </a:r>
          </a:p>
          <a:p>
            <a:pPr lvl="1"/>
            <a:r>
              <a:rPr lang="en-US" dirty="0" smtClean="0"/>
              <a:t>Split-ticket </a:t>
            </a:r>
            <a:r>
              <a:rPr lang="en-US" dirty="0"/>
              <a:t>voting is much more common than historically; this can produce </a:t>
            </a:r>
            <a:r>
              <a:rPr lang="en-US" i="1" dirty="0"/>
              <a:t>divided government</a:t>
            </a:r>
            <a:r>
              <a:rPr lang="en-US" dirty="0"/>
              <a:t>, where the branches are controlled by different </a:t>
            </a:r>
            <a:r>
              <a:rPr lang="en-US" dirty="0" smtClean="0"/>
              <a:t>parties</a:t>
            </a:r>
          </a:p>
          <a:p>
            <a:pPr lvl="2"/>
            <a:r>
              <a:rPr lang="en-US" dirty="0" smtClean="0"/>
              <a:t>Recent examples:</a:t>
            </a:r>
            <a:endParaRPr lang="en-US" dirty="0"/>
          </a:p>
          <a:p>
            <a:pPr lvl="2"/>
            <a:r>
              <a:rPr lang="en-US" dirty="0"/>
              <a:t>1981-1987: R Pres. (Reagan), D House, R Senate</a:t>
            </a:r>
          </a:p>
          <a:p>
            <a:pPr lvl="2"/>
            <a:r>
              <a:rPr lang="en-US" dirty="0"/>
              <a:t>1987-1993: R Pres. (Reagan/Bush), D Congress</a:t>
            </a:r>
          </a:p>
          <a:p>
            <a:pPr lvl="2"/>
            <a:r>
              <a:rPr lang="en-US" dirty="0"/>
              <a:t>1995-2001: D Pres. (Clinton), R Congress</a:t>
            </a:r>
          </a:p>
          <a:p>
            <a:pPr lvl="2"/>
            <a:r>
              <a:rPr lang="en-US" dirty="0"/>
              <a:t>2007-2009: R Pres. (Bush), D Congress</a:t>
            </a:r>
          </a:p>
          <a:p>
            <a:pPr lvl="2"/>
            <a:r>
              <a:rPr lang="en-US" dirty="0"/>
              <a:t>2011-2013: D Pres. (Obama), R House, D Senate</a:t>
            </a:r>
          </a:p>
          <a:p>
            <a:endParaRPr lang="en-US" dirty="0"/>
          </a:p>
        </p:txBody>
      </p:sp>
    </p:spTree>
    <p:extLst>
      <p:ext uri="{BB962C8B-B14F-4D97-AF65-F5344CB8AC3E}">
        <p14:creationId xmlns:p14="http://schemas.microsoft.com/office/powerpoint/2010/main" val="190817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Split-Ticket Voting and </a:t>
            </a:r>
            <a:br>
              <a:rPr lang="en-US" dirty="0" smtClean="0"/>
            </a:br>
            <a:r>
              <a:rPr lang="en-US" dirty="0" smtClean="0"/>
              <a:t>Divided Government</a:t>
            </a:r>
            <a:endParaRPr lang="en-US" dirty="0"/>
          </a:p>
        </p:txBody>
      </p:sp>
      <p:sp>
        <p:nvSpPr>
          <p:cNvPr id="4" name="Text Placeholder 3"/>
          <p:cNvSpPr>
            <a:spLocks noGrp="1"/>
          </p:cNvSpPr>
          <p:nvPr>
            <p:ph type="body" idx="1"/>
          </p:nvPr>
        </p:nvSpPr>
        <p:spPr/>
        <p:txBody>
          <a:bodyPr/>
          <a:lstStyle/>
          <a:p>
            <a:pPr algn="ctr"/>
            <a:r>
              <a:rPr lang="en-US" dirty="0" smtClean="0"/>
              <a:t>PRESIDENT</a:t>
            </a:r>
            <a:endParaRPr lang="en-US" dirty="0"/>
          </a:p>
        </p:txBody>
      </p:sp>
      <p:sp>
        <p:nvSpPr>
          <p:cNvPr id="5" name="Text Placeholder 4"/>
          <p:cNvSpPr>
            <a:spLocks noGrp="1"/>
          </p:cNvSpPr>
          <p:nvPr>
            <p:ph type="body" sz="half" idx="3"/>
          </p:nvPr>
        </p:nvSpPr>
        <p:spPr/>
        <p:txBody>
          <a:bodyPr/>
          <a:lstStyle/>
          <a:p>
            <a:pPr algn="ctr"/>
            <a:r>
              <a:rPr lang="en-US" dirty="0" smtClean="0"/>
              <a:t>Senate</a:t>
            </a:r>
            <a:endParaRPr lang="en-US" dirty="0"/>
          </a:p>
        </p:txBody>
      </p:sp>
      <p:sp>
        <p:nvSpPr>
          <p:cNvPr id="3" name="Content Placeholder 2"/>
          <p:cNvSpPr>
            <a:spLocks noGrp="1"/>
          </p:cNvSpPr>
          <p:nvPr>
            <p:ph sz="quarter" idx="2"/>
          </p:nvPr>
        </p:nvSpPr>
        <p:spPr/>
        <p:txBody>
          <a:bodyPr>
            <a:normAutofit/>
          </a:bodyPr>
          <a:lstStyle/>
          <a:p>
            <a:pPr lvl="1"/>
            <a:r>
              <a:rPr lang="en-US" sz="2400" dirty="0" smtClean="0"/>
              <a:t>R 1953-1961</a:t>
            </a:r>
          </a:p>
          <a:p>
            <a:pPr lvl="1"/>
            <a:r>
              <a:rPr lang="en-US" sz="2400" dirty="0" smtClean="0"/>
              <a:t>D 1961-1969</a:t>
            </a:r>
          </a:p>
          <a:p>
            <a:pPr lvl="1"/>
            <a:r>
              <a:rPr lang="en-US" sz="2400" dirty="0" smtClean="0"/>
              <a:t>R 1969-1977</a:t>
            </a:r>
          </a:p>
          <a:p>
            <a:pPr lvl="1"/>
            <a:r>
              <a:rPr lang="en-US" sz="2400" dirty="0" smtClean="0"/>
              <a:t>D 1977-1981</a:t>
            </a:r>
          </a:p>
          <a:p>
            <a:pPr lvl="1"/>
            <a:r>
              <a:rPr lang="en-US" sz="2400" dirty="0" smtClean="0"/>
              <a:t>R </a:t>
            </a:r>
            <a:r>
              <a:rPr lang="en-US" sz="2400" dirty="0"/>
              <a:t>1981-1993</a:t>
            </a:r>
          </a:p>
          <a:p>
            <a:pPr lvl="1"/>
            <a:r>
              <a:rPr lang="en-US" sz="2400" dirty="0"/>
              <a:t>D 1993-2001</a:t>
            </a:r>
          </a:p>
          <a:p>
            <a:pPr lvl="1"/>
            <a:r>
              <a:rPr lang="en-US" sz="2400" dirty="0"/>
              <a:t>R 2001-2009</a:t>
            </a:r>
          </a:p>
          <a:p>
            <a:pPr lvl="1"/>
            <a:r>
              <a:rPr lang="en-US" sz="2400" dirty="0"/>
              <a:t>D </a:t>
            </a:r>
            <a:r>
              <a:rPr lang="en-US" sz="2400" dirty="0" smtClean="0"/>
              <a:t>2009-2013</a:t>
            </a:r>
            <a:endParaRPr lang="en-US" sz="2400" dirty="0"/>
          </a:p>
        </p:txBody>
      </p:sp>
      <p:sp>
        <p:nvSpPr>
          <p:cNvPr id="6" name="Content Placeholder 5"/>
          <p:cNvSpPr>
            <a:spLocks noGrp="1"/>
          </p:cNvSpPr>
          <p:nvPr>
            <p:ph sz="quarter" idx="4"/>
          </p:nvPr>
        </p:nvSpPr>
        <p:spPr/>
        <p:txBody>
          <a:bodyPr>
            <a:normAutofit fontScale="92500" lnSpcReduction="20000"/>
          </a:bodyPr>
          <a:lstStyle/>
          <a:p>
            <a:pPr lvl="1"/>
            <a:r>
              <a:rPr lang="en-US" sz="2400" dirty="0" smtClean="0"/>
              <a:t>D 1955-1981</a:t>
            </a:r>
          </a:p>
          <a:p>
            <a:pPr lvl="1"/>
            <a:r>
              <a:rPr lang="en-US" sz="2400" dirty="0" smtClean="0"/>
              <a:t>R </a:t>
            </a:r>
            <a:r>
              <a:rPr lang="en-US" sz="2400" dirty="0"/>
              <a:t>1981-1987</a:t>
            </a:r>
          </a:p>
          <a:p>
            <a:pPr lvl="1"/>
            <a:r>
              <a:rPr lang="en-US" sz="2400" dirty="0"/>
              <a:t>D 1987-1995</a:t>
            </a:r>
          </a:p>
          <a:p>
            <a:pPr lvl="1"/>
            <a:r>
              <a:rPr lang="en-US" sz="2400" dirty="0"/>
              <a:t>R 1995-2001</a:t>
            </a:r>
          </a:p>
          <a:p>
            <a:pPr lvl="1"/>
            <a:r>
              <a:rPr lang="en-US" sz="2400" dirty="0"/>
              <a:t>D 2001-2003</a:t>
            </a:r>
          </a:p>
          <a:p>
            <a:pPr lvl="1"/>
            <a:r>
              <a:rPr lang="en-US" sz="2400" dirty="0"/>
              <a:t>R 2003-2007</a:t>
            </a:r>
          </a:p>
          <a:p>
            <a:pPr marL="905256" lvl="2" indent="0">
              <a:buNone/>
            </a:pPr>
            <a:r>
              <a:rPr lang="en-US" dirty="0"/>
              <a:t> </a:t>
            </a:r>
            <a:r>
              <a:rPr lang="en-US" dirty="0" smtClean="0"/>
              <a:t>    </a:t>
            </a:r>
            <a:r>
              <a:rPr lang="en-US" sz="2400" dirty="0" smtClean="0"/>
              <a:t>HOUSE</a:t>
            </a:r>
          </a:p>
          <a:p>
            <a:pPr marL="905256" lvl="2" indent="0">
              <a:buNone/>
            </a:pPr>
            <a:r>
              <a:rPr lang="en-US" sz="2400" dirty="0" smtClean="0"/>
              <a:t>D 1955-1995</a:t>
            </a:r>
          </a:p>
          <a:p>
            <a:pPr marL="905256" lvl="2" indent="0">
              <a:buNone/>
            </a:pPr>
            <a:r>
              <a:rPr lang="en-US" sz="2400" dirty="0" smtClean="0"/>
              <a:t>R 1995-2007</a:t>
            </a:r>
          </a:p>
          <a:p>
            <a:pPr marL="905256" lvl="2" indent="0">
              <a:buNone/>
            </a:pPr>
            <a:r>
              <a:rPr lang="en-US" sz="2400" dirty="0" smtClean="0"/>
              <a:t>D 2007-2011</a:t>
            </a:r>
          </a:p>
          <a:p>
            <a:pPr marL="905256" lvl="2" indent="0">
              <a:buNone/>
            </a:pPr>
            <a:r>
              <a:rPr lang="en-US" sz="2400" dirty="0" smtClean="0"/>
              <a:t>R 2011-2013</a:t>
            </a:r>
            <a:r>
              <a:rPr lang="en-US" dirty="0" smtClean="0"/>
              <a:t>   </a:t>
            </a:r>
            <a:endParaRPr lang="en-US" dirty="0"/>
          </a:p>
          <a:p>
            <a:endParaRPr lang="en-US" dirty="0"/>
          </a:p>
        </p:txBody>
      </p:sp>
    </p:spTree>
    <p:extLst>
      <p:ext uri="{BB962C8B-B14F-4D97-AF65-F5344CB8AC3E}">
        <p14:creationId xmlns:p14="http://schemas.microsoft.com/office/powerpoint/2010/main" val="4330850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135</TotalTime>
  <Words>1565</Words>
  <Application>Microsoft Office PowerPoint</Application>
  <PresentationFormat>On-screen Show (4:3)</PresentationFormat>
  <Paragraphs>147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PARTIES,  CAMPAIGNS,  ELECTIONS,  VOTING AND  MONEY  PT. 2</vt:lpstr>
      <vt:lpstr>Party Components  (Welch, p. 140)</vt:lpstr>
      <vt:lpstr>Current Party Coalitions</vt:lpstr>
      <vt:lpstr>Current Party Coalitions</vt:lpstr>
      <vt:lpstr>Changes in voters’ party identification</vt:lpstr>
      <vt:lpstr>What Determines Your Likelihood of Voting?</vt:lpstr>
      <vt:lpstr>Voting patterns</vt:lpstr>
      <vt:lpstr>Split-Ticket Voting and  Divided Government</vt:lpstr>
      <vt:lpstr>Split-Ticket Voting and  Divided Government</vt:lpstr>
      <vt:lpstr>Is Divided Government  Good or Bad?</vt:lpstr>
      <vt:lpstr>Party coalitions and turnout</vt:lpstr>
      <vt:lpstr>Why parties are weaker than historically</vt:lpstr>
      <vt:lpstr>Why parties are weaker than historically</vt:lpstr>
      <vt:lpstr>Turnout of Voting Age Population in Presidential Elections Since 1960  (Eligibility Up, Turnout Down) </vt:lpstr>
      <vt:lpstr>Voter mobilization</vt:lpstr>
      <vt:lpstr>Campaign Finance  (Money in Politics)</vt:lpstr>
      <vt:lpstr>Campaign Finance</vt:lpstr>
      <vt:lpstr>Campaign Finance</vt:lpstr>
      <vt:lpstr>Campaign Finance</vt:lpstr>
      <vt:lpstr>Campaign Finance</vt:lpstr>
      <vt:lpstr>Campaign Finance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PARTIES,  CAMPAIGNS,  ELECTIONS,  VOTING AND  MONEY  PT. 2</dc:title>
  <dc:creator>John</dc:creator>
  <cp:lastModifiedBy>Holder, John</cp:lastModifiedBy>
  <cp:revision>16</cp:revision>
  <dcterms:created xsi:type="dcterms:W3CDTF">2012-10-31T09:07:47Z</dcterms:created>
  <dcterms:modified xsi:type="dcterms:W3CDTF">2012-10-31T13:21:15Z</dcterms:modified>
</cp:coreProperties>
</file>