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56" r:id="rId5"/>
    <p:sldId id="257" r:id="rId6"/>
    <p:sldId id="258" r:id="rId7"/>
    <p:sldId id="259" r:id="rId8"/>
    <p:sldId id="267" r:id="rId9"/>
    <p:sldId id="268"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5506C47-39F4-445A-9807-60865F22AEBF}" type="datetimeFigureOut">
              <a:rPr lang="en-US" smtClean="0"/>
              <a:t>1/25/2017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2BB8700-3E6E-485C-BD0E-BCC59B3BC35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06C47-39F4-445A-9807-60865F22AEB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06C47-39F4-445A-9807-60865F22AEB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06C47-39F4-445A-9807-60865F22AEB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506C47-39F4-445A-9807-60865F22AEB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2BB8700-3E6E-485C-BD0E-BCC59B3BC3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506C47-39F4-445A-9807-60865F22AEB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506C47-39F4-445A-9807-60865F22AEBF}"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506C47-39F4-445A-9807-60865F22AEBF}"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06C47-39F4-445A-9807-60865F22AEBF}"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506C47-39F4-445A-9807-60865F22AEB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506C47-39F4-445A-9807-60865F22AEB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B8700-3E6E-485C-BD0E-BCC59B3BC3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506C47-39F4-445A-9807-60865F22AEBF}" type="datetimeFigureOut">
              <a:rPr lang="en-US" smtClean="0"/>
              <a:t>1/25/2017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BB8700-3E6E-485C-BD0E-BCC59B3BC3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gardow.com/davebradlee/redistricting/launchap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440362"/>
          </a:xfrm>
        </p:spPr>
        <p:txBody>
          <a:bodyPr>
            <a:normAutofit/>
          </a:bodyPr>
          <a:lstStyle/>
          <a:p>
            <a:r>
              <a:rPr lang="en-US" dirty="0" smtClean="0"/>
              <a:t>Reapportionment</a:t>
            </a:r>
            <a:br>
              <a:rPr lang="en-US" dirty="0" smtClean="0"/>
            </a:br>
            <a:r>
              <a:rPr lang="en-US" dirty="0" smtClean="0"/>
              <a:t>and</a:t>
            </a:r>
            <a:br>
              <a:rPr lang="en-US" dirty="0" smtClean="0"/>
            </a:br>
            <a:r>
              <a:rPr lang="en-US" dirty="0" smtClean="0"/>
              <a:t>Redistricting</a:t>
            </a:r>
            <a:endParaRPr lang="en-US" dirty="0"/>
          </a:p>
        </p:txBody>
      </p:sp>
    </p:spTree>
    <p:extLst>
      <p:ext uri="{BB962C8B-B14F-4D97-AF65-F5344CB8AC3E}">
        <p14:creationId xmlns:p14="http://schemas.microsoft.com/office/powerpoint/2010/main" val="279764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a:hlinkClick r:id="rId2"/>
              </a:rPr>
              <a:t>http://gardow.com/davebradlee/redistricting/launchapp.html</a:t>
            </a:r>
            <a:endParaRPr lang="en-US" dirty="0"/>
          </a:p>
          <a:p>
            <a:pPr marL="137160" indent="0">
              <a:buNone/>
            </a:pPr>
            <a:r>
              <a:rPr lang="en-US" dirty="0"/>
              <a:t> </a:t>
            </a:r>
          </a:p>
          <a:p>
            <a:r>
              <a:rPr lang="en-US" dirty="0"/>
              <a:t>Launch Dave’s Redistricting 2.2</a:t>
            </a:r>
          </a:p>
          <a:p>
            <a:endParaRPr lang="en-US" dirty="0" smtClean="0"/>
          </a:p>
          <a:p>
            <a:r>
              <a:rPr lang="en-US" dirty="0" smtClean="0"/>
              <a:t>Click </a:t>
            </a:r>
            <a:r>
              <a:rPr lang="en-US" dirty="0"/>
              <a:t>on &lt;Select State&gt; (upper left-hand corner) and choose South Carolina</a:t>
            </a:r>
          </a:p>
          <a:p>
            <a:endParaRPr lang="en-US" dirty="0" smtClean="0"/>
          </a:p>
          <a:p>
            <a:r>
              <a:rPr lang="en-US" dirty="0" smtClean="0"/>
              <a:t>Set </a:t>
            </a:r>
            <a:r>
              <a:rPr lang="en-US" dirty="0"/>
              <a:t>the number of districts at seven (use the buttons or the slider)</a:t>
            </a:r>
          </a:p>
          <a:p>
            <a:pPr marL="137160" indent="0">
              <a:buNone/>
            </a:pPr>
            <a:r>
              <a:rPr lang="en-US" dirty="0"/>
              <a:t> </a:t>
            </a:r>
          </a:p>
          <a:p>
            <a:r>
              <a:rPr lang="en-US" dirty="0"/>
              <a:t>Divide South Carolina into seven districts with population variance of less than 100. (This site doesn’t allow you to split precincts, so exact population equality is extremely difficult if not impossible to achieve.)</a:t>
            </a:r>
          </a:p>
          <a:p>
            <a:endParaRPr lang="en-US" dirty="0"/>
          </a:p>
        </p:txBody>
      </p:sp>
    </p:spTree>
    <p:extLst>
      <p:ext uri="{BB962C8B-B14F-4D97-AF65-F5344CB8AC3E}">
        <p14:creationId xmlns:p14="http://schemas.microsoft.com/office/powerpoint/2010/main" val="302721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610600" cy="6400800"/>
          </a:xfrm>
        </p:spPr>
        <p:txBody>
          <a:bodyPr>
            <a:normAutofit fontScale="70000" lnSpcReduction="20000"/>
          </a:bodyPr>
          <a:lstStyle/>
          <a:p>
            <a:r>
              <a:rPr lang="en-US" dirty="0"/>
              <a:t>The districts must be contiguous, that is, they have to touch at all points – you can’t skip over territory.</a:t>
            </a:r>
          </a:p>
          <a:p>
            <a:endParaRPr lang="en-US" dirty="0"/>
          </a:p>
          <a:p>
            <a:r>
              <a:rPr lang="en-US" dirty="0"/>
              <a:t>Note that this uses the election results from the Obama/McCain presidential race, rather than Congressional races. These will be proxies for Democratic and Republican votes for Congress.</a:t>
            </a:r>
          </a:p>
          <a:p>
            <a:endParaRPr lang="en-US" dirty="0"/>
          </a:p>
          <a:p>
            <a:r>
              <a:rPr lang="en-US" dirty="0"/>
              <a:t>Produce two different maps, using your choice of any of the following criteria:</a:t>
            </a:r>
          </a:p>
          <a:p>
            <a:endParaRPr lang="en-US" dirty="0"/>
          </a:p>
          <a:p>
            <a:r>
              <a:rPr lang="en-US" dirty="0"/>
              <a:t>1. Maximize the Republican advantage (draw as many Republican-majority districts as possible).</a:t>
            </a:r>
          </a:p>
          <a:p>
            <a:endParaRPr lang="en-US" dirty="0"/>
          </a:p>
          <a:p>
            <a:r>
              <a:rPr lang="en-US" dirty="0"/>
              <a:t>2. Maximize the Democratic advantage (draw as many Democratic-majority districts as possible).</a:t>
            </a:r>
          </a:p>
          <a:p>
            <a:endParaRPr lang="en-US" dirty="0"/>
          </a:p>
          <a:p>
            <a:r>
              <a:rPr lang="en-US" dirty="0"/>
              <a:t>3. Construct as many black-majority population districts as possible.</a:t>
            </a:r>
          </a:p>
          <a:p>
            <a:endParaRPr lang="en-US" dirty="0"/>
          </a:p>
          <a:p>
            <a:r>
              <a:rPr lang="en-US" dirty="0"/>
              <a:t>4. Create four Republican districts and three Democratic districts (which most closely reflects the actual vote distribution in the state).</a:t>
            </a:r>
          </a:p>
          <a:p>
            <a:endParaRPr lang="en-US" dirty="0"/>
          </a:p>
          <a:p>
            <a:endParaRPr lang="en-US" dirty="0"/>
          </a:p>
        </p:txBody>
      </p:sp>
    </p:spTree>
    <p:extLst>
      <p:ext uri="{BB962C8B-B14F-4D97-AF65-F5344CB8AC3E}">
        <p14:creationId xmlns:p14="http://schemas.microsoft.com/office/powerpoint/2010/main" val="170533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Reapportionment</a:t>
            </a:r>
            <a:endParaRPr lang="en-US" dirty="0"/>
          </a:p>
        </p:txBody>
      </p:sp>
      <p:sp>
        <p:nvSpPr>
          <p:cNvPr id="3" name="Content Placeholder 2"/>
          <p:cNvSpPr>
            <a:spLocks noGrp="1"/>
          </p:cNvSpPr>
          <p:nvPr>
            <p:ph idx="1"/>
          </p:nvPr>
        </p:nvSpPr>
        <p:spPr/>
        <p:txBody>
          <a:bodyPr>
            <a:normAutofit/>
          </a:bodyPr>
          <a:lstStyle/>
          <a:p>
            <a:r>
              <a:rPr lang="en-US" dirty="0" smtClean="0"/>
              <a:t>Determining the number of seats each state gets as a result of the Census; moving seats from states losing/gaining population slowly to states gaining population rapidly</a:t>
            </a:r>
          </a:p>
          <a:p>
            <a:r>
              <a:rPr lang="en-US" dirty="0" smtClean="0"/>
              <a:t>Reapportionment is conducted using the “method of equal proportions”</a:t>
            </a:r>
          </a:p>
          <a:p>
            <a:pPr marL="137160" indent="0">
              <a:buNone/>
            </a:pPr>
            <a:endParaRPr lang="en-US" dirty="0"/>
          </a:p>
        </p:txBody>
      </p:sp>
    </p:spTree>
    <p:extLst>
      <p:ext uri="{BB962C8B-B14F-4D97-AF65-F5344CB8AC3E}">
        <p14:creationId xmlns:p14="http://schemas.microsoft.com/office/powerpoint/2010/main" val="264422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Redistricting</a:t>
            </a:r>
            <a:endParaRPr lang="en-US" dirty="0"/>
          </a:p>
        </p:txBody>
      </p:sp>
      <p:sp>
        <p:nvSpPr>
          <p:cNvPr id="3" name="Content Placeholder 2"/>
          <p:cNvSpPr>
            <a:spLocks noGrp="1"/>
          </p:cNvSpPr>
          <p:nvPr>
            <p:ph idx="1"/>
          </p:nvPr>
        </p:nvSpPr>
        <p:spPr/>
        <p:txBody>
          <a:bodyPr/>
          <a:lstStyle/>
          <a:p>
            <a:r>
              <a:rPr lang="en-US" dirty="0" smtClean="0"/>
              <a:t>Once a state’s number of seats has been determined, the district lines must be redrawn within the state so that each district has almost exactly equal population.</a:t>
            </a:r>
          </a:p>
          <a:p>
            <a:r>
              <a:rPr lang="en-US" dirty="0" smtClean="0"/>
              <a:t>In most states, this is controlled by the state legislature and is a highly partisan process.</a:t>
            </a:r>
            <a:endParaRPr lang="en-US" dirty="0"/>
          </a:p>
        </p:txBody>
      </p:sp>
    </p:spTree>
    <p:extLst>
      <p:ext uri="{BB962C8B-B14F-4D97-AF65-F5344CB8AC3E}">
        <p14:creationId xmlns:p14="http://schemas.microsoft.com/office/powerpoint/2010/main" val="26787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5972" b="5972"/>
          <a:stretch>
            <a:fillRect/>
          </a:stretch>
        </p:blipFill>
        <p:spPr>
          <a:xfrm>
            <a:off x="142029" y="609600"/>
            <a:ext cx="8544771" cy="6176169"/>
          </a:xfrm>
        </p:spPr>
      </p:pic>
      <p:sp>
        <p:nvSpPr>
          <p:cNvPr id="6" name="Text Placeholder 5"/>
          <p:cNvSpPr>
            <a:spLocks noGrp="1"/>
          </p:cNvSpPr>
          <p:nvPr>
            <p:ph type="body" sz="half" idx="2"/>
          </p:nvPr>
        </p:nvSpPr>
        <p:spPr>
          <a:xfrm>
            <a:off x="4648200" y="685801"/>
            <a:ext cx="2667000" cy="457200"/>
          </a:xfrm>
        </p:spPr>
        <p:txBody>
          <a:bodyPr/>
          <a:lstStyle/>
          <a:p>
            <a:r>
              <a:rPr lang="en-US" dirty="0" smtClean="0">
                <a:solidFill>
                  <a:schemeClr val="bg1"/>
                </a:solidFill>
              </a:rPr>
              <a:t>South Carolina 1970’s</a:t>
            </a:r>
            <a:endParaRPr lang="en-US" dirty="0">
              <a:solidFill>
                <a:schemeClr val="bg1"/>
              </a:solidFill>
            </a:endParaRPr>
          </a:p>
        </p:txBody>
      </p:sp>
    </p:spTree>
    <p:extLst>
      <p:ext uri="{BB962C8B-B14F-4D97-AF65-F5344CB8AC3E}">
        <p14:creationId xmlns:p14="http://schemas.microsoft.com/office/powerpoint/2010/main" val="33390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528" b="7528"/>
          <a:stretch>
            <a:fillRect/>
          </a:stretch>
        </p:blipFill>
        <p:spPr>
          <a:xfrm>
            <a:off x="381000" y="457200"/>
            <a:ext cx="8263304" cy="5967942"/>
          </a:xfrm>
        </p:spPr>
      </p:pic>
      <p:sp>
        <p:nvSpPr>
          <p:cNvPr id="4" name="Text Placeholder 3"/>
          <p:cNvSpPr>
            <a:spLocks noGrp="1"/>
          </p:cNvSpPr>
          <p:nvPr>
            <p:ph type="body" sz="half" idx="2"/>
          </p:nvPr>
        </p:nvSpPr>
        <p:spPr>
          <a:xfrm>
            <a:off x="5638800" y="838201"/>
            <a:ext cx="2514600" cy="457200"/>
          </a:xfrm>
        </p:spPr>
        <p:txBody>
          <a:bodyPr/>
          <a:lstStyle/>
          <a:p>
            <a:r>
              <a:rPr lang="en-US" dirty="0" smtClean="0">
                <a:solidFill>
                  <a:schemeClr val="bg1"/>
                </a:solidFill>
              </a:rPr>
              <a:t>South Carolina 1980’s</a:t>
            </a:r>
            <a:endParaRPr lang="en-US" dirty="0">
              <a:solidFill>
                <a:schemeClr val="bg1"/>
              </a:solidFill>
            </a:endParaRPr>
          </a:p>
        </p:txBody>
      </p:sp>
    </p:spTree>
    <p:extLst>
      <p:ext uri="{BB962C8B-B14F-4D97-AF65-F5344CB8AC3E}">
        <p14:creationId xmlns:p14="http://schemas.microsoft.com/office/powerpoint/2010/main" val="423272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8103" b="8103"/>
          <a:stretch>
            <a:fillRect/>
          </a:stretch>
        </p:blipFill>
        <p:spPr>
          <a:xfrm>
            <a:off x="-37631" y="226617"/>
            <a:ext cx="9154258" cy="6611408"/>
          </a:xfrm>
        </p:spPr>
      </p:pic>
      <p:sp>
        <p:nvSpPr>
          <p:cNvPr id="4" name="Text Placeholder 3"/>
          <p:cNvSpPr>
            <a:spLocks noGrp="1"/>
          </p:cNvSpPr>
          <p:nvPr>
            <p:ph type="body" sz="half" idx="2"/>
          </p:nvPr>
        </p:nvSpPr>
        <p:spPr/>
        <p:txBody>
          <a:bodyPr/>
          <a:lstStyle/>
          <a:p>
            <a:endParaRPr lang="en-US" dirty="0"/>
          </a:p>
        </p:txBody>
      </p:sp>
      <p:sp>
        <p:nvSpPr>
          <p:cNvPr id="3" name="TextBox 2"/>
          <p:cNvSpPr txBox="1"/>
          <p:nvPr/>
        </p:nvSpPr>
        <p:spPr>
          <a:xfrm>
            <a:off x="4876800" y="304800"/>
            <a:ext cx="3886200" cy="381000"/>
          </a:xfrm>
          <a:prstGeom prst="rect">
            <a:avLst/>
          </a:prstGeom>
          <a:noFill/>
        </p:spPr>
        <p:txBody>
          <a:bodyPr wrap="square" rtlCol="0">
            <a:spAutoFit/>
          </a:bodyPr>
          <a:lstStyle/>
          <a:p>
            <a:r>
              <a:rPr lang="en-US" dirty="0" smtClean="0">
                <a:solidFill>
                  <a:schemeClr val="bg1"/>
                </a:solidFill>
              </a:rPr>
              <a:t>South Carolina 1990’s</a:t>
            </a:r>
            <a:endParaRPr lang="en-US" dirty="0">
              <a:solidFill>
                <a:schemeClr val="bg1"/>
              </a:solidFill>
            </a:endParaRPr>
          </a:p>
        </p:txBody>
      </p:sp>
    </p:spTree>
    <p:extLst>
      <p:ext uri="{BB962C8B-B14F-4D97-AF65-F5344CB8AC3E}">
        <p14:creationId xmlns:p14="http://schemas.microsoft.com/office/powerpoint/2010/main" val="376174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076" b="4076"/>
          <a:stretch>
            <a:fillRect/>
          </a:stretch>
        </p:blipFill>
        <p:spPr>
          <a:xfrm>
            <a:off x="228600" y="152400"/>
            <a:ext cx="8686800" cy="6477000"/>
          </a:xfrm>
        </p:spPr>
      </p:pic>
      <p:sp>
        <p:nvSpPr>
          <p:cNvPr id="4" name="Text Placeholder 3"/>
          <p:cNvSpPr>
            <a:spLocks noGrp="1"/>
          </p:cNvSpPr>
          <p:nvPr>
            <p:ph type="body" sz="half" idx="2"/>
          </p:nvPr>
        </p:nvSpPr>
        <p:spPr/>
        <p:txBody>
          <a:bodyPr/>
          <a:lstStyle/>
          <a:p>
            <a:endParaRPr lang="en-US" dirty="0"/>
          </a:p>
        </p:txBody>
      </p:sp>
      <p:sp>
        <p:nvSpPr>
          <p:cNvPr id="6" name="TextBox 5"/>
          <p:cNvSpPr txBox="1"/>
          <p:nvPr/>
        </p:nvSpPr>
        <p:spPr>
          <a:xfrm>
            <a:off x="5029200" y="304800"/>
            <a:ext cx="3352800" cy="369332"/>
          </a:xfrm>
          <a:prstGeom prst="rect">
            <a:avLst/>
          </a:prstGeom>
          <a:noFill/>
        </p:spPr>
        <p:txBody>
          <a:bodyPr wrap="square" rtlCol="0">
            <a:spAutoFit/>
          </a:bodyPr>
          <a:lstStyle/>
          <a:p>
            <a:r>
              <a:rPr lang="en-US" dirty="0" smtClean="0">
                <a:solidFill>
                  <a:schemeClr val="bg1"/>
                </a:solidFill>
              </a:rPr>
              <a:t>South Carolina 2000’s</a:t>
            </a:r>
            <a:endParaRPr lang="en-US" dirty="0">
              <a:solidFill>
                <a:schemeClr val="bg1"/>
              </a:solidFill>
            </a:endParaRPr>
          </a:p>
        </p:txBody>
      </p:sp>
    </p:spTree>
    <p:extLst>
      <p:ext uri="{BB962C8B-B14F-4D97-AF65-F5344CB8AC3E}">
        <p14:creationId xmlns:p14="http://schemas.microsoft.com/office/powerpoint/2010/main" val="225634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90600" y="762001"/>
            <a:ext cx="7315200" cy="586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685800"/>
            <a:ext cx="7467600" cy="1981200"/>
          </a:xfrm>
        </p:spPr>
        <p:txBody>
          <a:bodyPr>
            <a:normAutofit/>
          </a:bodyPr>
          <a:lstStyle/>
          <a:p>
            <a:pPr algn="ctr"/>
            <a:r>
              <a:rPr lang="en-US" sz="4800" dirty="0" smtClean="0"/>
              <a:t>Gerrymandering</a:t>
            </a:r>
            <a:endParaRPr lang="en-US" sz="4800" dirty="0"/>
          </a:p>
        </p:txBody>
      </p:sp>
    </p:spTree>
    <p:extLst>
      <p:ext uri="{BB962C8B-B14F-4D97-AF65-F5344CB8AC3E}">
        <p14:creationId xmlns:p14="http://schemas.microsoft.com/office/powerpoint/2010/main" val="32577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lderj\Pictures\southcarolina-congressional-distri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95300"/>
            <a:ext cx="7620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4038600"/>
            <a:ext cx="1752600" cy="646331"/>
          </a:xfrm>
          <a:prstGeom prst="rect">
            <a:avLst/>
          </a:prstGeom>
          <a:noFill/>
        </p:spPr>
        <p:txBody>
          <a:bodyPr wrap="square" rtlCol="0">
            <a:spAutoFit/>
          </a:bodyPr>
          <a:lstStyle/>
          <a:p>
            <a:r>
              <a:rPr lang="en-US" dirty="0" smtClean="0">
                <a:solidFill>
                  <a:schemeClr val="bg1"/>
                </a:solidFill>
              </a:rPr>
              <a:t>South Carolina 2010’s</a:t>
            </a:r>
          </a:p>
        </p:txBody>
      </p:sp>
    </p:spTree>
    <p:extLst>
      <p:ext uri="{BB962C8B-B14F-4D97-AF65-F5344CB8AC3E}">
        <p14:creationId xmlns:p14="http://schemas.microsoft.com/office/powerpoint/2010/main" val="3663970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153</TotalTime>
  <Words>242</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Reapportionment and Redistricting</vt:lpstr>
      <vt:lpstr>Reapportionment</vt:lpstr>
      <vt:lpstr>Redistricting</vt:lpstr>
      <vt:lpstr>PowerPoint Presentation</vt:lpstr>
      <vt:lpstr>PowerPoint Presentation</vt:lpstr>
      <vt:lpstr>PowerPoint Presentation</vt:lpstr>
      <vt:lpstr>PowerPoint Presentation</vt:lpstr>
      <vt:lpstr>Gerrymandering</vt:lpstr>
      <vt:lpstr>PowerPoint Presentation</vt:lpstr>
      <vt:lpstr>Your turn!</vt:lpstr>
      <vt:lpstr>PowerPoint Presentation</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Reapportionment and Redistricting</dc:title>
  <dc:creator>Holder, John</dc:creator>
  <cp:lastModifiedBy>Holder, John</cp:lastModifiedBy>
  <cp:revision>8</cp:revision>
  <dcterms:created xsi:type="dcterms:W3CDTF">2013-01-18T13:53:26Z</dcterms:created>
  <dcterms:modified xsi:type="dcterms:W3CDTF">2017-01-25T20:04:40Z</dcterms:modified>
</cp:coreProperties>
</file>