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4CDC-CB04-4EC9-AD70-4E77DC0BBFB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7D46-609D-4463-A2DD-9081C5A94AE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4CDC-CB04-4EC9-AD70-4E77DC0BBFB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7D46-609D-4463-A2DD-9081C5A94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4CDC-CB04-4EC9-AD70-4E77DC0BBFB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7D46-609D-4463-A2DD-9081C5A94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4CDC-CB04-4EC9-AD70-4E77DC0BBFB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7D46-609D-4463-A2DD-9081C5A94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4CDC-CB04-4EC9-AD70-4E77DC0BBFB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9F07D46-609D-4463-A2DD-9081C5A94A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4CDC-CB04-4EC9-AD70-4E77DC0BBFB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7D46-609D-4463-A2DD-9081C5A94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4CDC-CB04-4EC9-AD70-4E77DC0BBFB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7D46-609D-4463-A2DD-9081C5A94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4CDC-CB04-4EC9-AD70-4E77DC0BBFB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7D46-609D-4463-A2DD-9081C5A94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4CDC-CB04-4EC9-AD70-4E77DC0BBFB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7D46-609D-4463-A2DD-9081C5A94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4CDC-CB04-4EC9-AD70-4E77DC0BBFB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7D46-609D-4463-A2DD-9081C5A94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4CDC-CB04-4EC9-AD70-4E77DC0BBFB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7D46-609D-4463-A2DD-9081C5A94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5F94CDC-CB04-4EC9-AD70-4E77DC0BBFB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F07D46-609D-4463-A2DD-9081C5A94AE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CONGRESSIONAL RULES AND PROCEDURES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Davidson, Oleszek, Lee, and </a:t>
            </a:r>
            <a:r>
              <a:rPr lang="en-US" dirty="0" err="1" smtClean="0"/>
              <a:t>Schickler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Chapter 8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843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Filibuster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Cloture – first adopted in 1917, required two-thirds; reduced to 60 in 1975</a:t>
            </a:r>
          </a:p>
          <a:p>
            <a:r>
              <a:rPr lang="en-US" dirty="0"/>
              <a:t>The motion to proceed to the consideration of a bill may also be filibustered, preventing the underlying bill from ever being taken 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119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Senate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Standing rules can only be changed by 2/3 vote, but the Senate can uphold or reject a point of order by majority vote (how the filibuster on nominations was eliminated by Harry Reid in 2013) – Trump nominees haven’t been subject to filibuster, but Judge Gorsuch may be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750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Conference </a:t>
            </a:r>
            <a:r>
              <a:rPr lang="en-US" dirty="0" smtClean="0"/>
              <a:t>committees resolve the differences in House and Senate versions of a bill</a:t>
            </a:r>
            <a:endParaRPr lang="en-US" dirty="0"/>
          </a:p>
          <a:p>
            <a:r>
              <a:rPr lang="en-US" dirty="0"/>
              <a:t>Chairs, ranking members, other significant members of House and Senate committees that considered the bill </a:t>
            </a:r>
            <a:r>
              <a:rPr lang="en-US" dirty="0" smtClean="0"/>
              <a:t>originally</a:t>
            </a:r>
          </a:p>
          <a:p>
            <a:r>
              <a:rPr lang="en-US" dirty="0" smtClean="0"/>
              <a:t>The conference committee produces </a:t>
            </a:r>
            <a:r>
              <a:rPr lang="en-US" dirty="0"/>
              <a:t>a conference </a:t>
            </a:r>
            <a:r>
              <a:rPr lang="en-US" dirty="0" smtClean="0"/>
              <a:t>report</a:t>
            </a:r>
          </a:p>
          <a:p>
            <a:pPr lvl="1"/>
            <a:r>
              <a:rPr lang="en-US" dirty="0" smtClean="0"/>
              <a:t>Must be agreed to by a majority of each House’s conferees</a:t>
            </a:r>
          </a:p>
          <a:p>
            <a:pPr lvl="1"/>
            <a:r>
              <a:rPr lang="en-US" dirty="0" smtClean="0"/>
              <a:t>House and Senate then vote up or down on </a:t>
            </a:r>
            <a:r>
              <a:rPr lang="en-US" smtClean="0"/>
              <a:t>the conference report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413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and Committee Referral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a member can introduce a bill</a:t>
            </a:r>
          </a:p>
          <a:p>
            <a:pPr lvl="1"/>
            <a:r>
              <a:rPr lang="en-US" dirty="0" smtClean="0"/>
              <a:t>Only a Representative in the House</a:t>
            </a:r>
          </a:p>
          <a:p>
            <a:pPr lvl="1"/>
            <a:r>
              <a:rPr lang="en-US" dirty="0" smtClean="0"/>
              <a:t>Only a Senator in the Senate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173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Referral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bill is referred to a standing committee. Committee jurisdictions are specified in the rules of the House and the Senate.</a:t>
            </a:r>
          </a:p>
          <a:p>
            <a:r>
              <a:rPr lang="en-US" dirty="0"/>
              <a:t>S</a:t>
            </a:r>
            <a:r>
              <a:rPr lang="en-US" dirty="0" smtClean="0"/>
              <a:t>ubject </a:t>
            </a:r>
            <a:r>
              <a:rPr lang="en-US" dirty="0"/>
              <a:t>matter determines where it goes, but committees have overlapping jurisdictions</a:t>
            </a:r>
          </a:p>
          <a:p>
            <a:r>
              <a:rPr lang="en-US" dirty="0"/>
              <a:t>Example of Sen. Graham’s public lands bill, Agriculture vs. Energy</a:t>
            </a:r>
          </a:p>
          <a:p>
            <a:r>
              <a:rPr lang="en-US" dirty="0"/>
              <a:t>Which committee gets the bill determines how it’s handled, whether it’s treated </a:t>
            </a:r>
            <a:r>
              <a:rPr lang="en-US" dirty="0" smtClean="0"/>
              <a:t>favorably</a:t>
            </a:r>
          </a:p>
          <a:p>
            <a:pPr lvl="1"/>
            <a:r>
              <a:rPr lang="en-US" dirty="0" smtClean="0"/>
              <a:t>The committee chair, ranking member, other members influence how the bill is dealt with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197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in the 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Suspension </a:t>
            </a:r>
            <a:r>
              <a:rPr lang="en-US" dirty="0"/>
              <a:t>of the </a:t>
            </a:r>
            <a:r>
              <a:rPr lang="en-US" dirty="0" smtClean="0"/>
              <a:t>Rules</a:t>
            </a:r>
          </a:p>
          <a:p>
            <a:pPr lvl="1"/>
            <a:r>
              <a:rPr lang="en-US" dirty="0" smtClean="0"/>
              <a:t>Non-controversial </a:t>
            </a:r>
            <a:r>
              <a:rPr lang="en-US" dirty="0"/>
              <a:t>bills, limited debate, no amendments, two-thirds vote for passage</a:t>
            </a:r>
          </a:p>
          <a:p>
            <a:r>
              <a:rPr lang="en-US" dirty="0"/>
              <a:t>Rules </a:t>
            </a:r>
            <a:r>
              <a:rPr lang="en-US" dirty="0" smtClean="0"/>
              <a:t>Committee</a:t>
            </a:r>
          </a:p>
          <a:p>
            <a:pPr lvl="1"/>
            <a:r>
              <a:rPr lang="en-US" dirty="0" smtClean="0"/>
              <a:t>Crafts </a:t>
            </a:r>
            <a:r>
              <a:rPr lang="en-US" dirty="0"/>
              <a:t>rules according to what the majority party </a:t>
            </a:r>
            <a:r>
              <a:rPr lang="en-US" dirty="0" smtClean="0"/>
              <a:t>wants (majority party has 9 of 13 seats)</a:t>
            </a:r>
          </a:p>
          <a:p>
            <a:pPr lvl="1"/>
            <a:r>
              <a:rPr lang="en-US" dirty="0" smtClean="0"/>
              <a:t>Rules almost always pass </a:t>
            </a:r>
            <a:r>
              <a:rPr lang="en-US" dirty="0"/>
              <a:t>because the majority membership votes for what the leadership wants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849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Box 8.3, p. 218 </a:t>
            </a:r>
            <a:br>
              <a:rPr lang="en-US" dirty="0" smtClean="0"/>
            </a:br>
            <a:r>
              <a:rPr lang="en-US" dirty="0" smtClean="0"/>
              <a:t>Example of a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Resolved </a:t>
            </a:r>
            <a:r>
              <a:rPr lang="en-US" dirty="0"/>
              <a:t>into the Committee of the Whole</a:t>
            </a:r>
          </a:p>
          <a:p>
            <a:r>
              <a:rPr lang="en-US" dirty="0"/>
              <a:t>Specifies the bill to be considered under the rule</a:t>
            </a:r>
          </a:p>
          <a:p>
            <a:r>
              <a:rPr lang="en-US" dirty="0"/>
              <a:t>First reading dispensed with (expedites the procedure; technically, bills are supposed to be read three different times on different days)</a:t>
            </a:r>
          </a:p>
          <a:p>
            <a:r>
              <a:rPr lang="en-US" dirty="0"/>
              <a:t>Points of order are waived</a:t>
            </a:r>
          </a:p>
          <a:p>
            <a:r>
              <a:rPr lang="en-US" dirty="0"/>
              <a:t>One hour of debate, </a:t>
            </a:r>
            <a:r>
              <a:rPr lang="en-US" dirty="0" smtClean="0"/>
              <a:t>then amendment </a:t>
            </a:r>
            <a:r>
              <a:rPr lang="en-US" dirty="0"/>
              <a:t>under five-minute rule (five minutes per speaker)</a:t>
            </a:r>
          </a:p>
          <a:p>
            <a:r>
              <a:rPr lang="en-US" dirty="0"/>
              <a:t>Bill considered as read (not taking the time to verbally read it into the record)</a:t>
            </a:r>
          </a:p>
          <a:p>
            <a:r>
              <a:rPr lang="en-US" dirty="0"/>
              <a:t>Amendments allowed by the Rules Committee are the only ones allowed</a:t>
            </a:r>
          </a:p>
          <a:p>
            <a:r>
              <a:rPr lang="en-US" dirty="0"/>
              <a:t>No division of the question – the amendment can’t be broken into parts</a:t>
            </a:r>
          </a:p>
          <a:p>
            <a:r>
              <a:rPr lang="en-US" dirty="0"/>
              <a:t>Report the bill back to the House – technically, the Committee of the Whole is a committee of the House</a:t>
            </a:r>
          </a:p>
          <a:p>
            <a:r>
              <a:rPr lang="en-US" dirty="0"/>
              <a:t>Motion to recommit – defeat the bill by sending it back to committee instead of passing it</a:t>
            </a:r>
          </a:p>
          <a:p>
            <a:r>
              <a:rPr lang="en-US" dirty="0"/>
              <a:t>Motion to recommit with instructions – adopt certain specified changes to the bill before it’s passed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933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of the Whole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Committee of the Whole House on the State of the Union – expedited parliamentary </a:t>
            </a:r>
            <a:r>
              <a:rPr lang="en-US" dirty="0" smtClean="0"/>
              <a:t>procedure (faster debate, lower quorum)</a:t>
            </a:r>
            <a:endParaRPr lang="en-US" dirty="0"/>
          </a:p>
          <a:p>
            <a:r>
              <a:rPr lang="en-US" dirty="0"/>
              <a:t>	All members of the House are members of the Committee of the Whole</a:t>
            </a:r>
          </a:p>
          <a:p>
            <a:r>
              <a:rPr lang="en-US" dirty="0"/>
              <a:t>	The Speaker never presides over the Committee, it’s another member referred to as Chair</a:t>
            </a:r>
          </a:p>
          <a:p>
            <a:r>
              <a:rPr lang="en-US" dirty="0"/>
              <a:t>	Recent controversies about whether Delegates can vote in COTW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905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of the Whole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Open rule – any amendments are permitted</a:t>
            </a:r>
          </a:p>
          <a:p>
            <a:r>
              <a:rPr lang="en-US" dirty="0"/>
              <a:t>Closed rule – no amendments permitted, historically used for tax bills</a:t>
            </a:r>
          </a:p>
          <a:p>
            <a:r>
              <a:rPr lang="en-US" dirty="0"/>
              <a:t>Structured – only amendments authorized by Rules Committee may be offered (“modified open” or “modified closed”)</a:t>
            </a:r>
          </a:p>
          <a:p>
            <a:r>
              <a:rPr lang="en-US" dirty="0"/>
              <a:t>Amendments and voting in the Committee of the Whole</a:t>
            </a:r>
          </a:p>
          <a:p>
            <a:r>
              <a:rPr lang="en-US" dirty="0"/>
              <a:t>Committee rises, House votes on final </a:t>
            </a:r>
            <a:r>
              <a:rPr lang="en-US" dirty="0" smtClean="0"/>
              <a:t>passage</a:t>
            </a:r>
          </a:p>
          <a:p>
            <a:pPr lvl="1"/>
            <a:r>
              <a:rPr lang="en-US" dirty="0" smtClean="0"/>
              <a:t>The bill must be passed by the House, not just by the Committee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247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Discharge 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218 </a:t>
            </a:r>
            <a:r>
              <a:rPr lang="en-US" dirty="0"/>
              <a:t>members may move to bring a bill to the floor even if a committee hasn’t passed </a:t>
            </a:r>
            <a:r>
              <a:rPr lang="en-US" dirty="0" smtClean="0"/>
              <a:t>it</a:t>
            </a:r>
          </a:p>
          <a:p>
            <a:r>
              <a:rPr lang="en-US" dirty="0" smtClean="0"/>
              <a:t>Rarely successful; committees want to protect their jurisdiction, and members don’t want to short-circuit the committee process or alienate the leaders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87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Unanimous consent – the schedule, time allowed, and amendments are generally negotiated by the Majority Leader and the Minority Leader </a:t>
            </a:r>
          </a:p>
          <a:p>
            <a:r>
              <a:rPr lang="en-US" dirty="0"/>
              <a:t>Second-degree amendment – an amendment to an </a:t>
            </a:r>
            <a:r>
              <a:rPr lang="en-US" dirty="0" smtClean="0"/>
              <a:t>amendment (limited number are permitted)</a:t>
            </a:r>
            <a:endParaRPr lang="en-US" dirty="0"/>
          </a:p>
          <a:p>
            <a:r>
              <a:rPr lang="en-US" dirty="0"/>
              <a:t>Hold – individual Senator objects to something, with the implicit threat of a filibuster against it or an objection to a unanimous consent </a:t>
            </a:r>
            <a:r>
              <a:rPr lang="en-US" dirty="0" smtClean="0"/>
              <a:t>request</a:t>
            </a:r>
          </a:p>
          <a:p>
            <a:pPr lvl="1"/>
            <a:r>
              <a:rPr lang="en-US" dirty="0" smtClean="0"/>
              <a:t>Individual Senators usually make their objections known ahead of time and are negotiated with before the Senate takes up the bill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628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</TotalTime>
  <Words>719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CONGRESSIONAL RULES AND PROCEDURES</vt:lpstr>
      <vt:lpstr>Introduction and Committee Referral</vt:lpstr>
      <vt:lpstr>Committee Referral</vt:lpstr>
      <vt:lpstr>Scheduling in the House</vt:lpstr>
      <vt:lpstr>Box 8.3, p. 218  Example of a rule</vt:lpstr>
      <vt:lpstr>Committee of the Whole</vt:lpstr>
      <vt:lpstr>Committee of the Whole</vt:lpstr>
      <vt:lpstr>Discharge petition</vt:lpstr>
      <vt:lpstr>The Senate</vt:lpstr>
      <vt:lpstr>Filibuster</vt:lpstr>
      <vt:lpstr>Senate Rules</vt:lpstr>
      <vt:lpstr>Conference Committees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CONGRESSIONAL RULES AND PROCEDURES</dc:title>
  <dc:creator>Holder, John</dc:creator>
  <cp:lastModifiedBy>Holder, John</cp:lastModifiedBy>
  <cp:revision>2</cp:revision>
  <dcterms:created xsi:type="dcterms:W3CDTF">2017-02-22T19:53:55Z</dcterms:created>
  <dcterms:modified xsi:type="dcterms:W3CDTF">2017-02-22T20:06:14Z</dcterms:modified>
</cp:coreProperties>
</file>