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2544" autoAdjust="0"/>
  </p:normalViewPr>
  <p:slideViewPr>
    <p:cSldViewPr>
      <p:cViewPr varScale="1">
        <p:scale>
          <a:sx n="113" d="100"/>
          <a:sy n="113" d="100"/>
        </p:scale>
        <p:origin x="-94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1359F96-2530-449B-B2FE-702CC7B89A2F}" type="datetimeFigureOut">
              <a:rPr lang="en-US" smtClean="0"/>
              <a:t>1/30/2017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E6DCE15-68F1-452C-BB56-E02A067B10A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359F96-2530-449B-B2FE-702CC7B89A2F}"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DCE15-68F1-452C-BB56-E02A067B10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359F96-2530-449B-B2FE-702CC7B89A2F}"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DCE15-68F1-452C-BB56-E02A067B10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359F96-2530-449B-B2FE-702CC7B89A2F}"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DCE15-68F1-452C-BB56-E02A067B10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359F96-2530-449B-B2FE-702CC7B89A2F}"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E6DCE15-68F1-452C-BB56-E02A067B10A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359F96-2530-449B-B2FE-702CC7B89A2F}"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DCE15-68F1-452C-BB56-E02A067B10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359F96-2530-449B-B2FE-702CC7B89A2F}" type="datetimeFigureOut">
              <a:rPr lang="en-US" smtClean="0"/>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DCE15-68F1-452C-BB56-E02A067B10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359F96-2530-449B-B2FE-702CC7B89A2F}" type="datetimeFigureOut">
              <a:rPr lang="en-US" smtClean="0"/>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DCE15-68F1-452C-BB56-E02A067B10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59F96-2530-449B-B2FE-702CC7B89A2F}" type="datetimeFigureOut">
              <a:rPr lang="en-US" smtClean="0"/>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6DCE15-68F1-452C-BB56-E02A067B10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359F96-2530-449B-B2FE-702CC7B89A2F}"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DCE15-68F1-452C-BB56-E02A067B10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359F96-2530-449B-B2FE-702CC7B89A2F}"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DCE15-68F1-452C-BB56-E02A067B10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1359F96-2530-449B-B2FE-702CC7B89A2F}" type="datetimeFigureOut">
              <a:rPr lang="en-US" smtClean="0"/>
              <a:t>1/30/2017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6DCE15-68F1-452C-BB56-E02A067B10A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dirty="0" smtClean="0"/>
              <a:t>How does a party’s percentage of the vote received translate into its percentage of seats?</a:t>
            </a:r>
            <a:br>
              <a:rPr lang="en-US" dirty="0" smtClean="0"/>
            </a:br>
            <a:endParaRPr lang="en-US" dirty="0"/>
          </a:p>
        </p:txBody>
      </p:sp>
      <p:graphicFrame>
        <p:nvGraphicFramePr>
          <p:cNvPr id="7" name="Picture Placeholder 6"/>
          <p:cNvGraphicFramePr>
            <a:graphicFrameLocks noGrp="1"/>
          </p:cNvGraphicFramePr>
          <p:nvPr>
            <p:ph idx="1"/>
            <p:extLst>
              <p:ext uri="{D42A27DB-BD31-4B8C-83A1-F6EECF244321}">
                <p14:modId xmlns:p14="http://schemas.microsoft.com/office/powerpoint/2010/main" val="3070117274"/>
              </p:ext>
            </p:extLst>
          </p:nvPr>
        </p:nvGraphicFramePr>
        <p:xfrm>
          <a:off x="457200" y="2362200"/>
          <a:ext cx="8534399" cy="4423176"/>
        </p:xfrm>
        <a:graphic>
          <a:graphicData uri="http://schemas.openxmlformats.org/drawingml/2006/table">
            <a:tbl>
              <a:tblPr>
                <a:tableStyleId>{5C22544A-7EE6-4342-B048-85BDC9FD1C3A}</a:tableStyleId>
              </a:tblPr>
              <a:tblGrid>
                <a:gridCol w="2063646"/>
                <a:gridCol w="2024260"/>
                <a:gridCol w="1788238"/>
                <a:gridCol w="1678898"/>
                <a:gridCol w="979357"/>
              </a:tblGrid>
              <a:tr h="715166">
                <a:tc>
                  <a:txBody>
                    <a:bodyPr/>
                    <a:lstStyle/>
                    <a:p>
                      <a:pPr algn="ctr" fontAlgn="b"/>
                      <a:r>
                        <a:rPr lang="en-US" sz="2400" b="0" i="0" u="none" strike="noStrike" dirty="0" smtClean="0">
                          <a:solidFill>
                            <a:srgbClr val="000000"/>
                          </a:solidFill>
                          <a:effectLst/>
                          <a:latin typeface="Arial Black" panose="020B0A04020102020204" pitchFamily="34" charset="0"/>
                        </a:rPr>
                        <a:t>U.S. House 2016</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smtClean="0">
                          <a:effectLst/>
                          <a:latin typeface="Arial Black" panose="020B0A04020102020204" pitchFamily="34" charset="0"/>
                        </a:rPr>
                        <a:t>Votes</a:t>
                      </a:r>
                      <a:r>
                        <a:rPr lang="en-US" sz="2400" u="none" strike="noStrike" baseline="0" dirty="0" smtClean="0">
                          <a:effectLst/>
                          <a:latin typeface="Arial Black" panose="020B0A04020102020204" pitchFamily="34" charset="0"/>
                        </a:rPr>
                        <a:t> </a:t>
                      </a:r>
                    </a:p>
                    <a:p>
                      <a:pPr algn="ctr" fontAlgn="b"/>
                      <a:r>
                        <a:rPr lang="en-US" sz="1100" u="none" strike="noStrike" baseline="0" dirty="0" smtClean="0">
                          <a:effectLst/>
                          <a:latin typeface="Arial Black" panose="020B0A04020102020204" pitchFamily="34" charset="0"/>
                        </a:rPr>
                        <a:t>(Data for Arkansas not available)</a:t>
                      </a:r>
                      <a:endParaRPr lang="en-US" sz="1100" u="none" strike="noStrike" dirty="0" smtClean="0">
                        <a:effectLst/>
                        <a:latin typeface="Arial Black" panose="020B0A04020102020204" pitchFamily="34" charset="0"/>
                      </a:endParaRPr>
                    </a:p>
                  </a:txBody>
                  <a:tcPr marL="8645" marR="8645" marT="9525" marB="0" anchor="b"/>
                </a:tc>
                <a:tc>
                  <a:txBody>
                    <a:bodyPr/>
                    <a:lstStyle/>
                    <a:p>
                      <a:pPr algn="ctr" fontAlgn="b"/>
                      <a:r>
                        <a:rPr lang="en-US" sz="2400" u="none" strike="noStrike" dirty="0" smtClean="0">
                          <a:effectLst/>
                          <a:latin typeface="Arial Black" panose="020B0A04020102020204" pitchFamily="34" charset="0"/>
                        </a:rPr>
                        <a:t>% Votes</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a:effectLst/>
                          <a:latin typeface="Arial Black" panose="020B0A04020102020204" pitchFamily="34" charset="0"/>
                        </a:rPr>
                        <a:t>Seats</a:t>
                      </a:r>
                      <a:endParaRPr lang="en-US" sz="2400" b="0" i="0" u="none" strike="noStrike">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smtClean="0">
                          <a:effectLst/>
                          <a:latin typeface="Arial Black" panose="020B0A04020102020204" pitchFamily="34" charset="0"/>
                        </a:rPr>
                        <a:t>% Seats</a:t>
                      </a:r>
                      <a:endParaRPr lang="en-US" sz="2400" b="0" i="0" u="none" strike="noStrike" dirty="0">
                        <a:solidFill>
                          <a:srgbClr val="000000"/>
                        </a:solidFill>
                        <a:effectLst/>
                        <a:latin typeface="Arial Black" panose="020B0A04020102020204" pitchFamily="34" charset="0"/>
                      </a:endParaRPr>
                    </a:p>
                  </a:txBody>
                  <a:tcPr marL="8645" marR="8645" marT="9525" marB="0" anchor="b"/>
                </a:tc>
              </a:tr>
              <a:tr h="782955">
                <a:tc>
                  <a:txBody>
                    <a:bodyPr/>
                    <a:lstStyle/>
                    <a:p>
                      <a:pPr algn="ctr" fontAlgn="b"/>
                      <a:r>
                        <a:rPr lang="en-US" sz="2400" u="none" strike="noStrike" dirty="0">
                          <a:effectLst/>
                          <a:latin typeface="Arial Black" panose="020B0A04020102020204" pitchFamily="34" charset="0"/>
                        </a:rPr>
                        <a:t>Democratic</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a:effectLst/>
                          <a:latin typeface="Arial Black" panose="020B0A04020102020204" pitchFamily="34" charset="0"/>
                        </a:rPr>
                        <a:t>61,148,021</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a:effectLst/>
                          <a:latin typeface="Arial Black" panose="020B0A04020102020204" pitchFamily="34" charset="0"/>
                        </a:rPr>
                        <a:t>48.19%</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a:effectLst/>
                          <a:latin typeface="Arial Black" panose="020B0A04020102020204" pitchFamily="34" charset="0"/>
                        </a:rPr>
                        <a:t>194</a:t>
                      </a:r>
                      <a:endParaRPr lang="en-US" sz="2400" b="0" i="0" u="none" strike="noStrike">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smtClean="0">
                          <a:effectLst/>
                          <a:latin typeface="Arial Black" panose="020B0A04020102020204" pitchFamily="34" charset="0"/>
                        </a:rPr>
                        <a:t>44.6</a:t>
                      </a:r>
                      <a:endParaRPr lang="en-US" sz="2400" b="0" i="0" u="none" strike="noStrike" dirty="0">
                        <a:solidFill>
                          <a:srgbClr val="000000"/>
                        </a:solidFill>
                        <a:effectLst/>
                        <a:latin typeface="Arial Black" panose="020B0A04020102020204" pitchFamily="34" charset="0"/>
                      </a:endParaRPr>
                    </a:p>
                  </a:txBody>
                  <a:tcPr marL="8645" marR="8645" marT="9525" marB="0" anchor="b"/>
                </a:tc>
              </a:tr>
              <a:tr h="1371600">
                <a:tc>
                  <a:txBody>
                    <a:bodyPr/>
                    <a:lstStyle/>
                    <a:p>
                      <a:pPr algn="ctr" fontAlgn="b"/>
                      <a:r>
                        <a:rPr lang="en-US" sz="2400" u="none" strike="noStrike">
                          <a:effectLst/>
                          <a:latin typeface="Arial Black" panose="020B0A04020102020204" pitchFamily="34" charset="0"/>
                        </a:rPr>
                        <a:t>Republican</a:t>
                      </a:r>
                      <a:endParaRPr lang="en-US" sz="2400" b="0" i="0" u="none" strike="noStrike">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a:effectLst/>
                          <a:latin typeface="Arial Black" panose="020B0A04020102020204" pitchFamily="34" charset="0"/>
                        </a:rPr>
                        <a:t>62,283,315</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a:effectLst/>
                          <a:latin typeface="Arial Black" panose="020B0A04020102020204" pitchFamily="34" charset="0"/>
                        </a:rPr>
                        <a:t>49.08%</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a:effectLst/>
                          <a:latin typeface="Arial Black" panose="020B0A04020102020204" pitchFamily="34" charset="0"/>
                        </a:rPr>
                        <a:t>241</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smtClean="0">
                          <a:effectLst/>
                          <a:latin typeface="Arial Black" panose="020B0A04020102020204" pitchFamily="34" charset="0"/>
                        </a:rPr>
                        <a:t>55.4</a:t>
                      </a:r>
                      <a:endParaRPr lang="en-US" sz="2400" b="0" i="0" u="none" strike="noStrike" dirty="0">
                        <a:solidFill>
                          <a:srgbClr val="000000"/>
                        </a:solidFill>
                        <a:effectLst/>
                        <a:latin typeface="Arial Black" panose="020B0A04020102020204" pitchFamily="34" charset="0"/>
                      </a:endParaRPr>
                    </a:p>
                  </a:txBody>
                  <a:tcPr marL="8645" marR="8645" marT="9525" marB="0" anchor="b"/>
                </a:tc>
              </a:tr>
              <a:tr h="1527576">
                <a:tc>
                  <a:txBody>
                    <a:bodyPr/>
                    <a:lstStyle/>
                    <a:p>
                      <a:pPr algn="ctr" fontAlgn="b"/>
                      <a:r>
                        <a:rPr lang="en-US" sz="2400" u="none" strike="noStrike">
                          <a:effectLst/>
                          <a:latin typeface="Arial Black" panose="020B0A04020102020204" pitchFamily="34" charset="0"/>
                        </a:rPr>
                        <a:t>Other</a:t>
                      </a:r>
                      <a:endParaRPr lang="en-US" sz="2400" b="0" i="0" u="none" strike="noStrike">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a:effectLst/>
                          <a:latin typeface="Arial Black" panose="020B0A04020102020204" pitchFamily="34" charset="0"/>
                        </a:rPr>
                        <a:t>3,464,825</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a:effectLst/>
                          <a:latin typeface="Arial Black" panose="020B0A04020102020204" pitchFamily="34" charset="0"/>
                        </a:rPr>
                        <a:t>2.73%</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a:effectLst/>
                          <a:latin typeface="Arial Black" panose="020B0A04020102020204" pitchFamily="34" charset="0"/>
                        </a:rPr>
                        <a:t>0</a:t>
                      </a:r>
                      <a:endParaRPr lang="en-US" sz="2400" b="0" i="0" u="none" strike="noStrike" dirty="0">
                        <a:solidFill>
                          <a:srgbClr val="000000"/>
                        </a:solidFill>
                        <a:effectLst/>
                        <a:latin typeface="Arial Black" panose="020B0A04020102020204" pitchFamily="34" charset="0"/>
                      </a:endParaRPr>
                    </a:p>
                  </a:txBody>
                  <a:tcPr marL="8645" marR="8645" marT="9525" marB="0" anchor="b"/>
                </a:tc>
                <a:tc>
                  <a:txBody>
                    <a:bodyPr/>
                    <a:lstStyle/>
                    <a:p>
                      <a:pPr algn="ctr" fontAlgn="b"/>
                      <a:r>
                        <a:rPr lang="en-US" sz="2400" u="none" strike="noStrike" dirty="0">
                          <a:effectLst/>
                          <a:latin typeface="Arial Black" panose="020B0A04020102020204" pitchFamily="34" charset="0"/>
                        </a:rPr>
                        <a:t>0</a:t>
                      </a:r>
                      <a:endParaRPr lang="en-US" sz="2400" b="0" i="0" u="none" strike="noStrike" dirty="0">
                        <a:solidFill>
                          <a:srgbClr val="000000"/>
                        </a:solidFill>
                        <a:effectLst/>
                        <a:latin typeface="Arial Black" panose="020B0A04020102020204" pitchFamily="34" charset="0"/>
                      </a:endParaRPr>
                    </a:p>
                  </a:txBody>
                  <a:tcPr marL="8645" marR="8645" marT="9525" marB="0" anchor="b"/>
                </a:tc>
              </a:tr>
            </a:tbl>
          </a:graphicData>
        </a:graphic>
      </p:graphicFrame>
    </p:spTree>
    <p:extLst>
      <p:ext uri="{BB962C8B-B14F-4D97-AF65-F5344CB8AC3E}">
        <p14:creationId xmlns:p14="http://schemas.microsoft.com/office/powerpoint/2010/main" val="193661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Votes Translated to Seats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percentage of each party’s vote in a state is cast for winning candidates?</a:t>
            </a:r>
          </a:p>
          <a:p>
            <a:pPr lvl="1"/>
            <a:r>
              <a:rPr lang="en-US" dirty="0" smtClean="0"/>
              <a:t>Democrats who won compared to Democrats who lost</a:t>
            </a:r>
          </a:p>
          <a:p>
            <a:pPr lvl="2"/>
            <a:r>
              <a:rPr lang="en-US" dirty="0" smtClean="0"/>
              <a:t>SC 2016: Clyburn (W) vs. Cherny, Bjorn, Cleveland, Fedalei, Person, Hyman (L)</a:t>
            </a:r>
          </a:p>
          <a:p>
            <a:pPr lvl="1"/>
            <a:r>
              <a:rPr lang="en-US" dirty="0" smtClean="0"/>
              <a:t>Republicans who won compared to Republicans who lost</a:t>
            </a:r>
          </a:p>
          <a:p>
            <a:pPr lvl="2"/>
            <a:r>
              <a:rPr lang="en-US" dirty="0" smtClean="0"/>
              <a:t>SC 2016: Sanford, Wilson, Duncan, Gowdy, Mulvaney, Rice (W) vs. Sterling (L)</a:t>
            </a:r>
          </a:p>
          <a:p>
            <a:r>
              <a:rPr lang="en-US" dirty="0" smtClean="0"/>
              <a:t>What percentage of the vote for winners in a state is cast for each party’s candidates?</a:t>
            </a:r>
          </a:p>
          <a:p>
            <a:pPr lvl="1"/>
            <a:r>
              <a:rPr lang="en-US" dirty="0" smtClean="0"/>
              <a:t>Democrats who won compared to Republicans who won</a:t>
            </a:r>
          </a:p>
          <a:p>
            <a:pPr lvl="2"/>
            <a:r>
              <a:rPr lang="en-US" dirty="0" smtClean="0"/>
              <a:t>Clyburn vs. Sanford, Wilson, Duncan, Gowdy, Mulvaney, Rice</a:t>
            </a:r>
          </a:p>
          <a:p>
            <a:pPr lvl="1"/>
            <a:r>
              <a:rPr lang="en-US" dirty="0" smtClean="0"/>
              <a:t>Democrats who lost compared to Republicans who lost</a:t>
            </a:r>
          </a:p>
          <a:p>
            <a:pPr lvl="2"/>
            <a:r>
              <a:rPr lang="en-US" dirty="0" smtClean="0"/>
              <a:t>Cherny, Bjorn, Cleveland, Fedalei, Person, Hyman vs. Sterling</a:t>
            </a:r>
          </a:p>
        </p:txBody>
      </p:sp>
    </p:spTree>
    <p:extLst>
      <p:ext uri="{BB962C8B-B14F-4D97-AF65-F5344CB8AC3E}">
        <p14:creationId xmlns:p14="http://schemas.microsoft.com/office/powerpoint/2010/main" val="1853837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Votes Translated to Seats</a:t>
            </a:r>
            <a:endParaRPr lang="en-US" dirty="0"/>
          </a:p>
        </p:txBody>
      </p:sp>
      <p:sp>
        <p:nvSpPr>
          <p:cNvPr id="3" name="Content Placeholder 2"/>
          <p:cNvSpPr>
            <a:spLocks noGrp="1"/>
          </p:cNvSpPr>
          <p:nvPr>
            <p:ph idx="1"/>
          </p:nvPr>
        </p:nvSpPr>
        <p:spPr/>
        <p:txBody>
          <a:bodyPr/>
          <a:lstStyle/>
          <a:p>
            <a:r>
              <a:rPr lang="en-US" dirty="0"/>
              <a:t>The greater the percentage of the party vote cast for candidates who win, the more efficiently the party vote is distributed (a sign of an effective partisan districting plan)</a:t>
            </a:r>
          </a:p>
          <a:p>
            <a:r>
              <a:rPr lang="en-US" dirty="0"/>
              <a:t>The greater the percentage of the vote for winners cast for each party’s candidates, the more seats the party wins even if it doesn’t directly correlate with the raw vote cast for the party </a:t>
            </a:r>
          </a:p>
          <a:p>
            <a:endParaRPr lang="en-US" dirty="0"/>
          </a:p>
        </p:txBody>
      </p:sp>
    </p:spTree>
    <p:extLst>
      <p:ext uri="{BB962C8B-B14F-4D97-AF65-F5344CB8AC3E}">
        <p14:creationId xmlns:p14="http://schemas.microsoft.com/office/powerpoint/2010/main" val="1479002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North Carolina US House Elections 2012</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62172588"/>
              </p:ext>
            </p:extLst>
          </p:nvPr>
        </p:nvGraphicFramePr>
        <p:xfrm>
          <a:off x="990600" y="1371591"/>
          <a:ext cx="7086600" cy="5029200"/>
        </p:xfrm>
        <a:graphic>
          <a:graphicData uri="http://schemas.openxmlformats.org/drawingml/2006/table">
            <a:tbl>
              <a:tblPr>
                <a:tableStyleId>{5C22544A-7EE6-4342-B048-85BDC9FD1C3A}</a:tableStyleId>
              </a:tblPr>
              <a:tblGrid>
                <a:gridCol w="1181100"/>
                <a:gridCol w="1181100"/>
                <a:gridCol w="1181100"/>
                <a:gridCol w="1181100"/>
                <a:gridCol w="1181100"/>
                <a:gridCol w="1181100"/>
              </a:tblGrid>
              <a:tr h="309563">
                <a:tc>
                  <a:txBody>
                    <a:bodyPr/>
                    <a:lstStyle/>
                    <a:p>
                      <a:pPr algn="r" fontAlgn="b"/>
                      <a:r>
                        <a:rPr lang="en-US" sz="2000" u="none" strike="noStrike" dirty="0">
                          <a:effectLst/>
                        </a:rPr>
                        <a:t>District</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Other</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Win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Win %</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254,644</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77,288</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6,134</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75.32%</a:t>
                      </a:r>
                      <a:endParaRPr lang="en-US" sz="2000" b="0" i="0" u="none" strike="noStrike">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2</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128,973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174,066</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9,358</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55.72%</a:t>
                      </a:r>
                      <a:endParaRPr lang="en-US" sz="2000" b="0" i="0" u="none" strike="noStrike">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3</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114,314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195,571</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63.11%</a:t>
                      </a:r>
                      <a:endParaRPr lang="en-US" sz="2000" b="0" i="0" u="none" strike="noStrike">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4</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259,534</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88,951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74.47%</a:t>
                      </a:r>
                      <a:endParaRPr lang="en-US" sz="2000" b="0" i="0" u="none" strike="noStrike">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148,252</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200,945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57.54%</a:t>
                      </a:r>
                      <a:endParaRPr lang="en-US" sz="2000" b="0" i="0" u="none" strike="noStrike">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6</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142,267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222,116</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60.96%</a:t>
                      </a:r>
                      <a:endParaRPr lang="en-US" sz="2000" b="0" i="0" u="none" strike="noStrike">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168,695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168,041</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50.10%</a:t>
                      </a:r>
                      <a:endParaRPr lang="en-US" sz="2000" b="0" i="0" u="none" strike="noStrike">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8</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137,139</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160,695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4,446</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53.16%</a:t>
                      </a:r>
                      <a:endParaRPr lang="en-US" sz="2000" b="0" i="0" u="none" strike="noStrike">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9</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171,503</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194,537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9,650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51.78%</a:t>
                      </a:r>
                      <a:endParaRPr lang="en-US" sz="2000" b="0" i="0" u="none" strike="noStrike">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10</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144,023</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190,826</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56.99%</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11</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141,107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190,319</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57.42%</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12</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247,591</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63,317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79.63%</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13</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160,115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210,495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56.80%</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a:effectLst/>
                        </a:rPr>
                        <a:t>Total</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2,218,157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2,137,167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29,588</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9 R, 4 D</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50.59%</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48.74%</a:t>
                      </a:r>
                      <a:endParaRPr lang="en-US" sz="2000" b="0" i="0" u="none" strike="noStrike">
                        <a:solidFill>
                          <a:srgbClr val="000000"/>
                        </a:solidFill>
                        <a:effectLst/>
                        <a:latin typeface="Calibri"/>
                      </a:endParaRPr>
                    </a:p>
                  </a:txBody>
                  <a:tcPr marL="9525" marR="9525" marT="9525" marB="0" anchor="b"/>
                </a:tc>
                <a:tc>
                  <a:txBody>
                    <a:bodyPr/>
                    <a:lstStyle/>
                    <a:p>
                      <a:pPr algn="l" fontAlgn="b"/>
                      <a:endParaRPr lang="en-US" sz="2000" b="0" i="0" u="none" strike="noStrike">
                        <a:solidFill>
                          <a:srgbClr val="000000"/>
                        </a:solidFill>
                        <a:effectLst/>
                        <a:latin typeface="Calibri"/>
                      </a:endParaRPr>
                    </a:p>
                  </a:txBody>
                  <a:tcPr marL="9525" marR="9525" marT="9525" marB="0" anchor="b"/>
                </a:tc>
                <a:tc>
                  <a:txBody>
                    <a:bodyPr/>
                    <a:lstStyle/>
                    <a:p>
                      <a:pPr algn="l" fontAlgn="b"/>
                      <a:endParaRPr lang="en-US" sz="2000" b="0" i="0" u="none" strike="noStrike">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99038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North Carolina US House Elections 2012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9960742"/>
              </p:ext>
            </p:extLst>
          </p:nvPr>
        </p:nvGraphicFramePr>
        <p:xfrm>
          <a:off x="914400" y="1447800"/>
          <a:ext cx="7772400" cy="5148269"/>
        </p:xfrm>
        <a:graphic>
          <a:graphicData uri="http://schemas.openxmlformats.org/drawingml/2006/table">
            <a:tbl>
              <a:tblPr>
                <a:tableStyleId>{5C22544A-7EE6-4342-B048-85BDC9FD1C3A}</a:tableStyleId>
              </a:tblPr>
              <a:tblGrid>
                <a:gridCol w="1295400"/>
                <a:gridCol w="1295400"/>
                <a:gridCol w="1295400"/>
                <a:gridCol w="1295400"/>
                <a:gridCol w="1295400"/>
                <a:gridCol w="1295400"/>
              </a:tblGrid>
              <a:tr h="433394">
                <a:tc>
                  <a:txBody>
                    <a:bodyPr/>
                    <a:lstStyle/>
                    <a:p>
                      <a:pPr algn="r" fontAlgn="b"/>
                      <a:r>
                        <a:rPr lang="en-US" sz="2000" u="none" strike="noStrike" dirty="0">
                          <a:effectLst/>
                        </a:rPr>
                        <a:t>District</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Other</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a:effectLst/>
                        </a:rPr>
                        <a:t>Win</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Win %</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12</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247,591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63,317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79.63%</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1</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254,644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77,288</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6,134</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75.32%</a:t>
                      </a:r>
                      <a:endParaRPr lang="en-US" sz="2000" b="0" i="0" u="none" strike="noStrike">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4</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259,534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88,951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74.47%</a:t>
                      </a:r>
                      <a:endParaRPr lang="en-US" sz="2000" b="0" i="0" u="none" strike="noStrike">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3</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114,314</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195,571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63.11%</a:t>
                      </a:r>
                      <a:endParaRPr lang="en-US" sz="2000" b="0" i="0" u="none" strike="noStrike">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6</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142,267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222,116</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60.96%</a:t>
                      </a:r>
                      <a:endParaRPr lang="en-US" sz="2000" b="0" i="0" u="none" strike="noStrike">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148,252</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200,945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57.54%</a:t>
                      </a:r>
                      <a:endParaRPr lang="en-US" sz="2000" b="0" i="0" u="none" strike="noStrike">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11</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141,107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190,319</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57.42%</a:t>
                      </a:r>
                      <a:endParaRPr lang="en-US" sz="2000" b="0" i="0" u="none" strike="noStrike">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10</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144,023</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190,826</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56.99%</a:t>
                      </a:r>
                      <a:endParaRPr lang="en-US" sz="2000" b="0" i="0" u="none" strike="noStrike">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13</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160,115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210,495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56.80%</a:t>
                      </a:r>
                      <a:endParaRPr lang="en-US" sz="2000" b="0" i="0" u="none" strike="noStrike">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2</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128,973</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174,066</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9,358</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55.72%</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8</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137,139</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160,695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4,446</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53.16%</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9</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171,503</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194,537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9,650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51.78%</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168,695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168,041</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50.10%</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a:effectLst/>
                        </a:rPr>
                        <a:t>Total</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2,218,157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2,137,167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29,588</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9 R, 4 D</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50.59%</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48.74%</a:t>
                      </a:r>
                      <a:endParaRPr lang="en-US" sz="2000" b="0" i="0" u="none" strike="noStrike">
                        <a:solidFill>
                          <a:srgbClr val="000000"/>
                        </a:solidFill>
                        <a:effectLst/>
                        <a:latin typeface="Calibri"/>
                      </a:endParaRPr>
                    </a:p>
                  </a:txBody>
                  <a:tcPr marL="9525" marR="9525" marT="9525" marB="0" anchor="b"/>
                </a:tc>
                <a:tc>
                  <a:txBody>
                    <a:bodyPr/>
                    <a:lstStyle/>
                    <a:p>
                      <a:pPr algn="l" fontAlgn="b"/>
                      <a:endParaRPr lang="en-US" sz="2000" b="0" i="0" u="none" strike="noStrike">
                        <a:solidFill>
                          <a:srgbClr val="000000"/>
                        </a:solidFill>
                        <a:effectLst/>
                        <a:latin typeface="Calibri"/>
                      </a:endParaRPr>
                    </a:p>
                  </a:txBody>
                  <a:tcPr marL="9525" marR="9525" marT="9525" marB="0" anchor="b"/>
                </a:tc>
                <a:tc>
                  <a:txBody>
                    <a:bodyPr/>
                    <a:lstStyle/>
                    <a:p>
                      <a:pPr algn="l" fontAlgn="b"/>
                      <a:endParaRPr lang="en-US" sz="2000" b="0" i="0" u="none" strike="noStrike">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261264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TotalTime>
  <Words>498</Words>
  <Application>Microsoft Office PowerPoint</Application>
  <PresentationFormat>On-screen Show (4:3)</PresentationFormat>
  <Paragraphs>220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How does a party’s percentage of the vote received translate into its percentage of seats? </vt:lpstr>
      <vt:lpstr>Votes Translated to Seats</vt:lpstr>
      <vt:lpstr>Votes Translated to Seats</vt:lpstr>
      <vt:lpstr>North Carolina US House Elections 2012</vt:lpstr>
      <vt:lpstr>North Carolina US House Elections 2012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Holder, John</dc:creator>
  <cp:lastModifiedBy>Holder, John</cp:lastModifiedBy>
  <cp:revision>4</cp:revision>
  <dcterms:created xsi:type="dcterms:W3CDTF">2017-01-30T19:01:41Z</dcterms:created>
  <dcterms:modified xsi:type="dcterms:W3CDTF">2017-01-30T20:07:59Z</dcterms:modified>
</cp:coreProperties>
</file>