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72" r:id="rId4"/>
    <p:sldId id="271" r:id="rId5"/>
    <p:sldId id="258" r:id="rId6"/>
    <p:sldId id="287" r:id="rId7"/>
    <p:sldId id="288" r:id="rId8"/>
    <p:sldId id="269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4" autoAdjust="0"/>
    <p:restoredTop sz="94660"/>
  </p:normalViewPr>
  <p:slideViewPr>
    <p:cSldViewPr>
      <p:cViewPr varScale="1">
        <p:scale>
          <a:sx n="107" d="100"/>
          <a:sy n="107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CDEA-A71C-49E1-AA0C-35FE62DE389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DD80-CCCE-43F2-B5EA-203624CADA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CDEA-A71C-49E1-AA0C-35FE62DE389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DD80-CCCE-43F2-B5EA-203624CAD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CDEA-A71C-49E1-AA0C-35FE62DE389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DD80-CCCE-43F2-B5EA-203624CAD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CDEA-A71C-49E1-AA0C-35FE62DE389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DD80-CCCE-43F2-B5EA-203624CAD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CDEA-A71C-49E1-AA0C-35FE62DE389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8F6DD80-CCCE-43F2-B5EA-203624CADA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CDEA-A71C-49E1-AA0C-35FE62DE389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DD80-CCCE-43F2-B5EA-203624CAD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CDEA-A71C-49E1-AA0C-35FE62DE389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DD80-CCCE-43F2-B5EA-203624CAD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CDEA-A71C-49E1-AA0C-35FE62DE389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DD80-CCCE-43F2-B5EA-203624CAD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CDEA-A71C-49E1-AA0C-35FE62DE389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DD80-CCCE-43F2-B5EA-203624CAD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CDEA-A71C-49E1-AA0C-35FE62DE389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DD80-CCCE-43F2-B5EA-203624CAD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CDEA-A71C-49E1-AA0C-35FE62DE389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DD80-CCCE-43F2-B5EA-203624CAD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57CDEA-A71C-49E1-AA0C-35FE62DE389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F6DD80-CCCE-43F2-B5EA-203624CADA6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Congress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5216" lvl="1" indent="0">
              <a:buNone/>
            </a:pPr>
            <a:r>
              <a:rPr lang="en-US" sz="4800" dirty="0" smtClean="0"/>
              <a:t>“The Two Congresses”</a:t>
            </a:r>
          </a:p>
          <a:p>
            <a:pPr lvl="2"/>
            <a:r>
              <a:rPr lang="en-US" dirty="0" smtClean="0"/>
              <a:t>Legislation vs. representation</a:t>
            </a:r>
          </a:p>
          <a:p>
            <a:pPr lvl="3"/>
            <a:r>
              <a:rPr lang="en-US" dirty="0" smtClean="0"/>
              <a:t>Member of a group</a:t>
            </a:r>
          </a:p>
          <a:p>
            <a:pPr lvl="3"/>
            <a:r>
              <a:rPr lang="en-US" dirty="0" smtClean="0"/>
              <a:t>Individual representative of a constituency</a:t>
            </a:r>
          </a:p>
          <a:p>
            <a:pPr lvl="4"/>
            <a:r>
              <a:rPr lang="en-US" dirty="0" smtClean="0"/>
              <a:t>Constituency service and responsiveness</a:t>
            </a:r>
          </a:p>
          <a:p>
            <a:pPr marL="1170432" lvl="3" indent="0">
              <a:buNone/>
            </a:pPr>
            <a:endParaRPr lang="en-US" dirty="0" smtClean="0"/>
          </a:p>
          <a:p>
            <a:pPr lvl="3"/>
            <a:r>
              <a:rPr lang="en-US" dirty="0" smtClean="0"/>
              <a:t>Single-digit approval ratings for the institution</a:t>
            </a:r>
          </a:p>
          <a:p>
            <a:pPr lvl="3"/>
            <a:r>
              <a:rPr lang="en-US" dirty="0" smtClean="0"/>
              <a:t>90%+ re-election rate for individual members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Deliberation vs. responsiveness</a:t>
            </a:r>
          </a:p>
          <a:p>
            <a:pPr lvl="2"/>
            <a:r>
              <a:rPr lang="en-US" dirty="0" smtClean="0"/>
              <a:t>Trustee vs. delegate vs. politico modes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19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REPRESENTATIVE IS CONGRESS?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Demographically – not very</a:t>
            </a:r>
          </a:p>
          <a:p>
            <a:pPr lvl="1"/>
            <a:r>
              <a:rPr lang="en-US" dirty="0" smtClean="0"/>
              <a:t>Wealthier, older, better educated than the population as a whole</a:t>
            </a:r>
          </a:p>
          <a:p>
            <a:pPr lvl="1"/>
            <a:r>
              <a:rPr lang="en-US" dirty="0" smtClean="0"/>
              <a:t>Whites are overrepresented and other racial groups are underrepresented</a:t>
            </a:r>
          </a:p>
          <a:p>
            <a:pPr lvl="1"/>
            <a:r>
              <a:rPr lang="en-US" dirty="0" smtClean="0"/>
              <a:t>There are now over 100 women in Congress for the first time in history. This is a big deal. (Why?)</a:t>
            </a:r>
          </a:p>
          <a:p>
            <a:pPr lvl="1"/>
            <a:r>
              <a:rPr lang="en-US" dirty="0" smtClean="0"/>
              <a:t>Why do we care what Congress “looks like”?</a:t>
            </a:r>
          </a:p>
          <a:p>
            <a:pPr lvl="1"/>
            <a:r>
              <a:rPr lang="en-US" dirty="0" smtClean="0"/>
              <a:t>Descriptive representation vs. substantive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730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REPRESENTATIVE IS CONGRESS?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what extent does Congress accurately reflect the will of the people?</a:t>
            </a:r>
          </a:p>
          <a:p>
            <a:r>
              <a:rPr lang="en-US" dirty="0" smtClean="0"/>
              <a:t>If a small, heavily Republican state like Wyoming has the same number of Senators as a large, heavily Democratic state like California, does this distort the popular will?</a:t>
            </a:r>
          </a:p>
          <a:p>
            <a:r>
              <a:rPr lang="en-US" dirty="0" smtClean="0"/>
              <a:t>What about the House?</a:t>
            </a:r>
          </a:p>
          <a:p>
            <a:pPr lvl="1"/>
            <a:r>
              <a:rPr lang="en-US" dirty="0" smtClean="0"/>
              <a:t>In some extreme cases, gerrymandering may cause the House to be unreflective of majority will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073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3048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Bicameralism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382000" cy="5334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dirty="0" smtClean="0"/>
              <a:t>Why bicameralism? Connecticut Compromise</a:t>
            </a:r>
          </a:p>
          <a:p>
            <a:pPr algn="l"/>
            <a:r>
              <a:rPr lang="en-US" sz="2400" dirty="0"/>
              <a:t>	</a:t>
            </a:r>
            <a:r>
              <a:rPr lang="en-US" sz="2400" dirty="0" smtClean="0"/>
              <a:t>	</a:t>
            </a:r>
          </a:p>
          <a:p>
            <a:pPr algn="l"/>
            <a:r>
              <a:rPr lang="en-US" sz="2400" dirty="0" smtClean="0"/>
              <a:t>Smaller states wanted equal representation, as had been the case under the Articles of Confederation (New Jersey Plan)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Larger states wanted representation based on population – more people, more reps. (Virginia Plan)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 smtClean="0"/>
              <a:t>The Compromise was one of each</a:t>
            </a:r>
          </a:p>
          <a:p>
            <a:pPr algn="l"/>
            <a:r>
              <a:rPr lang="en-US" sz="2400" dirty="0" smtClean="0"/>
              <a:t>Senate = equal representation of states</a:t>
            </a:r>
          </a:p>
          <a:p>
            <a:pPr algn="l"/>
            <a:r>
              <a:rPr lang="en-US" sz="2400" dirty="0"/>
              <a:t>	</a:t>
            </a:r>
            <a:r>
              <a:rPr lang="en-US" sz="2400" dirty="0" smtClean="0"/>
              <a:t>Wyoming has 2 Senators, California has 2</a:t>
            </a:r>
          </a:p>
          <a:p>
            <a:pPr algn="l"/>
            <a:r>
              <a:rPr lang="en-US" sz="2400" dirty="0" smtClean="0"/>
              <a:t>House = representation based on population</a:t>
            </a:r>
          </a:p>
          <a:p>
            <a:pPr algn="l"/>
            <a:r>
              <a:rPr lang="en-US" sz="2400" dirty="0"/>
              <a:t>	</a:t>
            </a:r>
            <a:r>
              <a:rPr lang="en-US" sz="2400" dirty="0" smtClean="0"/>
              <a:t>Wyoming has 1 Rep., California has 53</a:t>
            </a:r>
          </a:p>
        </p:txBody>
      </p:sp>
    </p:spTree>
    <p:extLst>
      <p:ext uri="{BB962C8B-B14F-4D97-AF65-F5344CB8AC3E}">
        <p14:creationId xmlns:p14="http://schemas.microsoft.com/office/powerpoint/2010/main" val="379036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Bicameralism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Representativeness of population (House)</a:t>
            </a:r>
          </a:p>
          <a:p>
            <a:pPr lvl="1"/>
            <a:r>
              <a:rPr lang="en-US" dirty="0"/>
              <a:t>Favors larger states</a:t>
            </a:r>
          </a:p>
          <a:p>
            <a:r>
              <a:rPr lang="en-US" dirty="0"/>
              <a:t>Representativeness of states as equal partners (Senate)</a:t>
            </a:r>
          </a:p>
          <a:p>
            <a:pPr lvl="1"/>
            <a:r>
              <a:rPr lang="en-US" dirty="0"/>
              <a:t>Favors smaller states</a:t>
            </a:r>
          </a:p>
          <a:p>
            <a:r>
              <a:rPr lang="en-US" dirty="0" smtClean="0"/>
              <a:t>The </a:t>
            </a:r>
            <a:r>
              <a:rPr lang="en-US" dirty="0"/>
              <a:t>founders feared tyranny of government, but they also feared mob rule</a:t>
            </a:r>
          </a:p>
          <a:p>
            <a:r>
              <a:rPr lang="en-US" dirty="0"/>
              <a:t>Both Houses have to pass the same bill in order for it to become law</a:t>
            </a:r>
          </a:p>
          <a:p>
            <a:r>
              <a:rPr lang="en-US" dirty="0" smtClean="0"/>
              <a:t>This also serves the purpose of checks and balances/separation of powers – prevents the legislative branch from becoming too powerful in relation to the other 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432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Bicameralism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5256" lvl="2" indent="0">
              <a:buNone/>
            </a:pPr>
            <a:r>
              <a:rPr lang="en-US" sz="4800" dirty="0" smtClean="0"/>
              <a:t>House vs. Senate</a:t>
            </a:r>
          </a:p>
          <a:p>
            <a:pPr marL="905256" lvl="2" indent="0">
              <a:buNone/>
            </a:pPr>
            <a:r>
              <a:rPr lang="en-US" dirty="0" smtClean="0"/>
              <a:t>Representatives of “the people” vs. </a:t>
            </a:r>
          </a:p>
          <a:p>
            <a:pPr marL="905256" lvl="2" indent="0">
              <a:buNone/>
            </a:pPr>
            <a:r>
              <a:rPr lang="en-US" dirty="0" smtClean="0"/>
              <a:t>representatives of “the states”</a:t>
            </a:r>
          </a:p>
          <a:p>
            <a:pPr lvl="2"/>
            <a:endParaRPr lang="en-US" dirty="0" smtClean="0"/>
          </a:p>
          <a:p>
            <a:pPr marL="905256" lvl="2" indent="0">
              <a:buNone/>
            </a:pPr>
            <a:r>
              <a:rPr lang="en-US" dirty="0" smtClean="0"/>
              <a:t>Popular election vs. state legislative election (originally)</a:t>
            </a:r>
          </a:p>
          <a:p>
            <a:pPr lvl="3"/>
            <a:r>
              <a:rPr lang="en-US" dirty="0"/>
              <a:t>17</a:t>
            </a:r>
            <a:r>
              <a:rPr lang="en-US" baseline="30000" dirty="0"/>
              <a:t>th</a:t>
            </a:r>
            <a:r>
              <a:rPr lang="en-US" dirty="0"/>
              <a:t> Amendment </a:t>
            </a:r>
            <a:r>
              <a:rPr lang="en-US" dirty="0" smtClean="0"/>
              <a:t>(1913) made </a:t>
            </a:r>
            <a:r>
              <a:rPr lang="en-US" dirty="0"/>
              <a:t>Senators popularly </a:t>
            </a:r>
            <a:r>
              <a:rPr lang="en-US" dirty="0" smtClean="0"/>
              <a:t>elected</a:t>
            </a:r>
          </a:p>
          <a:p>
            <a:pPr marL="1170432" lvl="3" indent="0">
              <a:buNone/>
            </a:pPr>
            <a:endParaRPr lang="en-US" dirty="0"/>
          </a:p>
          <a:p>
            <a:pPr marL="905256" lvl="2" indent="0">
              <a:buNone/>
            </a:pPr>
            <a:r>
              <a:rPr lang="en-US" dirty="0" smtClean="0"/>
              <a:t>Two-year terms vs. six-year terms</a:t>
            </a:r>
          </a:p>
          <a:p>
            <a:pPr lvl="3"/>
            <a:r>
              <a:rPr lang="en-US" dirty="0" smtClean="0"/>
              <a:t>Responsiveness vs. deliberation</a:t>
            </a:r>
          </a:p>
        </p:txBody>
      </p:sp>
    </p:spTree>
    <p:extLst>
      <p:ext uri="{BB962C8B-B14F-4D97-AF65-F5344CB8AC3E}">
        <p14:creationId xmlns:p14="http://schemas.microsoft.com/office/powerpoint/2010/main" val="83550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BICAMERALISM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Senate was supposed to be more “deliberative” and the House more responsive to public opinion</a:t>
            </a:r>
          </a:p>
          <a:p>
            <a:r>
              <a:rPr lang="en-US" dirty="0" smtClean="0"/>
              <a:t>Senate: Six-year terms</a:t>
            </a:r>
          </a:p>
          <a:p>
            <a:pPr lvl="1"/>
            <a:r>
              <a:rPr lang="en-US" dirty="0" smtClean="0"/>
              <a:t>Staggered terms mean that a popular uprising couldn’t throw out the entire Senate at once, promotes stability</a:t>
            </a:r>
          </a:p>
          <a:p>
            <a:r>
              <a:rPr lang="en-US" dirty="0" smtClean="0"/>
              <a:t>House: Two-year terms</a:t>
            </a:r>
          </a:p>
          <a:p>
            <a:r>
              <a:rPr lang="en-US" dirty="0" smtClean="0"/>
              <a:t>Smaller number of Senators gives each one more individual power and allows for unlimited debate (protection of minority rights)</a:t>
            </a:r>
          </a:p>
          <a:p>
            <a:r>
              <a:rPr lang="en-US" dirty="0" smtClean="0"/>
              <a:t>The House is much more structured and runs according to majority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9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Staggered terms in the Senate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Connecticut: Class I and Class III</a:t>
            </a:r>
          </a:p>
          <a:p>
            <a:pPr lvl="1"/>
            <a:r>
              <a:rPr lang="en-US" dirty="0" smtClean="0"/>
              <a:t>Chris Murphy 2012, 2018</a:t>
            </a:r>
          </a:p>
          <a:p>
            <a:pPr lvl="1"/>
            <a:r>
              <a:rPr lang="en-US" dirty="0" smtClean="0"/>
              <a:t>Richard Blumenthal 2016, 2022</a:t>
            </a:r>
          </a:p>
          <a:p>
            <a:r>
              <a:rPr lang="en-US" dirty="0" smtClean="0"/>
              <a:t>Virginia: Class I and Class II</a:t>
            </a:r>
          </a:p>
          <a:p>
            <a:pPr lvl="1"/>
            <a:r>
              <a:rPr lang="en-US" dirty="0" smtClean="0"/>
              <a:t>Tim Kaine 2012, 2018</a:t>
            </a:r>
          </a:p>
          <a:p>
            <a:pPr lvl="1"/>
            <a:r>
              <a:rPr lang="en-US" dirty="0" smtClean="0"/>
              <a:t>Mark Warner 2014, 2020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en-US" dirty="0">
                <a:solidFill>
                  <a:prstClr val="white"/>
                </a:solidFill>
              </a:rPr>
              <a:t>South Carolina: Class II and Class III</a:t>
            </a:r>
          </a:p>
          <a:p>
            <a:pPr lvl="1"/>
            <a:r>
              <a:rPr lang="en-US" dirty="0" smtClean="0"/>
              <a:t>Lindsey Graham 2014, 2020</a:t>
            </a:r>
          </a:p>
          <a:p>
            <a:pPr lvl="1"/>
            <a:r>
              <a:rPr lang="en-US" dirty="0" smtClean="0"/>
              <a:t>Tim Scott 2016, 2022</a:t>
            </a:r>
          </a:p>
          <a:p>
            <a:pPr marL="58521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079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070734293"/>
              </p:ext>
            </p:extLst>
          </p:nvPr>
        </p:nvGraphicFramePr>
        <p:xfrm>
          <a:off x="228600" y="152400"/>
          <a:ext cx="9067800" cy="6629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2438400"/>
                <a:gridCol w="2514600"/>
                <a:gridCol w="3048000"/>
              </a:tblGrid>
              <a:tr h="94705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Connecticut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Virginia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South Carolina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47057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2012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 dirty="0">
                          <a:effectLst/>
                        </a:rPr>
                        <a:t>Murphy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>
                          <a:effectLst/>
                        </a:rPr>
                        <a:t>Kaine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election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47057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>
                          <a:effectLst/>
                        </a:rPr>
                        <a:t>2014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election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 dirty="0">
                          <a:effectLst/>
                        </a:rPr>
                        <a:t>Warner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>
                          <a:effectLst/>
                        </a:rPr>
                        <a:t>Graham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47057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>
                          <a:effectLst/>
                        </a:rPr>
                        <a:t>2016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 dirty="0">
                          <a:effectLst/>
                        </a:rPr>
                        <a:t>Blumenthal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election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>
                          <a:effectLst/>
                        </a:rPr>
                        <a:t>Scott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47057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>
                          <a:effectLst/>
                        </a:rPr>
                        <a:t>2018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>
                          <a:effectLst/>
                        </a:rPr>
                        <a:t>Murphy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 dirty="0">
                          <a:effectLst/>
                        </a:rPr>
                        <a:t>Kaine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election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47057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>
                          <a:effectLst/>
                        </a:rPr>
                        <a:t>2020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election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>
                          <a:effectLst/>
                        </a:rPr>
                        <a:t>Warner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 dirty="0">
                          <a:effectLst/>
                        </a:rPr>
                        <a:t>Graham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47057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>
                          <a:effectLst/>
                        </a:rPr>
                        <a:t>2022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>
                          <a:effectLst/>
                        </a:rPr>
                        <a:t>Blumenthal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election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 dirty="0">
                          <a:effectLst/>
                        </a:rPr>
                        <a:t>Scott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852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of Bicameralism on Representation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11 Largest states*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39 smallest states*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2010 total population: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     </a:t>
            </a:r>
            <a:r>
              <a:rPr lang="en-US" dirty="0" smtClean="0"/>
              <a:t>175,547,114 (56.4%)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House seats: 250 (57.5%)</a:t>
            </a:r>
          </a:p>
          <a:p>
            <a:pPr marL="137160" indent="0">
              <a:buNone/>
            </a:pPr>
            <a:r>
              <a:rPr lang="en-US" dirty="0" smtClean="0"/>
              <a:t>Senate seats: 22 (22%)</a:t>
            </a:r>
          </a:p>
          <a:p>
            <a:pPr marL="137160" indent="0">
              <a:buNone/>
            </a:pPr>
            <a:r>
              <a:rPr lang="en-US" dirty="0" smtClean="0"/>
              <a:t>Electoral votes: 272 (50.6%)</a:t>
            </a:r>
          </a:p>
          <a:p>
            <a:pPr marL="137160" indent="0">
              <a:buNone/>
            </a:pPr>
            <a:r>
              <a:rPr lang="en-US" sz="1600" dirty="0" smtClean="0"/>
              <a:t>* California, Texas, New York, Florida, Illinois, Pennsylvania, Ohio, Michigan, North Carolina, Georgia, New Jersey.</a:t>
            </a:r>
            <a:endParaRPr lang="en-US" sz="1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2010 total population:</a:t>
            </a:r>
          </a:p>
          <a:p>
            <a:pPr marL="137160" indent="0">
              <a:buNone/>
            </a:pPr>
            <a:r>
              <a:rPr lang="en-US" dirty="0"/>
              <a:t>     </a:t>
            </a:r>
            <a:r>
              <a:rPr lang="en-US" dirty="0" smtClean="0"/>
              <a:t>135,758,864</a:t>
            </a:r>
          </a:p>
          <a:p>
            <a:pPr marL="137160" indent="0">
              <a:buNone/>
            </a:pPr>
            <a:r>
              <a:rPr lang="en-US" dirty="0" smtClean="0"/>
              <a:t>House seats: 185</a:t>
            </a:r>
          </a:p>
          <a:p>
            <a:pPr marL="137160" indent="0">
              <a:buNone/>
            </a:pPr>
            <a:r>
              <a:rPr lang="en-US" dirty="0" smtClean="0"/>
              <a:t>Senate seats: 78</a:t>
            </a:r>
          </a:p>
          <a:p>
            <a:pPr marL="137160" indent="0">
              <a:buNone/>
            </a:pPr>
            <a:r>
              <a:rPr lang="en-US" dirty="0" smtClean="0"/>
              <a:t>Electoral votes: 263</a:t>
            </a:r>
            <a:endParaRPr lang="en-US" dirty="0"/>
          </a:p>
          <a:p>
            <a:pPr marL="137160" indent="0">
              <a:buNone/>
            </a:pPr>
            <a:r>
              <a:rPr lang="en-US" sz="1600" dirty="0" smtClean="0"/>
              <a:t>* Everyone else.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95631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BICAMERALISM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Senate: Minimum age of 30, citizen for 9 years</a:t>
            </a:r>
          </a:p>
          <a:p>
            <a:r>
              <a:rPr lang="en-US" dirty="0" smtClean="0"/>
              <a:t>House: Minimum age of 25, citizen for 7 years</a:t>
            </a:r>
          </a:p>
          <a:p>
            <a:r>
              <a:rPr lang="en-US" dirty="0" smtClean="0"/>
              <a:t>The Founders anticipated that the Senate would be the “elder statesmen” exercising greater judgment, while the House would be more responsive to the popular will</a:t>
            </a:r>
          </a:p>
          <a:p>
            <a:r>
              <a:rPr lang="en-US" dirty="0" smtClean="0"/>
              <a:t>Latin “</a:t>
            </a:r>
            <a:r>
              <a:rPr lang="en-US" i="1" dirty="0" smtClean="0"/>
              <a:t>senex</a:t>
            </a:r>
            <a:r>
              <a:rPr lang="en-US" dirty="0" smtClean="0"/>
              <a:t>” = “old man”</a:t>
            </a:r>
          </a:p>
          <a:p>
            <a:pPr lvl="1"/>
            <a:r>
              <a:rPr lang="en-US" dirty="0" smtClean="0"/>
              <a:t>This forms the root of both “Senate” and “senile.” Draw your own conclusions.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0783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102</TotalTime>
  <Words>657</Words>
  <Application>Microsoft Office PowerPoint</Application>
  <PresentationFormat>On-screen Show (4:3)</PresentationFormat>
  <Paragraphs>119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Congress</vt:lpstr>
      <vt:lpstr>Bicameralism </vt:lpstr>
      <vt:lpstr>Bicameralism</vt:lpstr>
      <vt:lpstr>Bicameralism</vt:lpstr>
      <vt:lpstr>BICAMERALISM</vt:lpstr>
      <vt:lpstr>Staggered terms in the Senate</vt:lpstr>
      <vt:lpstr>PowerPoint Presentation</vt:lpstr>
      <vt:lpstr>Effect of Bicameralism on Representation</vt:lpstr>
      <vt:lpstr>BICAMERALISM</vt:lpstr>
      <vt:lpstr>HOW REPRESENTATIVE IS CONGRESS?</vt:lpstr>
      <vt:lpstr>HOW REPRESENTATIVE IS CONGRESS?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Congress</dc:title>
  <dc:creator>Holder, John</dc:creator>
  <cp:lastModifiedBy>Holder, John</cp:lastModifiedBy>
  <cp:revision>12</cp:revision>
  <dcterms:created xsi:type="dcterms:W3CDTF">2015-01-14T13:48:10Z</dcterms:created>
  <dcterms:modified xsi:type="dcterms:W3CDTF">2017-01-18T16:39:18Z</dcterms:modified>
</cp:coreProperties>
</file>