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handoutMasterIdLst>
    <p:handoutMasterId r:id="rId30"/>
  </p:handoutMasterIdLst>
  <p:sldIdLst>
    <p:sldId id="256" r:id="rId2"/>
    <p:sldId id="258" r:id="rId3"/>
    <p:sldId id="272" r:id="rId4"/>
    <p:sldId id="257" r:id="rId5"/>
    <p:sldId id="273" r:id="rId6"/>
    <p:sldId id="287" r:id="rId7"/>
    <p:sldId id="270" r:id="rId8"/>
    <p:sldId id="271" r:id="rId9"/>
    <p:sldId id="266" r:id="rId10"/>
    <p:sldId id="267" r:id="rId11"/>
    <p:sldId id="268" r:id="rId12"/>
    <p:sldId id="274" r:id="rId13"/>
    <p:sldId id="265" r:id="rId14"/>
    <p:sldId id="260" r:id="rId15"/>
    <p:sldId id="261" r:id="rId16"/>
    <p:sldId id="262" r:id="rId17"/>
    <p:sldId id="264" r:id="rId18"/>
    <p:sldId id="276" r:id="rId19"/>
    <p:sldId id="277" r:id="rId20"/>
    <p:sldId id="278" r:id="rId21"/>
    <p:sldId id="284" r:id="rId22"/>
    <p:sldId id="279" r:id="rId23"/>
    <p:sldId id="280" r:id="rId24"/>
    <p:sldId id="282" r:id="rId25"/>
    <p:sldId id="283" r:id="rId26"/>
    <p:sldId id="285" r:id="rId27"/>
    <p:sldId id="286"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75" autoAdjust="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5" d="100"/>
          <a:sy n="85" d="100"/>
        </p:scale>
        <p:origin x="-315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1B0A085-96EF-4D55-A1C4-777D449FE711}" type="datetimeFigureOut">
              <a:rPr lang="en-US" smtClean="0"/>
              <a:t>9/18/2017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D2B364B-99DF-4CDB-950D-A5CD692FEB51}" type="slidenum">
              <a:rPr lang="en-US" smtClean="0"/>
              <a:t>‹#›</a:t>
            </a:fld>
            <a:endParaRPr lang="en-US"/>
          </a:p>
        </p:txBody>
      </p:sp>
    </p:spTree>
    <p:extLst>
      <p:ext uri="{BB962C8B-B14F-4D97-AF65-F5344CB8AC3E}">
        <p14:creationId xmlns:p14="http://schemas.microsoft.com/office/powerpoint/2010/main" val="19137904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6F14E5-E0BC-483E-8E86-C8FE03DF6B48}" type="datetimeFigureOut">
              <a:rPr lang="en-US" smtClean="0"/>
              <a:t>9/18/2017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A5494F-2EBC-48BC-8666-2FC6E9797C9D}" type="slidenum">
              <a:rPr lang="en-US" smtClean="0"/>
              <a:t>‹#›</a:t>
            </a:fld>
            <a:endParaRPr lang="en-US"/>
          </a:p>
        </p:txBody>
      </p:sp>
    </p:spTree>
    <p:extLst>
      <p:ext uri="{BB962C8B-B14F-4D97-AF65-F5344CB8AC3E}">
        <p14:creationId xmlns:p14="http://schemas.microsoft.com/office/powerpoint/2010/main" val="4056789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http://www.judicial.state.sc.us/circuitCourt/circuitMap.cfm</a:t>
            </a:r>
            <a:endParaRPr lang="en-US" dirty="0"/>
          </a:p>
        </p:txBody>
      </p:sp>
      <p:sp>
        <p:nvSpPr>
          <p:cNvPr id="4" name="Slide Number Placeholder 3"/>
          <p:cNvSpPr>
            <a:spLocks noGrp="1"/>
          </p:cNvSpPr>
          <p:nvPr>
            <p:ph type="sldNum" sz="quarter" idx="10"/>
          </p:nvPr>
        </p:nvSpPr>
        <p:spPr/>
        <p:txBody>
          <a:bodyPr/>
          <a:lstStyle/>
          <a:p>
            <a:fld id="{8BA5494F-2EBC-48BC-8666-2FC6E9797C9D}" type="slidenum">
              <a:rPr lang="en-US" smtClean="0"/>
              <a:t>9</a:t>
            </a:fld>
            <a:endParaRPr lang="en-US"/>
          </a:p>
        </p:txBody>
      </p:sp>
    </p:spTree>
    <p:extLst>
      <p:ext uri="{BB962C8B-B14F-4D97-AF65-F5344CB8AC3E}">
        <p14:creationId xmlns:p14="http://schemas.microsoft.com/office/powerpoint/2010/main" val="1961539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A5494F-2EBC-48BC-8666-2FC6E9797C9D}" type="slidenum">
              <a:rPr lang="en-US" smtClean="0"/>
              <a:t>10</a:t>
            </a:fld>
            <a:endParaRPr lang="en-US"/>
          </a:p>
        </p:txBody>
      </p:sp>
    </p:spTree>
    <p:extLst>
      <p:ext uri="{BB962C8B-B14F-4D97-AF65-F5344CB8AC3E}">
        <p14:creationId xmlns:p14="http://schemas.microsoft.com/office/powerpoint/2010/main" val="19178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7F3D325-F593-409B-9011-471F37335B88}" type="datetimeFigureOut">
              <a:rPr lang="en-US" smtClean="0"/>
              <a:t>9/18/2017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535AD65F-3BCC-4028-9A51-BE7935FC7ED5}"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F3D325-F593-409B-9011-471F37335B88}" type="datetimeFigureOut">
              <a:rPr lang="en-US" smtClean="0"/>
              <a:t>9/18/2017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5AD65F-3BCC-4028-9A51-BE7935FC7ED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F3D325-F593-409B-9011-471F37335B88}" type="datetimeFigureOut">
              <a:rPr lang="en-US" smtClean="0"/>
              <a:t>9/18/2017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5AD65F-3BCC-4028-9A51-BE7935FC7ED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F3D325-F593-409B-9011-471F37335B88}" type="datetimeFigureOut">
              <a:rPr lang="en-US" smtClean="0"/>
              <a:t>9/18/2017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5AD65F-3BCC-4028-9A51-BE7935FC7ED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7F3D325-F593-409B-9011-471F37335B88}" type="datetimeFigureOut">
              <a:rPr lang="en-US" smtClean="0"/>
              <a:t>9/18/2017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535AD65F-3BCC-4028-9A51-BE7935FC7ED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7F3D325-F593-409B-9011-471F37335B88}" type="datetimeFigureOut">
              <a:rPr lang="en-US" smtClean="0"/>
              <a:t>9/18/2017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5AD65F-3BCC-4028-9A51-BE7935FC7ED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7F3D325-F593-409B-9011-471F37335B88}" type="datetimeFigureOut">
              <a:rPr lang="en-US" smtClean="0"/>
              <a:t>9/18/2017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5AD65F-3BCC-4028-9A51-BE7935FC7ED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7F3D325-F593-409B-9011-471F37335B88}" type="datetimeFigureOut">
              <a:rPr lang="en-US" smtClean="0"/>
              <a:t>9/18/2017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5AD65F-3BCC-4028-9A51-BE7935FC7ED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F3D325-F593-409B-9011-471F37335B88}" type="datetimeFigureOut">
              <a:rPr lang="en-US" smtClean="0"/>
              <a:t>9/18/2017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5AD65F-3BCC-4028-9A51-BE7935FC7ED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7F3D325-F593-409B-9011-471F37335B88}" type="datetimeFigureOut">
              <a:rPr lang="en-US" smtClean="0"/>
              <a:t>9/18/2017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5AD65F-3BCC-4028-9A51-BE7935FC7ED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7F3D325-F593-409B-9011-471F37335B88}" type="datetimeFigureOut">
              <a:rPr lang="en-US" smtClean="0"/>
              <a:t>9/18/2017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5AD65F-3BCC-4028-9A51-BE7935FC7ED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7F3D325-F593-409B-9011-471F37335B88}" type="datetimeFigureOut">
              <a:rPr lang="en-US" smtClean="0"/>
              <a:t>9/18/2017</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35AD65F-3BCC-4028-9A51-BE7935FC7ED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doc.sc.gov/research/statistics.jsp"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tci.tdcj.state.tx.u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tdcj.state.tx.us/death_row/dr_scheduled_executions.html" TargetMode="External"/><Relationship Id="rId2" Type="http://schemas.openxmlformats.org/officeDocument/2006/relationships/hyperlink" Target="http://www.deathpenaltyinfo.org/number-executions-state-and-region-1976"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deathpenaltyinfo.org/race-death-row-inmates-executed-1976#defend"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innocenceproject.or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deathpenaltyinfo.org/upcoming-executions" TargetMode="External"/><Relationship Id="rId2" Type="http://schemas.openxmlformats.org/officeDocument/2006/relationships/hyperlink" Target="http://www.deathpenaltyinfo.org/documents/FactSheet.pdf" TargetMode="External"/><Relationship Id="rId1" Type="http://schemas.openxmlformats.org/officeDocument/2006/relationships/slideLayout" Target="../slideLayouts/slideLayout2.xml"/><Relationship Id="rId5" Type="http://schemas.openxmlformats.org/officeDocument/2006/relationships/hyperlink" Target="http://www.deathpenaltyinfo.org/state-lethal-injection" TargetMode="External"/><Relationship Id="rId4" Type="http://schemas.openxmlformats.org/officeDocument/2006/relationships/hyperlink" Target="http://www.deathpenaltyinfo.org/methods-execution?scid=8&amp;did=245#nm"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9HxaGFrViOE" TargetMode="External"/><Relationship Id="rId2" Type="http://schemas.openxmlformats.org/officeDocument/2006/relationships/hyperlink" Target="https://www.youtube.com/watch?v=4Du_WEHjMMw"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judicial.state.sc.us/circuitCourt/circuitMap.cf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5162"/>
          </a:xfrm>
        </p:spPr>
        <p:txBody>
          <a:bodyPr/>
          <a:lstStyle/>
          <a:p>
            <a:r>
              <a:rPr lang="en-US" dirty="0" smtClean="0"/>
              <a:t>STATE JUDICIAL SYSTEMS AND CRIMINAL JUSTICE</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2438400"/>
            <a:ext cx="9144000" cy="4195482"/>
          </a:xfrm>
          <a:prstGeom prst="rect">
            <a:avLst/>
          </a:prstGeom>
        </p:spPr>
      </p:pic>
    </p:spTree>
    <p:extLst>
      <p:ext uri="{BB962C8B-B14F-4D97-AF65-F5344CB8AC3E}">
        <p14:creationId xmlns:p14="http://schemas.microsoft.com/office/powerpoint/2010/main" val="24668840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 Carolina Courts</a:t>
            </a:r>
            <a:endParaRPr lang="en-US" dirty="0"/>
          </a:p>
        </p:txBody>
      </p:sp>
      <p:sp>
        <p:nvSpPr>
          <p:cNvPr id="3" name="Content Placeholder 2"/>
          <p:cNvSpPr>
            <a:spLocks noGrp="1"/>
          </p:cNvSpPr>
          <p:nvPr>
            <p:ph idx="1"/>
          </p:nvPr>
        </p:nvSpPr>
        <p:spPr>
          <a:xfrm>
            <a:off x="457200" y="1143000"/>
            <a:ext cx="8229600" cy="5562600"/>
          </a:xfrm>
        </p:spPr>
        <p:txBody>
          <a:bodyPr>
            <a:normAutofit fontScale="85000" lnSpcReduction="20000"/>
          </a:bodyPr>
          <a:lstStyle/>
          <a:p>
            <a:r>
              <a:rPr lang="en-US" dirty="0" smtClean="0"/>
              <a:t>Family Court</a:t>
            </a:r>
          </a:p>
          <a:p>
            <a:r>
              <a:rPr lang="en-US" dirty="0" smtClean="0"/>
              <a:t>Master-in-Equity (county official)</a:t>
            </a:r>
          </a:p>
          <a:p>
            <a:r>
              <a:rPr lang="en-US" dirty="0" smtClean="0"/>
              <a:t>Probate Court</a:t>
            </a:r>
          </a:p>
          <a:p>
            <a:pPr lvl="1"/>
            <a:r>
              <a:rPr lang="en-US" dirty="0" smtClean="0"/>
              <a:t>Popularly elected in each county</a:t>
            </a:r>
          </a:p>
          <a:p>
            <a:r>
              <a:rPr lang="en-US" dirty="0" smtClean="0"/>
              <a:t>Municipal Court</a:t>
            </a:r>
          </a:p>
          <a:p>
            <a:pPr lvl="1"/>
            <a:r>
              <a:rPr lang="en-US" dirty="0" smtClean="0"/>
              <a:t>Jurisdiction over city ordinances</a:t>
            </a:r>
          </a:p>
          <a:p>
            <a:r>
              <a:rPr lang="en-US" dirty="0" smtClean="0"/>
              <a:t>Magistrate Court: </a:t>
            </a:r>
          </a:p>
          <a:p>
            <a:pPr lvl="1"/>
            <a:r>
              <a:rPr lang="en-US" dirty="0"/>
              <a:t>300 county-level officials throughout the </a:t>
            </a:r>
            <a:r>
              <a:rPr lang="en-US" dirty="0" smtClean="0"/>
              <a:t>state</a:t>
            </a:r>
          </a:p>
          <a:p>
            <a:pPr lvl="2"/>
            <a:r>
              <a:rPr lang="en-US" dirty="0" smtClean="0"/>
              <a:t>Appointed by the Governor and confirmed by the Senate</a:t>
            </a:r>
            <a:endParaRPr lang="en-US" dirty="0"/>
          </a:p>
          <a:p>
            <a:pPr lvl="2"/>
            <a:r>
              <a:rPr lang="en-US" dirty="0"/>
              <a:t>Not required to be </a:t>
            </a:r>
            <a:r>
              <a:rPr lang="en-US" dirty="0" smtClean="0"/>
              <a:t>attorneys; were not required to be college graduates until 2005</a:t>
            </a:r>
            <a:endParaRPr lang="en-US" dirty="0"/>
          </a:p>
          <a:p>
            <a:pPr lvl="1"/>
            <a:r>
              <a:rPr lang="en-US" dirty="0"/>
              <a:t>Minor civil and criminal offenses</a:t>
            </a:r>
          </a:p>
          <a:p>
            <a:r>
              <a:rPr lang="en-US" dirty="0" smtClean="0"/>
              <a:t>Register of Deeds</a:t>
            </a:r>
          </a:p>
          <a:p>
            <a:pPr lvl="1"/>
            <a:r>
              <a:rPr lang="en-US" dirty="0" smtClean="0"/>
              <a:t>Elected or appointed for the county</a:t>
            </a:r>
          </a:p>
          <a:p>
            <a:r>
              <a:rPr lang="en-US" dirty="0" smtClean="0"/>
              <a:t>Clerk of Court</a:t>
            </a:r>
          </a:p>
          <a:p>
            <a:pPr lvl="1"/>
            <a:r>
              <a:rPr lang="en-US" dirty="0" smtClean="0"/>
              <a:t>Elected administrative official in each county</a:t>
            </a:r>
          </a:p>
          <a:p>
            <a:endParaRPr lang="en-US" dirty="0"/>
          </a:p>
        </p:txBody>
      </p:sp>
    </p:spTree>
    <p:extLst>
      <p:ext uri="{BB962C8B-B14F-4D97-AF65-F5344CB8AC3E}">
        <p14:creationId xmlns:p14="http://schemas.microsoft.com/office/powerpoint/2010/main" val="40279309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 enforcement in SC</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Public defenders</a:t>
            </a:r>
          </a:p>
          <a:p>
            <a:r>
              <a:rPr lang="en-US" dirty="0" smtClean="0"/>
              <a:t>Circuit solicitors (district attorneys)</a:t>
            </a:r>
          </a:p>
          <a:p>
            <a:pPr lvl="1"/>
            <a:r>
              <a:rPr lang="en-US" dirty="0" smtClean="0"/>
              <a:t>Elected by judicial circuit</a:t>
            </a:r>
          </a:p>
          <a:p>
            <a:r>
              <a:rPr lang="en-US" dirty="0" smtClean="0"/>
              <a:t>State law enforcement</a:t>
            </a:r>
          </a:p>
          <a:p>
            <a:pPr lvl="1"/>
            <a:r>
              <a:rPr lang="en-US" dirty="0"/>
              <a:t>State Law Enforcement Division (SLED)</a:t>
            </a:r>
          </a:p>
          <a:p>
            <a:pPr lvl="1"/>
            <a:r>
              <a:rPr lang="en-US" dirty="0"/>
              <a:t>Highway Patrol</a:t>
            </a:r>
          </a:p>
          <a:p>
            <a:pPr lvl="1"/>
            <a:r>
              <a:rPr lang="en-US" dirty="0"/>
              <a:t>State Transport Police</a:t>
            </a:r>
          </a:p>
          <a:p>
            <a:pPr lvl="1"/>
            <a:r>
              <a:rPr lang="en-US" dirty="0"/>
              <a:t>Bureau of Protective Services</a:t>
            </a:r>
          </a:p>
          <a:p>
            <a:r>
              <a:rPr lang="en-US" dirty="0" smtClean="0"/>
              <a:t>Local law enforcement</a:t>
            </a:r>
          </a:p>
          <a:p>
            <a:pPr lvl="1"/>
            <a:r>
              <a:rPr lang="en-US" dirty="0" smtClean="0"/>
              <a:t>Sheriff, primarily unincorporated areas of county</a:t>
            </a:r>
          </a:p>
          <a:p>
            <a:pPr lvl="2"/>
            <a:r>
              <a:rPr lang="en-US" dirty="0" smtClean="0"/>
              <a:t>Popularly elected</a:t>
            </a:r>
          </a:p>
          <a:p>
            <a:pPr lvl="1"/>
            <a:r>
              <a:rPr lang="en-US" dirty="0" smtClean="0"/>
              <a:t>City/town police</a:t>
            </a:r>
          </a:p>
          <a:p>
            <a:pPr lvl="1"/>
            <a:endParaRPr lang="en-US" dirty="0"/>
          </a:p>
        </p:txBody>
      </p:sp>
    </p:spTree>
    <p:extLst>
      <p:ext uri="{BB962C8B-B14F-4D97-AF65-F5344CB8AC3E}">
        <p14:creationId xmlns:p14="http://schemas.microsoft.com/office/powerpoint/2010/main" val="3905700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 Criminal Justice Statistics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a:hlinkClick r:id="rId2"/>
              </a:rPr>
              <a:t>http://</a:t>
            </a:r>
            <a:r>
              <a:rPr lang="en-US" dirty="0" smtClean="0">
                <a:hlinkClick r:id="rId2"/>
              </a:rPr>
              <a:t>www.doc.sc.gov/research/statistics.jsp</a:t>
            </a:r>
            <a:endParaRPr lang="en-US" dirty="0" smtClean="0"/>
          </a:p>
          <a:p>
            <a:r>
              <a:rPr lang="en-US" dirty="0" smtClean="0"/>
              <a:t>SC </a:t>
            </a:r>
            <a:r>
              <a:rPr lang="en-US" dirty="0"/>
              <a:t>has the highest crime rate in the country (D&amp;M p. 269) but </a:t>
            </a:r>
            <a:r>
              <a:rPr lang="en-US" i="1" dirty="0"/>
              <a:t>not</a:t>
            </a:r>
            <a:r>
              <a:rPr lang="en-US" dirty="0"/>
              <a:t> the highest incarceration rate (15</a:t>
            </a:r>
            <a:r>
              <a:rPr lang="en-US" baseline="30000" dirty="0"/>
              <a:t>th</a:t>
            </a:r>
            <a:r>
              <a:rPr lang="en-US" dirty="0"/>
              <a:t>).</a:t>
            </a:r>
          </a:p>
          <a:p>
            <a:r>
              <a:rPr lang="en-US" dirty="0" smtClean="0"/>
              <a:t>61% </a:t>
            </a:r>
            <a:r>
              <a:rPr lang="en-US" dirty="0"/>
              <a:t>of the inmates in the SC correctional system are black men.</a:t>
            </a:r>
          </a:p>
          <a:p>
            <a:r>
              <a:rPr lang="en-US" dirty="0"/>
              <a:t>The most common offenses are drug-related and homicide.</a:t>
            </a:r>
          </a:p>
          <a:p>
            <a:r>
              <a:rPr lang="en-US" dirty="0"/>
              <a:t>Racial disparities in incarceration:</a:t>
            </a:r>
          </a:p>
          <a:p>
            <a:pPr lvl="1"/>
            <a:r>
              <a:rPr lang="en-US" dirty="0"/>
              <a:t>Higher crime rates</a:t>
            </a:r>
          </a:p>
          <a:p>
            <a:pPr lvl="1"/>
            <a:r>
              <a:rPr lang="en-US" dirty="0"/>
              <a:t>Inequitable access to resources (e.g., private attorneys vs. legal aid)</a:t>
            </a:r>
          </a:p>
          <a:p>
            <a:pPr lvl="1"/>
            <a:r>
              <a:rPr lang="en-US" dirty="0"/>
              <a:t>Legislative decisions (e.g., disparity in sentencing for crack cocaine v. powder)</a:t>
            </a:r>
          </a:p>
          <a:p>
            <a:pPr lvl="1"/>
            <a:r>
              <a:rPr lang="en-US" dirty="0"/>
              <a:t>Overt racial bias</a:t>
            </a:r>
          </a:p>
          <a:p>
            <a:endParaRPr lang="en-US" dirty="0"/>
          </a:p>
        </p:txBody>
      </p:sp>
    </p:spTree>
    <p:extLst>
      <p:ext uri="{BB962C8B-B14F-4D97-AF65-F5344CB8AC3E}">
        <p14:creationId xmlns:p14="http://schemas.microsoft.com/office/powerpoint/2010/main" val="1812254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you can buy from prison labor </a:t>
            </a:r>
            <a:r>
              <a:rPr lang="en-US" smtClean="0"/>
              <a:t>in Texas:</a:t>
            </a:r>
            <a:endParaRPr lang="en-US"/>
          </a:p>
        </p:txBody>
      </p:sp>
      <p:sp>
        <p:nvSpPr>
          <p:cNvPr id="3" name="Content Placeholder 2"/>
          <p:cNvSpPr>
            <a:spLocks noGrp="1"/>
          </p:cNvSpPr>
          <p:nvPr>
            <p:ph idx="1"/>
          </p:nvPr>
        </p:nvSpPr>
        <p:spPr/>
        <p:txBody>
          <a:bodyPr/>
          <a:lstStyle/>
          <a:p>
            <a:r>
              <a:rPr lang="en-US" dirty="0">
                <a:hlinkClick r:id="rId2"/>
              </a:rPr>
              <a:t>http://www.tci.tdcj.state.tx.us</a:t>
            </a:r>
            <a:r>
              <a:rPr lang="en-US" dirty="0" smtClean="0">
                <a:hlinkClick r:id="rId2"/>
              </a:rPr>
              <a:t>/</a:t>
            </a:r>
            <a:endParaRPr lang="en-US" dirty="0" smtClean="0"/>
          </a:p>
          <a:p>
            <a:endParaRPr lang="en-US" dirty="0"/>
          </a:p>
        </p:txBody>
      </p:sp>
    </p:spTree>
    <p:extLst>
      <p:ext uri="{BB962C8B-B14F-4D97-AF65-F5344CB8AC3E}">
        <p14:creationId xmlns:p14="http://schemas.microsoft.com/office/powerpoint/2010/main" val="2196871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punishment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Most states have it (map, D&amp;M p. 285)</a:t>
            </a:r>
          </a:p>
          <a:p>
            <a:r>
              <a:rPr lang="en-US" dirty="0" smtClean="0"/>
              <a:t>Now applicable only for murder by a mentally competent adult (no other crime merits capital punishment, perpetrator must be at least 18, not retarded, not insane</a:t>
            </a:r>
            <a:r>
              <a:rPr lang="en-US" dirty="0"/>
              <a:t>) </a:t>
            </a:r>
            <a:endParaRPr lang="en-US" dirty="0" smtClean="0"/>
          </a:p>
          <a:p>
            <a:r>
              <a:rPr lang="en-US" dirty="0" smtClean="0">
                <a:hlinkClick r:id="rId2"/>
              </a:rPr>
              <a:t>http</a:t>
            </a:r>
            <a:r>
              <a:rPr lang="en-US" dirty="0">
                <a:hlinkClick r:id="rId2"/>
              </a:rPr>
              <a:t>://</a:t>
            </a:r>
            <a:r>
              <a:rPr lang="en-US" dirty="0" smtClean="0">
                <a:hlinkClick r:id="rId2"/>
              </a:rPr>
              <a:t>www.deathpenaltyinfo.org/number-executions-state-and-region-1976</a:t>
            </a:r>
            <a:endParaRPr lang="en-US" dirty="0" smtClean="0"/>
          </a:p>
          <a:p>
            <a:r>
              <a:rPr lang="en-US" dirty="0"/>
              <a:t>Texas execution calendar:</a:t>
            </a:r>
          </a:p>
          <a:p>
            <a:r>
              <a:rPr lang="en-US" dirty="0" smtClean="0">
                <a:hlinkClick r:id="rId3"/>
              </a:rPr>
              <a:t>http</a:t>
            </a:r>
            <a:r>
              <a:rPr lang="en-US" dirty="0">
                <a:hlinkClick r:id="rId3"/>
              </a:rPr>
              <a:t>://</a:t>
            </a:r>
            <a:r>
              <a:rPr lang="en-US" dirty="0" smtClean="0">
                <a:hlinkClick r:id="rId3"/>
              </a:rPr>
              <a:t>www.tdcj.state.tx.us/death_row/dr_scheduled_executions.html</a:t>
            </a:r>
            <a:endParaRPr lang="en-US" dirty="0" smtClean="0"/>
          </a:p>
          <a:p>
            <a:r>
              <a:rPr lang="en-US" dirty="0" smtClean="0"/>
              <a:t>Pending issue: Does lethal injection constitute cruel and unusual punishment in violation of the Eighth Amendment?</a:t>
            </a:r>
          </a:p>
          <a:p>
            <a:endParaRPr lang="en-US" dirty="0" smtClean="0"/>
          </a:p>
          <a:p>
            <a:endParaRPr lang="en-US" dirty="0"/>
          </a:p>
          <a:p>
            <a:endParaRPr lang="en-US" dirty="0" smtClean="0"/>
          </a:p>
          <a:p>
            <a:endParaRPr lang="en-US" dirty="0" smtClean="0"/>
          </a:p>
        </p:txBody>
      </p:sp>
    </p:spTree>
    <p:extLst>
      <p:ext uri="{BB962C8B-B14F-4D97-AF65-F5344CB8AC3E}">
        <p14:creationId xmlns:p14="http://schemas.microsoft.com/office/powerpoint/2010/main" val="2188518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punishment</a:t>
            </a:r>
            <a:endParaRPr lang="en-US" dirty="0"/>
          </a:p>
        </p:txBody>
      </p:sp>
      <p:sp>
        <p:nvSpPr>
          <p:cNvPr id="3" name="Content Placeholder 2"/>
          <p:cNvSpPr>
            <a:spLocks noGrp="1"/>
          </p:cNvSpPr>
          <p:nvPr>
            <p:ph idx="1"/>
          </p:nvPr>
        </p:nvSpPr>
        <p:spPr/>
        <p:txBody>
          <a:bodyPr>
            <a:normAutofit lnSpcReduction="10000"/>
          </a:bodyPr>
          <a:lstStyle/>
          <a:p>
            <a:r>
              <a:rPr lang="en-US" dirty="0" smtClean="0"/>
              <a:t>Disparities in application based on race of perpetrator and race of victim</a:t>
            </a:r>
          </a:p>
          <a:p>
            <a:r>
              <a:rPr lang="en-US" dirty="0" smtClean="0"/>
              <a:t>UNC study (2001) found that the black killer of a white victim was 3.5 times as likely to receive the death penalty as the white killer of a black victim in North Carolina</a:t>
            </a:r>
          </a:p>
          <a:p>
            <a:r>
              <a:rPr lang="en-US" dirty="0" smtClean="0"/>
              <a:t>The race of the </a:t>
            </a:r>
            <a:r>
              <a:rPr lang="en-US" i="1" dirty="0" smtClean="0"/>
              <a:t>victim</a:t>
            </a:r>
            <a:r>
              <a:rPr lang="en-US" dirty="0" smtClean="0"/>
              <a:t> is more significant in determining the penalty than the race of the </a:t>
            </a:r>
            <a:r>
              <a:rPr lang="en-US" i="1" dirty="0" smtClean="0"/>
              <a:t>killer</a:t>
            </a:r>
            <a:endParaRPr lang="en-US" dirty="0" smtClean="0"/>
          </a:p>
          <a:p>
            <a:r>
              <a:rPr lang="en-US" dirty="0">
                <a:hlinkClick r:id="rId2"/>
              </a:rPr>
              <a:t>http://</a:t>
            </a:r>
            <a:r>
              <a:rPr lang="en-US" dirty="0" smtClean="0">
                <a:hlinkClick r:id="rId2"/>
              </a:rPr>
              <a:t>www.deathpenaltyinfo.org/race-death-row-inmates-executed-1976#defend</a:t>
            </a:r>
            <a:endParaRPr lang="en-US" dirty="0" smtClean="0"/>
          </a:p>
          <a:p>
            <a:endParaRPr lang="en-US" dirty="0"/>
          </a:p>
        </p:txBody>
      </p:sp>
    </p:spTree>
    <p:extLst>
      <p:ext uri="{BB962C8B-B14F-4D97-AF65-F5344CB8AC3E}">
        <p14:creationId xmlns:p14="http://schemas.microsoft.com/office/powerpoint/2010/main" val="3872879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punishment</a:t>
            </a:r>
            <a:endParaRPr lang="en-US" dirty="0"/>
          </a:p>
        </p:txBody>
      </p:sp>
      <p:sp>
        <p:nvSpPr>
          <p:cNvPr id="3" name="Content Placeholder 2"/>
          <p:cNvSpPr>
            <a:spLocks noGrp="1"/>
          </p:cNvSpPr>
          <p:nvPr>
            <p:ph idx="1"/>
          </p:nvPr>
        </p:nvSpPr>
        <p:spPr/>
        <p:txBody>
          <a:bodyPr>
            <a:normAutofit fontScale="92500" lnSpcReduction="20000"/>
          </a:bodyPr>
          <a:lstStyle/>
          <a:p>
            <a:r>
              <a:rPr lang="en-US" i="1" dirty="0" smtClean="0"/>
              <a:t>McCleskey v. Kemp</a:t>
            </a:r>
            <a:r>
              <a:rPr lang="en-US" dirty="0" smtClean="0"/>
              <a:t> (1987): US Supreme Court ruled that a black inmate could not use statistical evidence of disparities in sentencing to contest his death sentence; he had to prove discriminatory intent in his own case (In GA at that time, black killer of white victim was 16 times more likely to receive the death penalty than vice versa)</a:t>
            </a:r>
          </a:p>
          <a:p>
            <a:r>
              <a:rPr lang="en-US" dirty="0" smtClean="0"/>
              <a:t>In 2009, North Carolina enacted the Racial Justice Act, which </a:t>
            </a:r>
            <a:r>
              <a:rPr lang="en-US" i="1" dirty="0" smtClean="0"/>
              <a:t>did</a:t>
            </a:r>
            <a:r>
              <a:rPr lang="en-US" dirty="0" smtClean="0"/>
              <a:t> allow inmates to challenge death sentences on grounds of racial bias, including introduction of statistical evidence. Four death sentences were converted with life without parole as a result. The RJA was repealed in 2013.</a:t>
            </a:r>
            <a:endParaRPr lang="en-US" dirty="0"/>
          </a:p>
        </p:txBody>
      </p:sp>
    </p:spTree>
    <p:extLst>
      <p:ext uri="{BB962C8B-B14F-4D97-AF65-F5344CB8AC3E}">
        <p14:creationId xmlns:p14="http://schemas.microsoft.com/office/powerpoint/2010/main" val="2904690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Felon disenfranchisement</a:t>
            </a:r>
            <a:br>
              <a:rPr lang="en-US" dirty="0" smtClean="0"/>
            </a:br>
            <a:r>
              <a:rPr lang="en-US" sz="2700" dirty="0" smtClean="0"/>
              <a:t>(Data as of 2009)</a:t>
            </a:r>
            <a:endParaRPr lang="en-US" sz="2700" dirty="0"/>
          </a:p>
        </p:txBody>
      </p:sp>
      <p:sp>
        <p:nvSpPr>
          <p:cNvPr id="3" name="Content Placeholder 2"/>
          <p:cNvSpPr>
            <a:spLocks noGrp="1"/>
          </p:cNvSpPr>
          <p:nvPr>
            <p:ph idx="1"/>
          </p:nvPr>
        </p:nvSpPr>
        <p:spPr/>
        <p:txBody>
          <a:bodyPr>
            <a:normAutofit fontScale="77500" lnSpcReduction="20000"/>
          </a:bodyPr>
          <a:lstStyle/>
          <a:p>
            <a:r>
              <a:rPr lang="en-US" dirty="0" smtClean="0"/>
              <a:t>5.85 million ex-felons are ineligible to vote after their criminal sentences have been served</a:t>
            </a:r>
          </a:p>
          <a:p>
            <a:pPr lvl="1"/>
            <a:r>
              <a:rPr lang="en-US" dirty="0" smtClean="0"/>
              <a:t>7.7% of black adults nationally, 23% in Florida</a:t>
            </a:r>
          </a:p>
          <a:p>
            <a:r>
              <a:rPr lang="en-US" dirty="0" smtClean="0"/>
              <a:t>In Florida, Iowa, Kentucky and Virginia, disenfranchisement is permanent after any felony conviction</a:t>
            </a:r>
          </a:p>
          <a:p>
            <a:r>
              <a:rPr lang="en-US" dirty="0" smtClean="0"/>
              <a:t>In Arizona, it’s permanent after a second felony conviction</a:t>
            </a:r>
          </a:p>
          <a:p>
            <a:r>
              <a:rPr lang="en-US" dirty="0" smtClean="0"/>
              <a:t>In Nebraska, it lasts until 2 yrs. after probation is completed</a:t>
            </a:r>
          </a:p>
          <a:p>
            <a:r>
              <a:rPr lang="en-US" dirty="0" smtClean="0"/>
              <a:t>In AL, MS, NV, TN, and WY disenfranchisement is permanent after conviction for at least some types of felonies</a:t>
            </a:r>
          </a:p>
          <a:p>
            <a:r>
              <a:rPr lang="en-US" dirty="0" smtClean="0"/>
              <a:t>In CA, CO, CT and NY, you have no voting rights while on parole</a:t>
            </a:r>
          </a:p>
          <a:p>
            <a:r>
              <a:rPr lang="en-US" dirty="0" smtClean="0"/>
              <a:t>In 31 states incl. SC, you</a:t>
            </a:r>
            <a:r>
              <a:rPr lang="en-US" b="1" dirty="0" smtClean="0"/>
              <a:t> </a:t>
            </a:r>
            <a:r>
              <a:rPr lang="en-US" dirty="0" smtClean="0"/>
              <a:t>have no voting rights while on parole or probation for a felony</a:t>
            </a:r>
          </a:p>
          <a:p>
            <a:r>
              <a:rPr lang="en-US" dirty="0" smtClean="0"/>
              <a:t>In ME and VT, you can vote while in prison</a:t>
            </a:r>
            <a:endParaRPr lang="en-US" dirty="0"/>
          </a:p>
        </p:txBody>
      </p:sp>
    </p:spTree>
    <p:extLst>
      <p:ext uri="{BB962C8B-B14F-4D97-AF65-F5344CB8AC3E}">
        <p14:creationId xmlns:p14="http://schemas.microsoft.com/office/powerpoint/2010/main" val="21893683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304800"/>
            <a:ext cx="8229600" cy="838200"/>
          </a:xfrm>
        </p:spPr>
        <p:txBody>
          <a:bodyPr>
            <a:normAutofit/>
          </a:bodyPr>
          <a:lstStyle/>
          <a:p>
            <a:r>
              <a:rPr lang="en-US" sz="4100" dirty="0" smtClean="0"/>
              <a:t>capitaL punishment</a:t>
            </a:r>
            <a:endParaRPr lang="en-US" sz="4100" dirty="0"/>
          </a:p>
        </p:txBody>
      </p:sp>
      <p:sp>
        <p:nvSpPr>
          <p:cNvPr id="3" name="Subtitle 2"/>
          <p:cNvSpPr>
            <a:spLocks noGrp="1"/>
          </p:cNvSpPr>
          <p:nvPr>
            <p:ph type="subTitle" idx="1"/>
          </p:nvPr>
        </p:nvSpPr>
        <p:spPr>
          <a:xfrm>
            <a:off x="76200" y="1828800"/>
            <a:ext cx="8763000" cy="4419600"/>
          </a:xfrm>
        </p:spPr>
        <p:txBody>
          <a:bodyPr>
            <a:normAutofit lnSpcReduction="10000"/>
          </a:bodyPr>
          <a:lstStyle/>
          <a:p>
            <a:pPr algn="l"/>
            <a:r>
              <a:rPr lang="en-US" dirty="0"/>
              <a:t>	</a:t>
            </a:r>
            <a:r>
              <a:rPr lang="en-US" dirty="0" smtClean="0"/>
              <a:t>The </a:t>
            </a:r>
            <a:r>
              <a:rPr lang="en-US" dirty="0"/>
              <a:t>Constitution explicitly permits capital </a:t>
            </a:r>
            <a:r>
              <a:rPr lang="en-US" dirty="0" smtClean="0"/>
              <a:t>	punishment </a:t>
            </a:r>
            <a:r>
              <a:rPr lang="en-US" dirty="0"/>
              <a:t>– if you may not be “deprived of </a:t>
            </a:r>
            <a:r>
              <a:rPr lang="en-US" dirty="0" smtClean="0"/>
              <a:t>	life</a:t>
            </a:r>
            <a:r>
              <a:rPr lang="en-US" dirty="0"/>
              <a:t>, liberty or property without due process of </a:t>
            </a:r>
            <a:r>
              <a:rPr lang="en-US" dirty="0" smtClean="0"/>
              <a:t>	law</a:t>
            </a:r>
            <a:r>
              <a:rPr lang="en-US" dirty="0"/>
              <a:t>,” then you MAY be deprived of life, liberty </a:t>
            </a:r>
            <a:r>
              <a:rPr lang="en-US" dirty="0" smtClean="0"/>
              <a:t>	or </a:t>
            </a:r>
            <a:r>
              <a:rPr lang="en-US" dirty="0"/>
              <a:t>property WITH due process of law; however, </a:t>
            </a:r>
            <a:r>
              <a:rPr lang="en-US" dirty="0" smtClean="0"/>
              <a:t>	some </a:t>
            </a:r>
            <a:r>
              <a:rPr lang="en-US" dirty="0"/>
              <a:t>Justices in recent decades </a:t>
            </a:r>
            <a:r>
              <a:rPr lang="en-US" dirty="0" smtClean="0"/>
              <a:t>(most recently 	Stephen Breyer and Ruth Bader Ginsburg) have 	argued </a:t>
            </a:r>
            <a:r>
              <a:rPr lang="en-US" dirty="0"/>
              <a:t>that society’s evolving standard of “cruel </a:t>
            </a:r>
            <a:r>
              <a:rPr lang="en-US" dirty="0" smtClean="0"/>
              <a:t>	and </a:t>
            </a:r>
            <a:r>
              <a:rPr lang="en-US" dirty="0"/>
              <a:t>unusual punishment” means that the death </a:t>
            </a:r>
            <a:r>
              <a:rPr lang="en-US" dirty="0" smtClean="0"/>
              <a:t>	penalty </a:t>
            </a:r>
            <a:r>
              <a:rPr lang="en-US" dirty="0"/>
              <a:t>now violates the Eighth </a:t>
            </a:r>
            <a:r>
              <a:rPr lang="en-US" dirty="0" smtClean="0"/>
              <a:t>Amendment.</a:t>
            </a:r>
            <a:endParaRPr lang="en-US" dirty="0"/>
          </a:p>
          <a:p>
            <a:pPr algn="l"/>
            <a:r>
              <a:rPr lang="en-US" dirty="0"/>
              <a:t> </a:t>
            </a:r>
          </a:p>
          <a:p>
            <a:endParaRPr lang="en-US" dirty="0"/>
          </a:p>
        </p:txBody>
      </p:sp>
    </p:spTree>
    <p:extLst>
      <p:ext uri="{BB962C8B-B14F-4D97-AF65-F5344CB8AC3E}">
        <p14:creationId xmlns:p14="http://schemas.microsoft.com/office/powerpoint/2010/main" val="41629065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PUNISHMENT</a:t>
            </a:r>
            <a:endParaRPr lang="en-US" dirty="0"/>
          </a:p>
        </p:txBody>
      </p:sp>
      <p:sp>
        <p:nvSpPr>
          <p:cNvPr id="3" name="Content Placeholder 2"/>
          <p:cNvSpPr>
            <a:spLocks noGrp="1"/>
          </p:cNvSpPr>
          <p:nvPr>
            <p:ph idx="1"/>
          </p:nvPr>
        </p:nvSpPr>
        <p:spPr/>
        <p:txBody>
          <a:bodyPr>
            <a:normAutofit fontScale="62500" lnSpcReduction="20000"/>
          </a:bodyPr>
          <a:lstStyle/>
          <a:p>
            <a:r>
              <a:rPr lang="en-US" sz="4500" dirty="0"/>
              <a:t>Pope Francis called for the abolition of the death penalty in his speech to Congress </a:t>
            </a:r>
            <a:r>
              <a:rPr lang="en-US" sz="4500" dirty="0" smtClean="0"/>
              <a:t>on Sept</a:t>
            </a:r>
            <a:r>
              <a:rPr lang="en-US" sz="4500" dirty="0"/>
              <a:t>. </a:t>
            </a:r>
            <a:r>
              <a:rPr lang="en-US" sz="4500" dirty="0" smtClean="0"/>
              <a:t>24, 2015.</a:t>
            </a:r>
            <a:r>
              <a:rPr lang="en-US" sz="4500" dirty="0"/>
              <a:t> </a:t>
            </a:r>
          </a:p>
          <a:p>
            <a:r>
              <a:rPr lang="en-US" sz="4500" dirty="0" smtClean="0"/>
              <a:t>Updates </a:t>
            </a:r>
            <a:r>
              <a:rPr lang="en-US" sz="4500" dirty="0"/>
              <a:t>to map on p. 285 in textbook: Maryland abolished capital punishment in 2013</a:t>
            </a:r>
          </a:p>
          <a:p>
            <a:r>
              <a:rPr lang="en-US" sz="4500" dirty="0" smtClean="0"/>
              <a:t>Nebraska abolished capital punishment in May 2015 (the legislature overrode the governor’s veto) – this means that every state with capital punishment now uses lethal injection as its primary method of execution</a:t>
            </a:r>
          </a:p>
          <a:p>
            <a:endParaRPr lang="en-US" dirty="0"/>
          </a:p>
        </p:txBody>
      </p:sp>
    </p:spTree>
    <p:extLst>
      <p:ext uri="{BB962C8B-B14F-4D97-AF65-F5344CB8AC3E}">
        <p14:creationId xmlns:p14="http://schemas.microsoft.com/office/powerpoint/2010/main" val="3086389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Courts</a:t>
            </a:r>
            <a:endParaRPr lang="en-US" dirty="0"/>
          </a:p>
        </p:txBody>
      </p:sp>
      <p:sp>
        <p:nvSpPr>
          <p:cNvPr id="3" name="Content Placeholder 2"/>
          <p:cNvSpPr>
            <a:spLocks noGrp="1"/>
          </p:cNvSpPr>
          <p:nvPr>
            <p:ph idx="1"/>
          </p:nvPr>
        </p:nvSpPr>
        <p:spPr>
          <a:xfrm>
            <a:off x="381000" y="1524000"/>
            <a:ext cx="8229600" cy="4709160"/>
          </a:xfrm>
        </p:spPr>
        <p:txBody>
          <a:bodyPr>
            <a:normAutofit fontScale="77500" lnSpcReduction="20000"/>
          </a:bodyPr>
          <a:lstStyle/>
          <a:p>
            <a:r>
              <a:rPr lang="en-US" dirty="0" smtClean="0"/>
              <a:t>State courts handle 97% of the cases filed each year – most federal crimes involve special circumstances such as crossing a state line</a:t>
            </a:r>
          </a:p>
          <a:p>
            <a:pPr lvl="1"/>
            <a:r>
              <a:rPr lang="en-US" dirty="0" smtClean="0"/>
              <a:t>In the 2010’s, 250,000 federal civil cases and 77,000 criminal cases</a:t>
            </a:r>
          </a:p>
          <a:p>
            <a:pPr lvl="1"/>
            <a:r>
              <a:rPr lang="en-US" dirty="0" smtClean="0"/>
              <a:t>25 million cases in state courts</a:t>
            </a:r>
          </a:p>
          <a:p>
            <a:r>
              <a:rPr lang="en-US" dirty="0" smtClean="0"/>
              <a:t>Each state has a similar structure of trial courts and courts of appeal (Dye and MacManus, p. 255)</a:t>
            </a:r>
          </a:p>
          <a:p>
            <a:r>
              <a:rPr lang="en-US" i="1" dirty="0" smtClean="0"/>
              <a:t>Stare decisis: </a:t>
            </a:r>
            <a:r>
              <a:rPr lang="en-US" dirty="0" smtClean="0"/>
              <a:t>Courts tend to respect precedent and prior decisions (this is the basis of common law)</a:t>
            </a:r>
          </a:p>
          <a:p>
            <a:r>
              <a:rPr lang="en-US" dirty="0" smtClean="0"/>
              <a:t>State Supreme Courts are the final authority on state laws </a:t>
            </a:r>
            <a:r>
              <a:rPr lang="en-US" i="1" dirty="0" smtClean="0"/>
              <a:t>unless</a:t>
            </a:r>
            <a:r>
              <a:rPr lang="en-US" dirty="0" smtClean="0"/>
              <a:t> the case involves someone’s rights under the U.S. Constitution</a:t>
            </a:r>
          </a:p>
          <a:p>
            <a:r>
              <a:rPr lang="en-US" dirty="0" smtClean="0"/>
              <a:t>State courts play a major role in enforcing state laws</a:t>
            </a:r>
          </a:p>
          <a:p>
            <a:r>
              <a:rPr lang="en-US" dirty="0" smtClean="0"/>
              <a:t>Some state Constitutions have more expansive Bills of Rights than the U.S. Constitution does</a:t>
            </a:r>
            <a:endParaRPr lang="en-US" dirty="0"/>
          </a:p>
        </p:txBody>
      </p:sp>
    </p:spTree>
    <p:extLst>
      <p:ext uri="{BB962C8B-B14F-4D97-AF65-F5344CB8AC3E}">
        <p14:creationId xmlns:p14="http://schemas.microsoft.com/office/powerpoint/2010/main" val="16969858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PUNISHMENT</a:t>
            </a:r>
            <a:endParaRPr lang="en-US" dirty="0"/>
          </a:p>
        </p:txBody>
      </p:sp>
      <p:sp>
        <p:nvSpPr>
          <p:cNvPr id="3" name="Content Placeholder 2"/>
          <p:cNvSpPr>
            <a:spLocks noGrp="1"/>
          </p:cNvSpPr>
          <p:nvPr>
            <p:ph idx="1"/>
          </p:nvPr>
        </p:nvSpPr>
        <p:spPr/>
        <p:txBody>
          <a:bodyPr/>
          <a:lstStyle/>
          <a:p>
            <a:r>
              <a:rPr lang="en-US" dirty="0"/>
              <a:t>Dye and MacManus, pp. 283-284</a:t>
            </a:r>
          </a:p>
          <a:p>
            <a:r>
              <a:rPr lang="en-US" dirty="0"/>
              <a:t>No state administered an execution between 1967 and 1977</a:t>
            </a:r>
          </a:p>
          <a:p>
            <a:r>
              <a:rPr lang="en-US" i="1" dirty="0"/>
              <a:t>Furman v. Georgia</a:t>
            </a:r>
            <a:r>
              <a:rPr lang="en-US" dirty="0"/>
              <a:t> (1972): US Supreme Court ruled that death penalty as then applied was cruel and unusual punishment</a:t>
            </a:r>
          </a:p>
          <a:p>
            <a:r>
              <a:rPr lang="en-US" i="1" dirty="0"/>
              <a:t>Gregg v. Georgia </a:t>
            </a:r>
            <a:r>
              <a:rPr lang="en-US" dirty="0"/>
              <a:t>(1976): Supreme Court ruled that capital punishment is not inherently cruel and unusual if due process is followed </a:t>
            </a:r>
          </a:p>
          <a:p>
            <a:endParaRPr lang="en-US" dirty="0"/>
          </a:p>
        </p:txBody>
      </p:sp>
    </p:spTree>
    <p:extLst>
      <p:ext uri="{BB962C8B-B14F-4D97-AF65-F5344CB8AC3E}">
        <p14:creationId xmlns:p14="http://schemas.microsoft.com/office/powerpoint/2010/main" val="39560750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PUNISHMENT</a:t>
            </a:r>
            <a:endParaRPr lang="en-US" dirty="0"/>
          </a:p>
        </p:txBody>
      </p:sp>
      <p:sp>
        <p:nvSpPr>
          <p:cNvPr id="3" name="Content Placeholder 2"/>
          <p:cNvSpPr>
            <a:spLocks noGrp="1"/>
          </p:cNvSpPr>
          <p:nvPr>
            <p:ph idx="1"/>
          </p:nvPr>
        </p:nvSpPr>
        <p:spPr/>
        <p:txBody>
          <a:bodyPr/>
          <a:lstStyle/>
          <a:p>
            <a:r>
              <a:rPr lang="en-US" dirty="0"/>
              <a:t>When New Mexico abolished capital punishment in 2009, they did not convert the death sentences for existing death row inmates</a:t>
            </a:r>
          </a:p>
          <a:p>
            <a:r>
              <a:rPr lang="en-US" dirty="0"/>
              <a:t>Washington, Oregon, Colorado and Pennsylvania currently have moratoria in place</a:t>
            </a:r>
          </a:p>
          <a:p>
            <a:r>
              <a:rPr lang="en-US" dirty="0"/>
              <a:t>Georgia, Ohio have postponed all executions because of concerns about availability of drugs</a:t>
            </a:r>
          </a:p>
          <a:p>
            <a:endParaRPr lang="en-US" dirty="0"/>
          </a:p>
        </p:txBody>
      </p:sp>
    </p:spTree>
    <p:extLst>
      <p:ext uri="{BB962C8B-B14F-4D97-AF65-F5344CB8AC3E}">
        <p14:creationId xmlns:p14="http://schemas.microsoft.com/office/powerpoint/2010/main" val="32387471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PUNISHMENT</a:t>
            </a:r>
            <a:endParaRPr lang="en-US" dirty="0"/>
          </a:p>
        </p:txBody>
      </p:sp>
      <p:sp>
        <p:nvSpPr>
          <p:cNvPr id="3" name="Content Placeholder 2"/>
          <p:cNvSpPr>
            <a:spLocks noGrp="1"/>
          </p:cNvSpPr>
          <p:nvPr>
            <p:ph idx="1"/>
          </p:nvPr>
        </p:nvSpPr>
        <p:spPr>
          <a:xfrm>
            <a:off x="457200" y="1219200"/>
            <a:ext cx="8229600" cy="5486400"/>
          </a:xfrm>
        </p:spPr>
        <p:txBody>
          <a:bodyPr>
            <a:normAutofit fontScale="92500" lnSpcReduction="20000"/>
          </a:bodyPr>
          <a:lstStyle/>
          <a:p>
            <a:r>
              <a:rPr lang="en-US" dirty="0" smtClean="0"/>
              <a:t>Recent Supreme </a:t>
            </a:r>
            <a:r>
              <a:rPr lang="en-US" dirty="0"/>
              <a:t>Court decisions restricting application of capital </a:t>
            </a:r>
            <a:r>
              <a:rPr lang="en-US" dirty="0" smtClean="0"/>
              <a:t>punishment:</a:t>
            </a:r>
            <a:endParaRPr lang="en-US" dirty="0"/>
          </a:p>
          <a:p>
            <a:r>
              <a:rPr lang="en-US" i="1" dirty="0"/>
              <a:t>Atkins v. Virginia</a:t>
            </a:r>
            <a:r>
              <a:rPr lang="en-US" dirty="0"/>
              <a:t> (2002): People with mental </a:t>
            </a:r>
            <a:r>
              <a:rPr lang="en-US" dirty="0" smtClean="0"/>
              <a:t>disabilities (including retardation or insanity)  may not be executed.</a:t>
            </a:r>
            <a:endParaRPr lang="en-US" dirty="0"/>
          </a:p>
          <a:p>
            <a:r>
              <a:rPr lang="en-US" i="1" dirty="0"/>
              <a:t>Roper v. Simmons</a:t>
            </a:r>
            <a:r>
              <a:rPr lang="en-US" dirty="0"/>
              <a:t> (2005): People </a:t>
            </a:r>
            <a:r>
              <a:rPr lang="en-US" dirty="0" smtClean="0"/>
              <a:t>who were under 18 when the crime was committed may not be executed.</a:t>
            </a:r>
            <a:endParaRPr lang="en-US" dirty="0"/>
          </a:p>
          <a:p>
            <a:r>
              <a:rPr lang="en-US" i="1" dirty="0"/>
              <a:t>Kennedy v. Louisiana</a:t>
            </a:r>
            <a:r>
              <a:rPr lang="en-US" dirty="0"/>
              <a:t> (2008): The victim must have </a:t>
            </a:r>
            <a:r>
              <a:rPr lang="en-US" dirty="0" smtClean="0"/>
              <a:t>died (in other words, capital punishment is now only applicable for murder, though accessories/co-conspirators may be executed even though they didn’t commit the actual murder).</a:t>
            </a:r>
            <a:endParaRPr lang="en-US" dirty="0"/>
          </a:p>
          <a:p>
            <a:r>
              <a:rPr lang="en-US" dirty="0"/>
              <a:t>Some state statutes </a:t>
            </a:r>
            <a:r>
              <a:rPr lang="en-US" dirty="0" smtClean="0"/>
              <a:t>(including in SC) still </a:t>
            </a:r>
            <a:r>
              <a:rPr lang="en-US" dirty="0"/>
              <a:t>provide for capital punishment for offenses such as raping a child, but these are now </a:t>
            </a:r>
            <a:r>
              <a:rPr lang="en-US" dirty="0" smtClean="0"/>
              <a:t>unenforceable.</a:t>
            </a:r>
            <a:endParaRPr lang="en-US" dirty="0"/>
          </a:p>
          <a:p>
            <a:endParaRPr lang="en-US" dirty="0"/>
          </a:p>
        </p:txBody>
      </p:sp>
    </p:spTree>
    <p:extLst>
      <p:ext uri="{BB962C8B-B14F-4D97-AF65-F5344CB8AC3E}">
        <p14:creationId xmlns:p14="http://schemas.microsoft.com/office/powerpoint/2010/main" val="24587495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PUNISHMENT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Innocence Project:</a:t>
            </a:r>
          </a:p>
          <a:p>
            <a:r>
              <a:rPr lang="en-US" dirty="0">
                <a:hlinkClick r:id="rId2"/>
              </a:rPr>
              <a:t>http://www.innocenceproject.org</a:t>
            </a:r>
            <a:r>
              <a:rPr lang="en-US" dirty="0" smtClean="0">
                <a:hlinkClick r:id="rId2"/>
              </a:rPr>
              <a:t>/</a:t>
            </a:r>
            <a:endParaRPr lang="en-US" dirty="0" smtClean="0"/>
          </a:p>
          <a:p>
            <a:r>
              <a:rPr lang="en-US" dirty="0" smtClean="0"/>
              <a:t>Increased availability and use of DNA evidence has led to findings that people were wrongly convicted, including in cases many years ago (the technology has vastly improved in recent years).</a:t>
            </a:r>
          </a:p>
          <a:p>
            <a:r>
              <a:rPr lang="en-US" dirty="0" smtClean="0"/>
              <a:t>You can release a wrongly convicted person from prison if they are subsequently found to be innocent, but you can’t undo an execution.</a:t>
            </a:r>
          </a:p>
          <a:p>
            <a:r>
              <a:rPr lang="en-US" dirty="0" smtClean="0"/>
              <a:t>Justice Antonin Scalia, 2009: If the conviction was carried out in accordance with due process, a subsequent finding of actual innocence does not entitle you to have the conviction reversed. (This was a dissent, not a Court opinion.)</a:t>
            </a:r>
            <a:endParaRPr lang="en-US" dirty="0"/>
          </a:p>
        </p:txBody>
      </p:sp>
    </p:spTree>
    <p:extLst>
      <p:ext uri="{BB962C8B-B14F-4D97-AF65-F5344CB8AC3E}">
        <p14:creationId xmlns:p14="http://schemas.microsoft.com/office/powerpoint/2010/main" val="19349936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Developments</a:t>
            </a:r>
            <a:endParaRPr lang="en-US" dirty="0"/>
          </a:p>
        </p:txBody>
      </p:sp>
      <p:sp>
        <p:nvSpPr>
          <p:cNvPr id="3" name="Content Placeholder 2"/>
          <p:cNvSpPr>
            <a:spLocks noGrp="1"/>
          </p:cNvSpPr>
          <p:nvPr>
            <p:ph idx="1"/>
          </p:nvPr>
        </p:nvSpPr>
        <p:spPr/>
        <p:txBody>
          <a:bodyPr>
            <a:normAutofit fontScale="92500"/>
          </a:bodyPr>
          <a:lstStyle/>
          <a:p>
            <a:r>
              <a:rPr lang="en-US" dirty="0" smtClean="0"/>
              <a:t>Increased </a:t>
            </a:r>
            <a:r>
              <a:rPr lang="en-US" dirty="0"/>
              <a:t>availability of life without parole as a sentencing option has dropped both the frequency of execution and public support for capital punishment</a:t>
            </a:r>
            <a:r>
              <a:rPr lang="en-US" dirty="0" smtClean="0"/>
              <a:t>.</a:t>
            </a:r>
          </a:p>
          <a:p>
            <a:r>
              <a:rPr lang="en-US" dirty="0" smtClean="0"/>
              <a:t>Texas made </a:t>
            </a:r>
            <a:r>
              <a:rPr lang="en-US" dirty="0"/>
              <a:t>life without parole an option in 2005</a:t>
            </a:r>
          </a:p>
          <a:p>
            <a:pPr lvl="1"/>
            <a:r>
              <a:rPr lang="en-US" dirty="0" smtClean="0"/>
              <a:t>Average </a:t>
            </a:r>
            <a:r>
              <a:rPr lang="en-US" dirty="0"/>
              <a:t>of 10.5 new death sentences a year </a:t>
            </a:r>
            <a:r>
              <a:rPr lang="en-US" dirty="0" smtClean="0"/>
              <a:t>in TX since </a:t>
            </a:r>
            <a:r>
              <a:rPr lang="en-US" dirty="0"/>
              <a:t>then (48 in 1999</a:t>
            </a:r>
            <a:r>
              <a:rPr lang="en-US" dirty="0" smtClean="0"/>
              <a:t>)</a:t>
            </a:r>
          </a:p>
          <a:p>
            <a:r>
              <a:rPr lang="en-US" dirty="0"/>
              <a:t>Nationally:</a:t>
            </a:r>
          </a:p>
          <a:p>
            <a:pPr lvl="1"/>
            <a:r>
              <a:rPr lang="en-US" dirty="0"/>
              <a:t>Fewest death sentences in 40 years imposed in 2014 (72)</a:t>
            </a:r>
          </a:p>
          <a:p>
            <a:pPr lvl="1"/>
            <a:r>
              <a:rPr lang="en-US" dirty="0"/>
              <a:t>Fewest executions in 20 years carried out in 2014 (35)</a:t>
            </a:r>
          </a:p>
          <a:p>
            <a:pPr marL="585216" lvl="1" indent="0">
              <a:buNone/>
            </a:pPr>
            <a:endParaRPr lang="en-US" dirty="0" smtClean="0"/>
          </a:p>
          <a:p>
            <a:pPr marL="585216" lvl="1" indent="0">
              <a:buNone/>
            </a:pPr>
            <a:endParaRPr lang="en-US" dirty="0"/>
          </a:p>
          <a:p>
            <a:endParaRPr lang="en-US" dirty="0"/>
          </a:p>
        </p:txBody>
      </p:sp>
    </p:spTree>
    <p:extLst>
      <p:ext uri="{BB962C8B-B14F-4D97-AF65-F5344CB8AC3E}">
        <p14:creationId xmlns:p14="http://schemas.microsoft.com/office/powerpoint/2010/main" val="1777123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information:</a:t>
            </a:r>
            <a:endParaRPr lang="en-US" dirty="0"/>
          </a:p>
        </p:txBody>
      </p:sp>
      <p:sp>
        <p:nvSpPr>
          <p:cNvPr id="3" name="Content Placeholder 2"/>
          <p:cNvSpPr>
            <a:spLocks noGrp="1"/>
          </p:cNvSpPr>
          <p:nvPr>
            <p:ph idx="1"/>
          </p:nvPr>
        </p:nvSpPr>
        <p:spPr>
          <a:xfrm>
            <a:off x="457200" y="1143000"/>
            <a:ext cx="8229600" cy="5166360"/>
          </a:xfrm>
        </p:spPr>
        <p:txBody>
          <a:bodyPr>
            <a:normAutofit fontScale="62500" lnSpcReduction="20000"/>
          </a:bodyPr>
          <a:lstStyle/>
          <a:p>
            <a:pPr marL="137160" indent="0">
              <a:buNone/>
            </a:pPr>
            <a:r>
              <a:rPr lang="en-US" dirty="0" smtClean="0"/>
              <a:t>Race of defendant and race of victim:</a:t>
            </a:r>
            <a:endParaRPr lang="en-US" dirty="0" smtClean="0">
              <a:hlinkClick r:id="rId2"/>
            </a:endParaRPr>
          </a:p>
          <a:p>
            <a:pPr marL="137160" indent="0">
              <a:buNone/>
            </a:pPr>
            <a:r>
              <a:rPr lang="en-US" u="sng" dirty="0" smtClean="0">
                <a:hlinkClick r:id="rId2"/>
              </a:rPr>
              <a:t>http</a:t>
            </a:r>
            <a:r>
              <a:rPr lang="en-US" u="sng" dirty="0">
                <a:hlinkClick r:id="rId2"/>
              </a:rPr>
              <a:t>://</a:t>
            </a:r>
            <a:r>
              <a:rPr lang="en-US" u="sng" dirty="0" smtClean="0">
                <a:hlinkClick r:id="rId2"/>
              </a:rPr>
              <a:t>www.deathpenaltyinfo.org/race-death-row-inmates-executed-1976#Vic </a:t>
            </a:r>
          </a:p>
          <a:p>
            <a:pPr marL="137160" indent="0">
              <a:buNone/>
            </a:pPr>
            <a:endParaRPr lang="en-US" u="sng" dirty="0">
              <a:hlinkClick r:id="rId2"/>
            </a:endParaRPr>
          </a:p>
          <a:p>
            <a:pPr marL="137160" indent="0">
              <a:buNone/>
            </a:pPr>
            <a:endParaRPr lang="en-US" u="sng" dirty="0" smtClean="0">
              <a:hlinkClick r:id="rId2"/>
            </a:endParaRPr>
          </a:p>
          <a:p>
            <a:pPr marL="137160" indent="0">
              <a:buNone/>
            </a:pPr>
            <a:r>
              <a:rPr lang="en-US" u="sng" dirty="0" smtClean="0">
                <a:hlinkClick r:id="rId2"/>
              </a:rPr>
              <a:t>http</a:t>
            </a:r>
            <a:r>
              <a:rPr lang="en-US" u="sng" dirty="0">
                <a:hlinkClick r:id="rId2"/>
              </a:rPr>
              <a:t>://www.deathpenaltyinfo.org/documents/FactSheet.pdf</a:t>
            </a:r>
            <a:r>
              <a:rPr lang="en-US" dirty="0"/>
              <a:t> (frequency)</a:t>
            </a:r>
          </a:p>
          <a:p>
            <a:pPr marL="137160" indent="0">
              <a:buNone/>
            </a:pPr>
            <a:r>
              <a:rPr lang="en-US" u="sng" dirty="0" smtClean="0">
                <a:hlinkClick r:id="rId3"/>
              </a:rPr>
              <a:t>http</a:t>
            </a:r>
            <a:r>
              <a:rPr lang="en-US" u="sng" dirty="0">
                <a:hlinkClick r:id="rId3"/>
              </a:rPr>
              <a:t>://</a:t>
            </a:r>
            <a:r>
              <a:rPr lang="en-US" u="sng" dirty="0" smtClean="0">
                <a:hlinkClick r:id="rId3"/>
              </a:rPr>
              <a:t>www.deathpenaltyinfo.org/upcoming-executions</a:t>
            </a:r>
            <a:endParaRPr lang="en-US" u="sng" dirty="0" smtClean="0"/>
          </a:p>
          <a:p>
            <a:pPr marL="137160" indent="0">
              <a:buNone/>
            </a:pPr>
            <a:r>
              <a:rPr lang="en-US" dirty="0" smtClean="0"/>
              <a:t>(schedule)</a:t>
            </a:r>
            <a:endParaRPr lang="en-US" dirty="0"/>
          </a:p>
          <a:p>
            <a:pPr marL="137160" indent="0">
              <a:buNone/>
            </a:pPr>
            <a:r>
              <a:rPr lang="en-US" dirty="0"/>
              <a:t> </a:t>
            </a:r>
          </a:p>
          <a:p>
            <a:pPr marL="137160" indent="0">
              <a:buNone/>
            </a:pPr>
            <a:r>
              <a:rPr lang="en-US" dirty="0"/>
              <a:t>All states now use lethal injection as the primary method, but some allow alternatives, particularly if lethal injection drugs are unavailable or </a:t>
            </a:r>
            <a:r>
              <a:rPr lang="en-US" dirty="0" smtClean="0"/>
              <a:t>ineffective  (South Carolina still has the electric chair):</a:t>
            </a:r>
            <a:endParaRPr lang="en-US" dirty="0"/>
          </a:p>
          <a:p>
            <a:pPr marL="137160" indent="0">
              <a:buNone/>
            </a:pPr>
            <a:r>
              <a:rPr lang="en-US" u="sng" dirty="0">
                <a:hlinkClick r:id="rId4"/>
              </a:rPr>
              <a:t>http://</a:t>
            </a:r>
            <a:r>
              <a:rPr lang="en-US" u="sng" dirty="0" smtClean="0">
                <a:hlinkClick r:id="rId4"/>
              </a:rPr>
              <a:t>www.deathpenaltyinfo.org/methods-execution?scid=8&amp;did=245#nm</a:t>
            </a:r>
            <a:endParaRPr lang="en-US" u="sng" dirty="0" smtClean="0"/>
          </a:p>
          <a:p>
            <a:pPr marL="137160" indent="0">
              <a:buNone/>
            </a:pPr>
            <a:endParaRPr lang="en-US" dirty="0"/>
          </a:p>
          <a:p>
            <a:pPr marL="137160" indent="0">
              <a:buNone/>
            </a:pPr>
            <a:r>
              <a:rPr lang="en-US" dirty="0" smtClean="0"/>
              <a:t>Drugs </a:t>
            </a:r>
            <a:r>
              <a:rPr lang="en-US" dirty="0"/>
              <a:t>used in lethal injections:</a:t>
            </a:r>
          </a:p>
          <a:p>
            <a:pPr marL="137160" indent="0">
              <a:buNone/>
            </a:pPr>
            <a:r>
              <a:rPr lang="en-US" u="sng" dirty="0">
                <a:hlinkClick r:id="rId5"/>
              </a:rPr>
              <a:t>http://www.deathpenaltyinfo.org/state-lethal-injection</a:t>
            </a:r>
            <a:endParaRPr lang="en-US" dirty="0"/>
          </a:p>
          <a:p>
            <a:pPr marL="137160" indent="0">
              <a:buNone/>
            </a:pPr>
            <a:r>
              <a:rPr lang="en-US" dirty="0" smtClean="0"/>
              <a:t>Midolazam </a:t>
            </a:r>
            <a:r>
              <a:rPr lang="en-US" dirty="0"/>
              <a:t>– Supreme Court upheld use in 2015 despite the fact that it has sometimes been ineffective and led to botched executions</a:t>
            </a:r>
          </a:p>
          <a:p>
            <a:endParaRPr lang="en-US" dirty="0"/>
          </a:p>
        </p:txBody>
      </p:sp>
    </p:spTree>
    <p:extLst>
      <p:ext uri="{BB962C8B-B14F-4D97-AF65-F5344CB8AC3E}">
        <p14:creationId xmlns:p14="http://schemas.microsoft.com/office/powerpoint/2010/main" val="36073408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Racial Disparities in the Criminal Justice System</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Black drivers are more likely than whites to be pulled over.</a:t>
            </a:r>
          </a:p>
          <a:p>
            <a:r>
              <a:rPr lang="en-US" dirty="0" smtClean="0"/>
              <a:t>If pulled over, they are more likely to be searched.</a:t>
            </a:r>
          </a:p>
          <a:p>
            <a:r>
              <a:rPr lang="en-US" dirty="0" smtClean="0"/>
              <a:t>Black people are more likely to be arrested for drugs (even though white and black use and deal at same rates).</a:t>
            </a:r>
          </a:p>
          <a:p>
            <a:r>
              <a:rPr lang="en-US" dirty="0" smtClean="0"/>
              <a:t>Black suspects are more likely to be jailed while awaiting trial, as opposed to being released on bail.</a:t>
            </a:r>
          </a:p>
          <a:p>
            <a:r>
              <a:rPr lang="en-US" dirty="0" smtClean="0"/>
              <a:t>Black suspects are more likely to be offered plea deals that include imprisonment.</a:t>
            </a:r>
          </a:p>
          <a:p>
            <a:r>
              <a:rPr lang="en-US" dirty="0" smtClean="0"/>
              <a:t>Black potential jurors are more likely to be struck because of race.</a:t>
            </a:r>
          </a:p>
          <a:p>
            <a:r>
              <a:rPr lang="en-US" dirty="0" smtClean="0"/>
              <a:t>Convicted black criminals receive longer sentences than white criminals convicted of the same offense.</a:t>
            </a:r>
          </a:p>
          <a:p>
            <a:endParaRPr lang="en-US" dirty="0" smtClean="0"/>
          </a:p>
          <a:p>
            <a:endParaRPr lang="en-US" dirty="0" smtClean="0"/>
          </a:p>
          <a:p>
            <a:endParaRPr lang="en-US" dirty="0"/>
          </a:p>
        </p:txBody>
      </p:sp>
    </p:spTree>
    <p:extLst>
      <p:ext uri="{BB962C8B-B14F-4D97-AF65-F5344CB8AC3E}">
        <p14:creationId xmlns:p14="http://schemas.microsoft.com/office/powerpoint/2010/main" val="1913644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Black Lives Matter movement</a:t>
            </a:r>
            <a:endParaRPr lang="en-US" dirty="0"/>
          </a:p>
        </p:txBody>
      </p:sp>
      <p:sp>
        <p:nvSpPr>
          <p:cNvPr id="3" name="Content Placeholder 2"/>
          <p:cNvSpPr>
            <a:spLocks noGrp="1"/>
          </p:cNvSpPr>
          <p:nvPr>
            <p:ph idx="1"/>
          </p:nvPr>
        </p:nvSpPr>
        <p:spPr/>
        <p:txBody>
          <a:bodyPr/>
          <a:lstStyle/>
          <a:p>
            <a:r>
              <a:rPr lang="en-US" smtClean="0"/>
              <a:t>Originated in r</a:t>
            </a:r>
            <a:r>
              <a:rPr lang="en-US" smtClean="0"/>
              <a:t>esponse </a:t>
            </a:r>
            <a:r>
              <a:rPr lang="en-US" dirty="0" smtClean="0"/>
              <a:t>to black deaths in police custody and acquittal of George Zimmerman in the Trayvon </a:t>
            </a:r>
            <a:r>
              <a:rPr lang="en-US" smtClean="0"/>
              <a:t>Martin </a:t>
            </a:r>
            <a:r>
              <a:rPr lang="en-US" smtClean="0"/>
              <a:t>case</a:t>
            </a:r>
          </a:p>
          <a:p>
            <a:endParaRPr lang="en-US" dirty="0" smtClean="0"/>
          </a:p>
          <a:p>
            <a:endParaRPr lang="en-US" dirty="0"/>
          </a:p>
        </p:txBody>
      </p:sp>
    </p:spTree>
    <p:extLst>
      <p:ext uri="{BB962C8B-B14F-4D97-AF65-F5344CB8AC3E}">
        <p14:creationId xmlns:p14="http://schemas.microsoft.com/office/powerpoint/2010/main" val="2569652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Criminal vs. Civil</a:t>
            </a:r>
            <a:endParaRPr lang="en-US" dirty="0"/>
          </a:p>
        </p:txBody>
      </p:sp>
      <p:sp>
        <p:nvSpPr>
          <p:cNvPr id="3" name="Content Placeholder 2"/>
          <p:cNvSpPr>
            <a:spLocks noGrp="1"/>
          </p:cNvSpPr>
          <p:nvPr>
            <p:ph idx="1"/>
          </p:nvPr>
        </p:nvSpPr>
        <p:spPr/>
        <p:txBody>
          <a:bodyPr/>
          <a:lstStyle/>
          <a:p>
            <a:r>
              <a:rPr lang="en-US" dirty="0" smtClean="0"/>
              <a:t>Criminal law involves offenses which are punishable by fine or imprisonment (felonies and misdemeanors)</a:t>
            </a:r>
          </a:p>
          <a:p>
            <a:r>
              <a:rPr lang="en-US" dirty="0" smtClean="0"/>
              <a:t>Civil law involves cases such as divorces, landlord-tenant disputes, etc.</a:t>
            </a:r>
            <a:endParaRPr lang="en-US" dirty="0"/>
          </a:p>
        </p:txBody>
      </p:sp>
    </p:spTree>
    <p:extLst>
      <p:ext uri="{BB962C8B-B14F-4D97-AF65-F5344CB8AC3E}">
        <p14:creationId xmlns:p14="http://schemas.microsoft.com/office/powerpoint/2010/main" val="24027536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Principal Methods of Selecting </a:t>
            </a:r>
            <a:br>
              <a:rPr lang="en-US" dirty="0" smtClean="0"/>
            </a:br>
            <a:r>
              <a:rPr lang="en-US" dirty="0" smtClean="0"/>
              <a:t>Major State Judges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Major methods listed by state in Dye and MacManus, pp. 259-260</a:t>
            </a:r>
          </a:p>
          <a:p>
            <a:r>
              <a:rPr lang="en-US" dirty="0" smtClean="0"/>
              <a:t>Partisan election (candidates run as Democrats or Republicans)</a:t>
            </a:r>
          </a:p>
          <a:p>
            <a:r>
              <a:rPr lang="en-US" dirty="0" smtClean="0"/>
              <a:t>Nonpartisan election (no party label on ballot)</a:t>
            </a:r>
            <a:endParaRPr lang="en-US" dirty="0"/>
          </a:p>
          <a:p>
            <a:pPr lvl="1"/>
            <a:r>
              <a:rPr lang="en-US" dirty="0" smtClean="0"/>
              <a:t>NC is about return to partisan for some elections</a:t>
            </a:r>
          </a:p>
          <a:p>
            <a:r>
              <a:rPr lang="en-US" dirty="0" smtClean="0"/>
              <a:t>Legislative election (used only in SC and VA)</a:t>
            </a:r>
          </a:p>
          <a:p>
            <a:pPr lvl="1"/>
            <a:r>
              <a:rPr lang="en-US" dirty="0" smtClean="0"/>
              <a:t>In 2014, the SC General Assembly narrowly re-elected Chief Justice Jean Toal after she was challenged by Associate Justice Costa Pleicones (although she was elected to a ten-year term, she had to retire in 2015 at age 72, and Pleicones was elected to succeed her, but he was only able to serve one year.)</a:t>
            </a:r>
          </a:p>
        </p:txBody>
      </p:sp>
    </p:spTree>
    <p:extLst>
      <p:ext uri="{BB962C8B-B14F-4D97-AF65-F5344CB8AC3E}">
        <p14:creationId xmlns:p14="http://schemas.microsoft.com/office/powerpoint/2010/main" val="8000105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60610"/>
            <a:ext cx="9144000" cy="5736779"/>
          </a:xfrm>
          <a:prstGeom prst="rect">
            <a:avLst/>
          </a:prstGeom>
        </p:spPr>
      </p:pic>
      <p:sp>
        <p:nvSpPr>
          <p:cNvPr id="5" name="TextBox 4"/>
          <p:cNvSpPr txBox="1"/>
          <p:nvPr/>
        </p:nvSpPr>
        <p:spPr>
          <a:xfrm>
            <a:off x="3581400" y="838200"/>
            <a:ext cx="5410200" cy="646331"/>
          </a:xfrm>
          <a:prstGeom prst="rect">
            <a:avLst/>
          </a:prstGeom>
          <a:noFill/>
        </p:spPr>
        <p:txBody>
          <a:bodyPr wrap="square" rtlCol="0">
            <a:spAutoFit/>
          </a:bodyPr>
          <a:lstStyle/>
          <a:p>
            <a:r>
              <a:rPr lang="en-US" dirty="0" smtClean="0">
                <a:solidFill>
                  <a:schemeClr val="bg1"/>
                </a:solidFill>
              </a:rPr>
              <a:t>(Screen cap from a campaign commercial in a North Carolina Supreme Court race)</a:t>
            </a:r>
            <a:endParaRPr lang="en-US" dirty="0">
              <a:solidFill>
                <a:schemeClr val="bg1"/>
              </a:solidFill>
            </a:endParaRPr>
          </a:p>
        </p:txBody>
      </p:sp>
    </p:spTree>
    <p:extLst>
      <p:ext uri="{BB962C8B-B14F-4D97-AF65-F5344CB8AC3E}">
        <p14:creationId xmlns:p14="http://schemas.microsoft.com/office/powerpoint/2010/main" val="3919879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Judicial Campaign Ads</a:t>
            </a:r>
            <a:endParaRPr lang="en-US" dirty="0"/>
          </a:p>
        </p:txBody>
      </p:sp>
      <p:sp>
        <p:nvSpPr>
          <p:cNvPr id="4" name="Content Placeholder 3"/>
          <p:cNvSpPr>
            <a:spLocks noGrp="1"/>
          </p:cNvSpPr>
          <p:nvPr>
            <p:ph idx="1"/>
          </p:nvPr>
        </p:nvSpPr>
        <p:spPr/>
        <p:txBody>
          <a:bodyPr/>
          <a:lstStyle/>
          <a:p>
            <a:r>
              <a:rPr lang="en-US" dirty="0">
                <a:hlinkClick r:id="rId2"/>
              </a:rPr>
              <a:t>https://</a:t>
            </a:r>
            <a:r>
              <a:rPr lang="en-US" dirty="0" smtClean="0">
                <a:hlinkClick r:id="rId2"/>
              </a:rPr>
              <a:t>www.youtube.com/watch?v=4Du_WEHjMMw</a:t>
            </a:r>
            <a:endParaRPr lang="en-US" dirty="0" smtClean="0"/>
          </a:p>
          <a:p>
            <a:r>
              <a:rPr lang="en-US" dirty="0">
                <a:hlinkClick r:id="rId3"/>
              </a:rPr>
              <a:t>https://</a:t>
            </a:r>
            <a:r>
              <a:rPr lang="en-US" dirty="0" smtClean="0">
                <a:hlinkClick r:id="rId3"/>
              </a:rPr>
              <a:t>www.youtube.com/watch?v=9HxaGFrViOE</a:t>
            </a:r>
            <a:endParaRPr lang="en-US" dirty="0" smtClean="0"/>
          </a:p>
          <a:p>
            <a:endParaRPr lang="en-US" dirty="0" smtClean="0"/>
          </a:p>
          <a:p>
            <a:endParaRPr lang="en-US" dirty="0"/>
          </a:p>
        </p:txBody>
      </p:sp>
    </p:spTree>
    <p:extLst>
      <p:ext uri="{BB962C8B-B14F-4D97-AF65-F5344CB8AC3E}">
        <p14:creationId xmlns:p14="http://schemas.microsoft.com/office/powerpoint/2010/main" val="1374713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Principal Methods of Selecting </a:t>
            </a:r>
            <a:br>
              <a:rPr lang="en-US" dirty="0" smtClean="0"/>
            </a:br>
            <a:r>
              <a:rPr lang="en-US" dirty="0" smtClean="0"/>
              <a:t>Major State Judges</a:t>
            </a:r>
            <a:endParaRPr lang="en-US" dirty="0"/>
          </a:p>
        </p:txBody>
      </p:sp>
      <p:sp>
        <p:nvSpPr>
          <p:cNvPr id="3" name="Content Placeholder 2"/>
          <p:cNvSpPr>
            <a:spLocks noGrp="1"/>
          </p:cNvSpPr>
          <p:nvPr>
            <p:ph idx="1"/>
          </p:nvPr>
        </p:nvSpPr>
        <p:spPr/>
        <p:txBody>
          <a:bodyPr>
            <a:normAutofit fontScale="92500" lnSpcReduction="20000"/>
          </a:bodyPr>
          <a:lstStyle/>
          <a:p>
            <a:r>
              <a:rPr lang="en-US" dirty="0"/>
              <a:t>Gubernatorial appointment + </a:t>
            </a:r>
            <a:r>
              <a:rPr lang="en-US" dirty="0" smtClean="0"/>
              <a:t>confirmation</a:t>
            </a:r>
          </a:p>
          <a:p>
            <a:pPr lvl="1"/>
            <a:r>
              <a:rPr lang="en-US" dirty="0" smtClean="0"/>
              <a:t>State Senate: Delaware, Maine, New Jersey, Utah</a:t>
            </a:r>
          </a:p>
          <a:p>
            <a:pPr lvl="1"/>
            <a:r>
              <a:rPr lang="en-US" dirty="0" smtClean="0"/>
              <a:t>Entire legislature: Connecticut, Rhode Island, Vermont</a:t>
            </a:r>
          </a:p>
          <a:p>
            <a:pPr lvl="1"/>
            <a:r>
              <a:rPr lang="en-US" dirty="0" smtClean="0"/>
              <a:t>Executive Council: New Hampshire</a:t>
            </a:r>
          </a:p>
          <a:p>
            <a:pPr lvl="1"/>
            <a:r>
              <a:rPr lang="en-US" dirty="0" smtClean="0"/>
              <a:t>Governor’s Council: Massachusetts (they serve life terms)</a:t>
            </a:r>
          </a:p>
          <a:p>
            <a:pPr lvl="2"/>
            <a:r>
              <a:rPr lang="en-US" dirty="0" smtClean="0"/>
              <a:t>The Executive Council in NH and the Governor’s Council in MA are elected members of the executive branch</a:t>
            </a:r>
          </a:p>
          <a:p>
            <a:r>
              <a:rPr lang="en-US" dirty="0" smtClean="0"/>
              <a:t>Appointment </a:t>
            </a:r>
            <a:r>
              <a:rPr lang="en-US" dirty="0"/>
              <a:t>plus retention election</a:t>
            </a:r>
          </a:p>
          <a:p>
            <a:pPr lvl="1"/>
            <a:r>
              <a:rPr lang="en-US" dirty="0"/>
              <a:t>The judge is appointed by the Governor for a short term and is then subject to an up-or-down popular vote for a longer term.</a:t>
            </a:r>
          </a:p>
          <a:p>
            <a:r>
              <a:rPr lang="en-US" dirty="0"/>
              <a:t>Any of these may be used in combination with a merit selection commission.</a:t>
            </a:r>
          </a:p>
          <a:p>
            <a:r>
              <a:rPr lang="en-US" dirty="0"/>
              <a:t>Each has advantages and disadvantages.</a:t>
            </a:r>
          </a:p>
          <a:p>
            <a:endParaRPr lang="en-US" dirty="0"/>
          </a:p>
        </p:txBody>
      </p:sp>
    </p:spTree>
    <p:extLst>
      <p:ext uri="{BB962C8B-B14F-4D97-AF65-F5344CB8AC3E}">
        <p14:creationId xmlns:p14="http://schemas.microsoft.com/office/powerpoint/2010/main" val="1367383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Unique state methods of selecting judges</a:t>
            </a:r>
            <a:endParaRPr lang="en-US" dirty="0"/>
          </a:p>
        </p:txBody>
      </p:sp>
      <p:sp>
        <p:nvSpPr>
          <p:cNvPr id="3" name="Content Placeholder 2"/>
          <p:cNvSpPr>
            <a:spLocks noGrp="1"/>
          </p:cNvSpPr>
          <p:nvPr>
            <p:ph idx="1"/>
          </p:nvPr>
        </p:nvSpPr>
        <p:spPr/>
        <p:txBody>
          <a:bodyPr/>
          <a:lstStyle/>
          <a:p>
            <a:pPr marL="548640" lvl="1" indent="-411480">
              <a:buClr>
                <a:schemeClr val="tx1">
                  <a:shade val="95000"/>
                </a:schemeClr>
              </a:buClr>
              <a:buSzPct val="65000"/>
              <a:buFont typeface="Wingdings 2"/>
              <a:buChar char=""/>
            </a:pPr>
            <a:r>
              <a:rPr lang="en-US" dirty="0"/>
              <a:t>In Hawaii, the Governor appoints and the Senate confirms Supreme Court Justices; the Chief Justice appoints and the Senate confirms lower court </a:t>
            </a:r>
            <a:r>
              <a:rPr lang="en-US" dirty="0" smtClean="0"/>
              <a:t>judges.</a:t>
            </a:r>
          </a:p>
          <a:p>
            <a:pPr marL="548640" lvl="1" indent="-411480">
              <a:buClr>
                <a:schemeClr val="tx1">
                  <a:shade val="95000"/>
                </a:schemeClr>
              </a:buClr>
              <a:buSzPct val="65000"/>
              <a:buFont typeface="Wingdings 2"/>
              <a:buChar char=""/>
            </a:pPr>
            <a:r>
              <a:rPr lang="en-US" dirty="0" smtClean="0"/>
              <a:t>In Illinois, judges originally run in partisan elections and then run for re-election in uncontested retention elections (“yes or  no”).</a:t>
            </a:r>
          </a:p>
          <a:p>
            <a:pPr marL="548640" lvl="1" indent="-411480">
              <a:buClr>
                <a:schemeClr val="tx1">
                  <a:shade val="95000"/>
                </a:schemeClr>
              </a:buClr>
              <a:buSzPct val="65000"/>
              <a:buFont typeface="Wingdings 2"/>
              <a:buChar char=""/>
            </a:pPr>
            <a:r>
              <a:rPr lang="en-US" dirty="0" smtClean="0"/>
              <a:t>In New Mexico, the governor nominates a judge who then runs in a partisan election, followed by re-election in retention elections.</a:t>
            </a:r>
          </a:p>
          <a:p>
            <a:pPr marL="548640" lvl="1" indent="-411480">
              <a:buClr>
                <a:schemeClr val="tx1">
                  <a:shade val="95000"/>
                </a:schemeClr>
              </a:buClr>
              <a:buSzPct val="65000"/>
              <a:buFont typeface="Wingdings 2"/>
              <a:buChar char=""/>
            </a:pPr>
            <a:r>
              <a:rPr lang="en-US" dirty="0" smtClean="0"/>
              <a:t>In Ohio, judges are nominated in partisan primaries but then run in nonpartisan general elections.</a:t>
            </a:r>
            <a:endParaRPr lang="en-US" dirty="0"/>
          </a:p>
          <a:p>
            <a:endParaRPr lang="en-US" dirty="0"/>
          </a:p>
        </p:txBody>
      </p:sp>
    </p:spTree>
    <p:extLst>
      <p:ext uri="{BB962C8B-B14F-4D97-AF65-F5344CB8AC3E}">
        <p14:creationId xmlns:p14="http://schemas.microsoft.com/office/powerpoint/2010/main" val="1909556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 Carolina Courts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Unified state court system established by constitutional amendment in 1976.</a:t>
            </a:r>
          </a:p>
          <a:p>
            <a:r>
              <a:rPr lang="en-US" dirty="0" smtClean="0"/>
              <a:t>These are elected by the General Assembly with a retirement age of 72:</a:t>
            </a:r>
          </a:p>
          <a:p>
            <a:r>
              <a:rPr lang="en-US" dirty="0" smtClean="0"/>
              <a:t>Supreme Court: five members, ten-year terms</a:t>
            </a:r>
          </a:p>
          <a:p>
            <a:r>
              <a:rPr lang="en-US" dirty="0" smtClean="0"/>
              <a:t>Court of Appeals: nine members, six-year terms</a:t>
            </a:r>
          </a:p>
          <a:p>
            <a:pPr lvl="1"/>
            <a:r>
              <a:rPr lang="en-US" dirty="0" smtClean="0"/>
              <a:t>Appellate courts don’t review facts, just procedural issues</a:t>
            </a:r>
          </a:p>
          <a:p>
            <a:r>
              <a:rPr lang="en-US" dirty="0" smtClean="0"/>
              <a:t>Circuit Courts, six-year terms</a:t>
            </a:r>
          </a:p>
          <a:p>
            <a:pPr lvl="1"/>
            <a:r>
              <a:rPr lang="en-US" dirty="0" smtClean="0"/>
              <a:t>16 judicial circuits (groups of counties)</a:t>
            </a:r>
          </a:p>
          <a:p>
            <a:pPr lvl="1"/>
            <a:r>
              <a:rPr lang="en-US" dirty="0">
                <a:hlinkClick r:id="rId3"/>
              </a:rPr>
              <a:t>http://</a:t>
            </a:r>
            <a:r>
              <a:rPr lang="en-US" dirty="0" smtClean="0">
                <a:hlinkClick r:id="rId3"/>
              </a:rPr>
              <a:t>www.judicial.state.sc.us/circuitCourt/circuitMap.cfm</a:t>
            </a:r>
            <a:endParaRPr lang="en-US" dirty="0" smtClean="0"/>
          </a:p>
          <a:p>
            <a:pPr lvl="1"/>
            <a:r>
              <a:rPr lang="en-US" dirty="0" smtClean="0"/>
              <a:t>49 judges throughout the state, at least one resident in each circuit</a:t>
            </a:r>
          </a:p>
          <a:p>
            <a:pPr lvl="1"/>
            <a:r>
              <a:rPr lang="en-US" dirty="0" smtClean="0"/>
              <a:t>These are the major trial courts in the state</a:t>
            </a:r>
            <a:endParaRPr lang="en-US" dirty="0"/>
          </a:p>
        </p:txBody>
      </p:sp>
    </p:spTree>
    <p:extLst>
      <p:ext uri="{BB962C8B-B14F-4D97-AF65-F5344CB8AC3E}">
        <p14:creationId xmlns:p14="http://schemas.microsoft.com/office/powerpoint/2010/main" val="20591562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275</TotalTime>
  <Words>1866</Words>
  <Application>Microsoft Office PowerPoint</Application>
  <PresentationFormat>On-screen Show (4:3)</PresentationFormat>
  <Paragraphs>184</Paragraphs>
  <Slides>27</Slides>
  <Notes>2</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Apex</vt:lpstr>
      <vt:lpstr>STATE JUDICIAL SYSTEMS AND CRIMINAL JUSTICE</vt:lpstr>
      <vt:lpstr>State Courts</vt:lpstr>
      <vt:lpstr>Criminal vs. Civil</vt:lpstr>
      <vt:lpstr>Principal Methods of Selecting  Major State Judges</vt:lpstr>
      <vt:lpstr>PowerPoint Presentation</vt:lpstr>
      <vt:lpstr>Judicial Campaign Ads</vt:lpstr>
      <vt:lpstr>Principal Methods of Selecting  Major State Judges</vt:lpstr>
      <vt:lpstr>Unique state methods of selecting judges</vt:lpstr>
      <vt:lpstr>South Carolina Courts</vt:lpstr>
      <vt:lpstr>South Carolina Courts</vt:lpstr>
      <vt:lpstr>Law enforcement in SC</vt:lpstr>
      <vt:lpstr>SC Criminal Justice Statistics</vt:lpstr>
      <vt:lpstr>What you can buy from prison labor in Texas:</vt:lpstr>
      <vt:lpstr>Capital punishment</vt:lpstr>
      <vt:lpstr>Capital punishment</vt:lpstr>
      <vt:lpstr>Capital punishment</vt:lpstr>
      <vt:lpstr>Felon disenfranchisement (Data as of 2009)</vt:lpstr>
      <vt:lpstr>capitaL punishment</vt:lpstr>
      <vt:lpstr>CAPITAL PUNISHMENT</vt:lpstr>
      <vt:lpstr>CAPITAL PUNISHMENT</vt:lpstr>
      <vt:lpstr>CAPITAL PUNISHMENT</vt:lpstr>
      <vt:lpstr>CAPITAL PUNISHMENT</vt:lpstr>
      <vt:lpstr>CAPITAL PUNISHMENT</vt:lpstr>
      <vt:lpstr>Recent Developments</vt:lpstr>
      <vt:lpstr>More information:</vt:lpstr>
      <vt:lpstr>Racial Disparities in the Criminal Justice System</vt:lpstr>
      <vt:lpstr>Black Lives Matter movement</vt:lpstr>
    </vt:vector>
  </TitlesOfParts>
  <Company>Winthrop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CRIMINAL JUSTICE</dc:title>
  <dc:creator>Holder, John</dc:creator>
  <cp:lastModifiedBy>Holder, John</cp:lastModifiedBy>
  <cp:revision>30</cp:revision>
  <dcterms:created xsi:type="dcterms:W3CDTF">2012-10-03T18:27:31Z</dcterms:created>
  <dcterms:modified xsi:type="dcterms:W3CDTF">2017-09-18T19:11:47Z</dcterms:modified>
</cp:coreProperties>
</file>