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58" r:id="rId5"/>
    <p:sldId id="279" r:id="rId6"/>
    <p:sldId id="281" r:id="rId7"/>
    <p:sldId id="259" r:id="rId8"/>
    <p:sldId id="283" r:id="rId9"/>
    <p:sldId id="260" r:id="rId10"/>
    <p:sldId id="272" r:id="rId11"/>
    <p:sldId id="261" r:id="rId12"/>
    <p:sldId id="274" r:id="rId13"/>
    <p:sldId id="278" r:id="rId14"/>
    <p:sldId id="264" r:id="rId15"/>
    <p:sldId id="263" r:id="rId16"/>
    <p:sldId id="265" r:id="rId17"/>
    <p:sldId id="284" r:id="rId18"/>
    <p:sldId id="266" r:id="rId19"/>
    <p:sldId id="285" r:id="rId20"/>
    <p:sldId id="286" r:id="rId21"/>
    <p:sldId id="267" r:id="rId22"/>
    <p:sldId id="269" r:id="rId23"/>
    <p:sldId id="268" r:id="rId24"/>
    <p:sldId id="280" r:id="rId25"/>
    <p:sldId id="270" r:id="rId26"/>
    <p:sldId id="273" r:id="rId27"/>
    <p:sldId id="275" r:id="rId28"/>
    <p:sldId id="277" r:id="rId29"/>
    <p:sldId id="276" r:id="rId30"/>
    <p:sldId id="2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4FD784F-2BE4-41CB-AC34-E0BF941A4964}" type="datetimeFigureOut">
              <a:rPr lang="en-US" smtClean="0"/>
              <a:t>1/30/2018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0A1E96D-F952-450E-8CA5-F4FBB9CE11C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FD784F-2BE4-41CB-AC34-E0BF941A4964}"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E96D-F952-450E-8CA5-F4FBB9CE11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FD784F-2BE4-41CB-AC34-E0BF941A4964}"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E96D-F952-450E-8CA5-F4FBB9CE11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FD784F-2BE4-41CB-AC34-E0BF941A4964}"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E96D-F952-450E-8CA5-F4FBB9CE11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4FD784F-2BE4-41CB-AC34-E0BF941A4964}"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0A1E96D-F952-450E-8CA5-F4FBB9CE11C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FD784F-2BE4-41CB-AC34-E0BF941A4964}"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1E96D-F952-450E-8CA5-F4FBB9CE11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4FD784F-2BE4-41CB-AC34-E0BF941A4964}" type="datetimeFigureOut">
              <a:rPr lang="en-US" smtClean="0"/>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1E96D-F952-450E-8CA5-F4FBB9CE11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FD784F-2BE4-41CB-AC34-E0BF941A4964}" type="datetimeFigureOut">
              <a:rPr lang="en-US" smtClean="0"/>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1E96D-F952-450E-8CA5-F4FBB9CE11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D784F-2BE4-41CB-AC34-E0BF941A4964}" type="datetimeFigureOut">
              <a:rPr lang="en-US" smtClean="0"/>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1E96D-F952-450E-8CA5-F4FBB9CE11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FD784F-2BE4-41CB-AC34-E0BF941A4964}"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1E96D-F952-450E-8CA5-F4FBB9CE11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FD784F-2BE4-41CB-AC34-E0BF941A4964}"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1E96D-F952-450E-8CA5-F4FBB9CE11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4FD784F-2BE4-41CB-AC34-E0BF941A4964}" type="datetimeFigureOut">
              <a:rPr lang="en-US" smtClean="0"/>
              <a:t>1/30/2018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0A1E96D-F952-450E-8CA5-F4FBB9CE11C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678362"/>
          </a:xfrm>
        </p:spPr>
        <p:txBody>
          <a:bodyPr>
            <a:normAutofit/>
          </a:bodyPr>
          <a:lstStyle/>
          <a:p>
            <a:r>
              <a:rPr lang="en-US" dirty="0" smtClean="0"/>
              <a:t>GOVERNORS AND </a:t>
            </a:r>
            <a:br>
              <a:rPr lang="en-US" dirty="0" smtClean="0"/>
            </a:br>
            <a:r>
              <a:rPr lang="en-US" dirty="0" smtClean="0"/>
              <a:t>EXECUTIVE BRANCHES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87" y="0"/>
            <a:ext cx="7765026" cy="6858000"/>
          </a:xfrm>
          <a:prstGeom prst="rect">
            <a:avLst/>
          </a:prstGeom>
        </p:spPr>
      </p:pic>
      <p:sp>
        <p:nvSpPr>
          <p:cNvPr id="3" name="TextBox 2"/>
          <p:cNvSpPr txBox="1"/>
          <p:nvPr/>
        </p:nvSpPr>
        <p:spPr>
          <a:xfrm>
            <a:off x="1371600" y="2133600"/>
            <a:ext cx="6324600" cy="3785652"/>
          </a:xfrm>
          <a:prstGeom prst="rect">
            <a:avLst/>
          </a:prstGeom>
          <a:noFill/>
        </p:spPr>
        <p:txBody>
          <a:bodyPr wrap="square" rtlCol="0">
            <a:spAutoFit/>
          </a:bodyPr>
          <a:lstStyle/>
          <a:p>
            <a:pPr algn="ctr"/>
            <a:r>
              <a:rPr lang="en-US" sz="6000" dirty="0" smtClean="0">
                <a:solidFill>
                  <a:srgbClr val="FF0000"/>
                </a:solidFill>
              </a:rPr>
              <a:t>GOVERNORS AND EXECUTIVE BRANCHES</a:t>
            </a:r>
            <a:endParaRPr lang="en-US" sz="6000" dirty="0">
              <a:solidFill>
                <a:srgbClr val="FF0000"/>
              </a:solidFill>
            </a:endParaRPr>
          </a:p>
        </p:txBody>
      </p:sp>
    </p:spTree>
    <p:extLst>
      <p:ext uri="{BB962C8B-B14F-4D97-AF65-F5344CB8AC3E}">
        <p14:creationId xmlns:p14="http://schemas.microsoft.com/office/powerpoint/2010/main" val="1732171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Governor</a:t>
            </a:r>
            <a:endParaRPr lang="en-US" dirty="0"/>
          </a:p>
        </p:txBody>
      </p:sp>
      <p:sp>
        <p:nvSpPr>
          <p:cNvPr id="3" name="Content Placeholder 2"/>
          <p:cNvSpPr>
            <a:spLocks noGrp="1"/>
          </p:cNvSpPr>
          <p:nvPr>
            <p:ph idx="1"/>
          </p:nvPr>
        </p:nvSpPr>
        <p:spPr/>
        <p:txBody>
          <a:bodyPr>
            <a:normAutofit fontScale="92500" lnSpcReduction="20000"/>
          </a:bodyPr>
          <a:lstStyle/>
          <a:p>
            <a:r>
              <a:rPr lang="en-US" dirty="0"/>
              <a:t>Ceremonial head</a:t>
            </a:r>
          </a:p>
          <a:p>
            <a:r>
              <a:rPr lang="en-US" dirty="0"/>
              <a:t>Chief </a:t>
            </a:r>
            <a:r>
              <a:rPr lang="en-US" dirty="0" smtClean="0"/>
              <a:t>negotiator</a:t>
            </a:r>
          </a:p>
          <a:p>
            <a:pPr lvl="1"/>
            <a:r>
              <a:rPr lang="en-US" dirty="0" smtClean="0"/>
              <a:t>Discussions with federal and local governments, representing the state’s interests</a:t>
            </a:r>
          </a:p>
          <a:p>
            <a:pPr lvl="1"/>
            <a:r>
              <a:rPr lang="en-US" dirty="0" smtClean="0"/>
              <a:t>Most if not all states have offices in Washington with lobbyists</a:t>
            </a:r>
            <a:endParaRPr lang="en-US" dirty="0"/>
          </a:p>
          <a:p>
            <a:r>
              <a:rPr lang="en-US" dirty="0"/>
              <a:t>Opinion leader</a:t>
            </a:r>
          </a:p>
          <a:p>
            <a:r>
              <a:rPr lang="en-US" dirty="0"/>
              <a:t>Crisis </a:t>
            </a:r>
            <a:r>
              <a:rPr lang="en-US" dirty="0" smtClean="0"/>
              <a:t>manager</a:t>
            </a:r>
          </a:p>
          <a:p>
            <a:pPr lvl="1"/>
            <a:r>
              <a:rPr lang="en-US" dirty="0" smtClean="0"/>
              <a:t>Jim Hodges was significantly harmed politically by his failure to respond quickly to Hurricane Floyd in 1999</a:t>
            </a:r>
          </a:p>
          <a:p>
            <a:pPr lvl="1"/>
            <a:r>
              <a:rPr lang="en-US" dirty="0" smtClean="0"/>
              <a:t>Gov. McMaster declared a state of emergency for the Sept. 2017 hurricanes in SC</a:t>
            </a:r>
          </a:p>
          <a:p>
            <a:pPr lvl="1"/>
            <a:r>
              <a:rPr lang="en-US" dirty="0" smtClean="0"/>
              <a:t>Gov. Blanco of Louisiana was seen as incompetent in her response to Hurricane Katrina</a:t>
            </a:r>
            <a:endParaRPr lang="en-US" dirty="0"/>
          </a:p>
          <a:p>
            <a:endParaRPr lang="en-US" dirty="0"/>
          </a:p>
        </p:txBody>
      </p:sp>
    </p:spTree>
    <p:extLst>
      <p:ext uri="{BB962C8B-B14F-4D97-AF65-F5344CB8AC3E}">
        <p14:creationId xmlns:p14="http://schemas.microsoft.com/office/powerpoint/2010/main" val="363340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of Governor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Dye and MacManus, pp. 206-212</a:t>
            </a:r>
          </a:p>
          <a:p>
            <a:r>
              <a:rPr lang="en-US" dirty="0" smtClean="0"/>
              <a:t>Power to appoint other officials (and choose Lt. Gov. running mate) as opposed to having them separately elected– this makes for a more powerful Gov.</a:t>
            </a:r>
          </a:p>
          <a:p>
            <a:pPr lvl="1"/>
            <a:r>
              <a:rPr lang="en-US" dirty="0" smtClean="0"/>
              <a:t>In four states the Gov. is the only elected state officer</a:t>
            </a:r>
          </a:p>
          <a:p>
            <a:pPr lvl="1"/>
            <a:r>
              <a:rPr lang="en-US" dirty="0" smtClean="0"/>
              <a:t>South Carolina has nine independently elected state officials</a:t>
            </a:r>
          </a:p>
          <a:p>
            <a:pPr lvl="2"/>
            <a:r>
              <a:rPr lang="en-US" dirty="0" smtClean="0"/>
              <a:t>Governor</a:t>
            </a:r>
          </a:p>
          <a:p>
            <a:pPr lvl="2"/>
            <a:r>
              <a:rPr lang="en-US" dirty="0" smtClean="0"/>
              <a:t>Lieutenant Governor (until 2018)</a:t>
            </a:r>
          </a:p>
          <a:p>
            <a:pPr lvl="2"/>
            <a:r>
              <a:rPr lang="en-US" dirty="0" smtClean="0"/>
              <a:t>Secretary of State</a:t>
            </a:r>
          </a:p>
          <a:p>
            <a:pPr lvl="2"/>
            <a:r>
              <a:rPr lang="en-US" dirty="0" smtClean="0"/>
              <a:t>Attorney General</a:t>
            </a:r>
          </a:p>
          <a:p>
            <a:pPr lvl="2"/>
            <a:r>
              <a:rPr lang="en-US" dirty="0" smtClean="0"/>
              <a:t>Superintendent of Education</a:t>
            </a:r>
          </a:p>
          <a:p>
            <a:pPr lvl="2"/>
            <a:r>
              <a:rPr lang="en-US" dirty="0" smtClean="0"/>
              <a:t>State Treasurer</a:t>
            </a:r>
          </a:p>
          <a:p>
            <a:pPr lvl="2"/>
            <a:r>
              <a:rPr lang="en-US" dirty="0" smtClean="0"/>
              <a:t>Comptroller General</a:t>
            </a:r>
          </a:p>
          <a:p>
            <a:pPr lvl="2"/>
            <a:r>
              <a:rPr lang="en-US" dirty="0" smtClean="0"/>
              <a:t>Commissioner of Agriculture</a:t>
            </a:r>
          </a:p>
          <a:p>
            <a:pPr lvl="2"/>
            <a:r>
              <a:rPr lang="en-US" dirty="0" smtClean="0"/>
              <a:t>Adjutant General (until 2018)</a:t>
            </a:r>
          </a:p>
          <a:p>
            <a:pPr lvl="2"/>
            <a:r>
              <a:rPr lang="en-US" dirty="0" smtClean="0"/>
              <a:t>After the 2010 elections, for the first time in history, all nine of these officials were Republicans. This was repeated in 2014.</a:t>
            </a:r>
          </a:p>
        </p:txBody>
      </p:sp>
    </p:spTree>
    <p:extLst>
      <p:ext uri="{BB962C8B-B14F-4D97-AF65-F5344CB8AC3E}">
        <p14:creationId xmlns:p14="http://schemas.microsoft.com/office/powerpoint/2010/main" val="359768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of Governor</a:t>
            </a:r>
            <a:endParaRPr lang="en-US" dirty="0"/>
          </a:p>
        </p:txBody>
      </p:sp>
      <p:sp>
        <p:nvSpPr>
          <p:cNvPr id="3" name="Content Placeholder 2"/>
          <p:cNvSpPr>
            <a:spLocks noGrp="1"/>
          </p:cNvSpPr>
          <p:nvPr>
            <p:ph idx="1"/>
          </p:nvPr>
        </p:nvSpPr>
        <p:spPr/>
        <p:txBody>
          <a:bodyPr>
            <a:normAutofit fontScale="92500" lnSpcReduction="20000"/>
          </a:bodyPr>
          <a:lstStyle/>
          <a:p>
            <a:r>
              <a:rPr lang="en-US" dirty="0"/>
              <a:t>Veto power</a:t>
            </a:r>
          </a:p>
          <a:p>
            <a:pPr lvl="1"/>
            <a:r>
              <a:rPr lang="en-US" dirty="0"/>
              <a:t>The text incorrectly states that the Gov. of NC has no veto power – he has had a limited veto since 1996</a:t>
            </a:r>
          </a:p>
          <a:p>
            <a:r>
              <a:rPr lang="en-US" dirty="0"/>
              <a:t>Line-item </a:t>
            </a:r>
            <a:r>
              <a:rPr lang="en-US" dirty="0" smtClean="0"/>
              <a:t>veto (44 Governors, but not the Pres.)</a:t>
            </a:r>
            <a:endParaRPr lang="en-US" dirty="0"/>
          </a:p>
          <a:p>
            <a:pPr lvl="1"/>
            <a:r>
              <a:rPr lang="en-US" dirty="0"/>
              <a:t>Ability to sign part of a bill into law while vetoing part of it – makes for a more powerful Gov</a:t>
            </a:r>
            <a:r>
              <a:rPr lang="en-US" dirty="0" smtClean="0"/>
              <a:t>.</a:t>
            </a:r>
          </a:p>
          <a:p>
            <a:pPr lvl="2"/>
            <a:r>
              <a:rPr lang="en-US" dirty="0" smtClean="0"/>
              <a:t>Governors of Wisconsin have used the line-item veto to remove digits, letters, and words from bills</a:t>
            </a:r>
            <a:endParaRPr lang="en-US" dirty="0"/>
          </a:p>
          <a:p>
            <a:r>
              <a:rPr lang="en-US" dirty="0"/>
              <a:t>Ability to run for re-election</a:t>
            </a:r>
          </a:p>
          <a:p>
            <a:pPr lvl="1"/>
            <a:r>
              <a:rPr lang="en-US" dirty="0"/>
              <a:t>VA </a:t>
            </a:r>
            <a:r>
              <a:rPr lang="en-US" dirty="0" smtClean="0"/>
              <a:t>does not allow consecutive terms</a:t>
            </a:r>
            <a:endParaRPr lang="en-US" dirty="0"/>
          </a:p>
          <a:p>
            <a:pPr lvl="1"/>
            <a:r>
              <a:rPr lang="en-US" dirty="0" smtClean="0"/>
              <a:t>33 states allow only two consecutive terms</a:t>
            </a:r>
          </a:p>
          <a:p>
            <a:pPr lvl="1"/>
            <a:r>
              <a:rPr lang="en-US" dirty="0" smtClean="0"/>
              <a:t>DE allows two terms lifetime</a:t>
            </a:r>
          </a:p>
          <a:p>
            <a:pPr lvl="1"/>
            <a:r>
              <a:rPr lang="en-US" dirty="0" smtClean="0"/>
              <a:t>Other states have no term limits</a:t>
            </a:r>
            <a:endParaRPr lang="en-US" dirty="0"/>
          </a:p>
          <a:p>
            <a:endParaRPr lang="en-US" dirty="0"/>
          </a:p>
        </p:txBody>
      </p:sp>
    </p:spTree>
    <p:extLst>
      <p:ext uri="{BB962C8B-B14F-4D97-AF65-F5344CB8AC3E}">
        <p14:creationId xmlns:p14="http://schemas.microsoft.com/office/powerpoint/2010/main" val="4124068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 of Governor</a:t>
            </a:r>
            <a:endParaRPr lang="en-US" dirty="0"/>
          </a:p>
        </p:txBody>
      </p:sp>
      <p:sp>
        <p:nvSpPr>
          <p:cNvPr id="3" name="Content Placeholder 2"/>
          <p:cNvSpPr>
            <a:spLocks noGrp="1"/>
          </p:cNvSpPr>
          <p:nvPr>
            <p:ph idx="1"/>
          </p:nvPr>
        </p:nvSpPr>
        <p:spPr/>
        <p:txBody>
          <a:bodyPr/>
          <a:lstStyle/>
          <a:p>
            <a:r>
              <a:rPr lang="en-US" dirty="0" smtClean="0"/>
              <a:t>Vary by state</a:t>
            </a:r>
          </a:p>
          <a:p>
            <a:r>
              <a:rPr lang="en-US" dirty="0" smtClean="0"/>
              <a:t>The Governor of South Carolina must be at least 30, a state resident for at least five years, and not an atheist (but this is unconstitutional and thus unenforceable).</a:t>
            </a:r>
            <a:endParaRPr lang="en-US" dirty="0"/>
          </a:p>
        </p:txBody>
      </p:sp>
    </p:spTree>
    <p:extLst>
      <p:ext uri="{BB962C8B-B14F-4D97-AF65-F5344CB8AC3E}">
        <p14:creationId xmlns:p14="http://schemas.microsoft.com/office/powerpoint/2010/main" val="2095761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of Governor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Call special </a:t>
            </a:r>
            <a:r>
              <a:rPr lang="en-US" dirty="0"/>
              <a:t>sessions of the </a:t>
            </a:r>
            <a:r>
              <a:rPr lang="en-US" dirty="0" smtClean="0"/>
              <a:t>legislature</a:t>
            </a:r>
          </a:p>
          <a:p>
            <a:r>
              <a:rPr lang="en-US" dirty="0" smtClean="0"/>
              <a:t>Commander-in-Chief of state militia</a:t>
            </a:r>
          </a:p>
          <a:p>
            <a:r>
              <a:rPr lang="en-US" dirty="0" smtClean="0"/>
              <a:t>Pardons and reprieves</a:t>
            </a:r>
            <a:endParaRPr lang="en-US" dirty="0"/>
          </a:p>
          <a:p>
            <a:r>
              <a:rPr lang="en-US" dirty="0"/>
              <a:t>Drafting the state budget (most significant?)</a:t>
            </a:r>
          </a:p>
          <a:p>
            <a:r>
              <a:rPr lang="en-US" dirty="0"/>
              <a:t>Constituency service</a:t>
            </a:r>
          </a:p>
          <a:p>
            <a:r>
              <a:rPr lang="en-US" dirty="0" smtClean="0"/>
              <a:t>Executive reorganization (must be approved by  legislature)</a:t>
            </a:r>
          </a:p>
          <a:p>
            <a:r>
              <a:rPr lang="en-US" dirty="0" smtClean="0"/>
              <a:t>Executive orders</a:t>
            </a:r>
          </a:p>
          <a:p>
            <a:r>
              <a:rPr lang="en-US" dirty="0" smtClean="0"/>
              <a:t>The </a:t>
            </a:r>
            <a:r>
              <a:rPr lang="en-US" dirty="0"/>
              <a:t>recent trend in public administration has been to give more power to a centralized executive </a:t>
            </a:r>
            <a:r>
              <a:rPr lang="en-US" dirty="0" smtClean="0"/>
              <a:t>branch (SC 1993)</a:t>
            </a:r>
          </a:p>
          <a:p>
            <a:r>
              <a:rPr lang="en-US" dirty="0" smtClean="0"/>
              <a:t>Governor’s office in SC includes the Office of Executive Policy </a:t>
            </a:r>
            <a:r>
              <a:rPr lang="en-US" smtClean="0"/>
              <a:t>and Programs</a:t>
            </a:r>
            <a:endParaRPr lang="en-US" dirty="0"/>
          </a:p>
          <a:p>
            <a:endParaRPr lang="en-US" dirty="0"/>
          </a:p>
        </p:txBody>
      </p:sp>
    </p:spTree>
    <p:extLst>
      <p:ext uri="{BB962C8B-B14F-4D97-AF65-F5344CB8AC3E}">
        <p14:creationId xmlns:p14="http://schemas.microsoft.com/office/powerpoint/2010/main" val="1240375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leadership</a:t>
            </a:r>
            <a:endParaRPr lang="en-US" dirty="0"/>
          </a:p>
        </p:txBody>
      </p:sp>
      <p:sp>
        <p:nvSpPr>
          <p:cNvPr id="3" name="Content Placeholder 2"/>
          <p:cNvSpPr>
            <a:spLocks noGrp="1"/>
          </p:cNvSpPr>
          <p:nvPr>
            <p:ph idx="1"/>
          </p:nvPr>
        </p:nvSpPr>
        <p:spPr/>
        <p:txBody>
          <a:bodyPr>
            <a:normAutofit lnSpcReduction="10000"/>
          </a:bodyPr>
          <a:lstStyle/>
          <a:p>
            <a:r>
              <a:rPr lang="en-US" dirty="0" smtClean="0"/>
              <a:t>Gov. as symbolic head of state, leader of public opinion</a:t>
            </a:r>
          </a:p>
          <a:p>
            <a:r>
              <a:rPr lang="en-US" dirty="0" smtClean="0"/>
              <a:t>Party leader in the state</a:t>
            </a:r>
          </a:p>
          <a:p>
            <a:r>
              <a:rPr lang="en-US" dirty="0" smtClean="0"/>
              <a:t>Executive-legislative relations: Governors can be more effective when their party controls the legislature (though both Sanford and Haley have had poor relationships with the Republican-controlled SC General Assembly)</a:t>
            </a:r>
          </a:p>
          <a:p>
            <a:r>
              <a:rPr lang="en-US" dirty="0" smtClean="0"/>
              <a:t>Other statewide officials may be elected separately, members of opposition party (Hodges had a Republican Lt. Gov.)</a:t>
            </a:r>
            <a:endParaRPr lang="en-US" dirty="0"/>
          </a:p>
        </p:txBody>
      </p:sp>
    </p:spTree>
    <p:extLst>
      <p:ext uri="{BB962C8B-B14F-4D97-AF65-F5344CB8AC3E}">
        <p14:creationId xmlns:p14="http://schemas.microsoft.com/office/powerpoint/2010/main" val="2653748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Gubernatorial politics</a:t>
            </a:r>
            <a:endParaRPr lang="en-US" dirty="0"/>
          </a:p>
        </p:txBody>
      </p:sp>
      <p:sp>
        <p:nvSpPr>
          <p:cNvPr id="3" name="Content Placeholder 2"/>
          <p:cNvSpPr>
            <a:spLocks noGrp="1"/>
          </p:cNvSpPr>
          <p:nvPr>
            <p:ph idx="1"/>
          </p:nvPr>
        </p:nvSpPr>
        <p:spPr/>
        <p:txBody>
          <a:bodyPr/>
          <a:lstStyle/>
          <a:p>
            <a:r>
              <a:rPr lang="en-US" dirty="0" smtClean="0"/>
              <a:t>Most governors have come from the legislature, US House or occasionally the Senate, private sector</a:t>
            </a:r>
          </a:p>
          <a:p>
            <a:r>
              <a:rPr lang="en-US" dirty="0" smtClean="0"/>
              <a:t>Governors who seek re-election are usually successful  - most significant factor is state of economy</a:t>
            </a:r>
          </a:p>
          <a:p>
            <a:r>
              <a:rPr lang="en-US" dirty="0" smtClean="0"/>
              <a:t>Other statewide officials (Lt. Gov., Atty. Gen.) do not have a successful track record of being elected Gov. in SC or elsewhere (Bob Peeler, Andre Bauer, Charlie Condon, etc.)</a:t>
            </a:r>
            <a:endParaRPr lang="en-US" dirty="0"/>
          </a:p>
        </p:txBody>
      </p:sp>
    </p:spTree>
    <p:extLst>
      <p:ext uri="{BB962C8B-B14F-4D97-AF65-F5344CB8AC3E}">
        <p14:creationId xmlns:p14="http://schemas.microsoft.com/office/powerpoint/2010/main" val="235301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881" y="0"/>
            <a:ext cx="5522238" cy="6858000"/>
          </a:xfrm>
          <a:prstGeom prst="rect">
            <a:avLst/>
          </a:prstGeom>
        </p:spPr>
      </p:pic>
    </p:spTree>
    <p:extLst>
      <p:ext uri="{BB962C8B-B14F-4D97-AF65-F5344CB8AC3E}">
        <p14:creationId xmlns:p14="http://schemas.microsoft.com/office/powerpoint/2010/main" val="51583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statewide officials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Lieutenant Governor</a:t>
            </a:r>
          </a:p>
          <a:p>
            <a:pPr lvl="1"/>
            <a:r>
              <a:rPr lang="en-US" dirty="0" smtClean="0"/>
              <a:t>45 states; in TN and WV, elected by the Senate</a:t>
            </a:r>
          </a:p>
          <a:p>
            <a:pPr lvl="1"/>
            <a:r>
              <a:rPr lang="en-US" dirty="0" smtClean="0"/>
              <a:t>President of the Senate in 25 states; may also have executive responsibilities (SC Lt. Gov. is head of the Office of Aging and will not be President of the Senate after 2018)</a:t>
            </a:r>
          </a:p>
          <a:p>
            <a:pPr lvl="1"/>
            <a:r>
              <a:rPr lang="en-US" dirty="0" smtClean="0"/>
              <a:t>New Jersey did not have an elected Lt. Gov. until recently when two consecutive Governors resigned and a state Senator became acting Gov.</a:t>
            </a:r>
          </a:p>
          <a:p>
            <a:pPr lvl="1"/>
            <a:r>
              <a:rPr lang="en-US" dirty="0" smtClean="0"/>
              <a:t>In 25 states, the Gov. and Lt. Gov. are elected as a ticket (+ SC beginning in 2018)</a:t>
            </a:r>
          </a:p>
          <a:p>
            <a:pPr lvl="1"/>
            <a:r>
              <a:rPr lang="en-US" dirty="0" smtClean="0"/>
              <a:t>In 18 states, they’re elected separately and may be of different parties (SC through 2014)</a:t>
            </a:r>
          </a:p>
        </p:txBody>
      </p:sp>
    </p:spTree>
    <p:extLst>
      <p:ext uri="{BB962C8B-B14F-4D97-AF65-F5344CB8AC3E}">
        <p14:creationId xmlns:p14="http://schemas.microsoft.com/office/powerpoint/2010/main" val="3657978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Lieutenant Governor of SC</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When the Constitutional amendment takes place as of the 2018 election, if there is a vacancy in the office of Lt. Gov. of SC, the Governor will appoint a replacement, to be confirmed by the Senate</a:t>
            </a:r>
          </a:p>
          <a:p>
            <a:r>
              <a:rPr lang="en-US" dirty="0" smtClean="0"/>
              <a:t>Until then, the </a:t>
            </a:r>
            <a:r>
              <a:rPr lang="en-US" dirty="0"/>
              <a:t>President pro tempore of the Senate becomes Lt. </a:t>
            </a:r>
            <a:r>
              <a:rPr lang="en-US" dirty="0" smtClean="0"/>
              <a:t>Gov</a:t>
            </a:r>
            <a:r>
              <a:rPr lang="en-US" dirty="0" smtClean="0"/>
              <a:t>.</a:t>
            </a:r>
            <a:endParaRPr lang="en-US" dirty="0" smtClean="0"/>
          </a:p>
        </p:txBody>
      </p:sp>
    </p:spTree>
    <p:extLst>
      <p:ext uri="{BB962C8B-B14F-4D97-AF65-F5344CB8AC3E}">
        <p14:creationId xmlns:p14="http://schemas.microsoft.com/office/powerpoint/2010/main" val="229227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developments</a:t>
            </a:r>
            <a:endParaRPr lang="en-US" dirty="0"/>
          </a:p>
        </p:txBody>
      </p:sp>
      <p:sp>
        <p:nvSpPr>
          <p:cNvPr id="3" name="Content Placeholder 2"/>
          <p:cNvSpPr>
            <a:spLocks noGrp="1"/>
          </p:cNvSpPr>
          <p:nvPr>
            <p:ph idx="1"/>
          </p:nvPr>
        </p:nvSpPr>
        <p:spPr/>
        <p:txBody>
          <a:bodyPr/>
          <a:lstStyle/>
          <a:p>
            <a:r>
              <a:rPr lang="en-US" dirty="0" smtClean="0"/>
              <a:t>Hamiltonian vs. Jeffersonian concept of executive power</a:t>
            </a:r>
          </a:p>
          <a:p>
            <a:r>
              <a:rPr lang="en-US" dirty="0" smtClean="0"/>
              <a:t>Hamilton favored a stronger executive</a:t>
            </a:r>
          </a:p>
          <a:p>
            <a:r>
              <a:rPr lang="en-US" dirty="0" smtClean="0"/>
              <a:t>Jefferson favored a stronger legislative branch and a comparatively weaker executive.</a:t>
            </a:r>
          </a:p>
          <a:p>
            <a:r>
              <a:rPr lang="en-US" dirty="0" smtClean="0"/>
              <a:t>Originally, the Hamiltonian model prevailed in the North and the Jeffersonian model in the South (this is still true to some extent)</a:t>
            </a:r>
            <a:endParaRPr lang="en-US" dirty="0"/>
          </a:p>
        </p:txBody>
      </p:sp>
    </p:spTree>
    <p:extLst>
      <p:ext uri="{BB962C8B-B14F-4D97-AF65-F5344CB8AC3E}">
        <p14:creationId xmlns:p14="http://schemas.microsoft.com/office/powerpoint/2010/main" val="2675222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Lieutenant Governors of SC </a:t>
            </a:r>
            <a:br>
              <a:rPr lang="en-US" dirty="0" smtClean="0"/>
            </a:br>
            <a:r>
              <a:rPr lang="en-US" dirty="0" smtClean="0"/>
              <a:t>Since 2011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Ken Ard elected 2010</a:t>
            </a:r>
          </a:p>
          <a:p>
            <a:r>
              <a:rPr lang="en-US" dirty="0" smtClean="0"/>
              <a:t>Glenn McConnell 2012</a:t>
            </a:r>
          </a:p>
          <a:p>
            <a:pPr lvl="1"/>
            <a:r>
              <a:rPr lang="en-US" dirty="0" smtClean="0"/>
              <a:t>Ard resigns due to criminal charges. </a:t>
            </a:r>
          </a:p>
          <a:p>
            <a:pPr lvl="1"/>
            <a:r>
              <a:rPr lang="en-US" dirty="0" smtClean="0"/>
              <a:t>McConnell is Senate PPT</a:t>
            </a:r>
          </a:p>
          <a:p>
            <a:r>
              <a:rPr lang="en-US" dirty="0"/>
              <a:t>Y</a:t>
            </a:r>
            <a:r>
              <a:rPr lang="en-US" dirty="0" smtClean="0"/>
              <a:t>ancey McGill 2014</a:t>
            </a:r>
          </a:p>
          <a:p>
            <a:pPr lvl="1"/>
            <a:r>
              <a:rPr lang="en-US" dirty="0" smtClean="0"/>
              <a:t>McConnell resigns to become president of the College of Charleston. </a:t>
            </a:r>
          </a:p>
          <a:p>
            <a:pPr lvl="1"/>
            <a:r>
              <a:rPr lang="en-US" dirty="0" smtClean="0"/>
              <a:t>Sen. John Courson resigns as PPT rather than become LG.</a:t>
            </a:r>
            <a:endParaRPr lang="en-US" dirty="0"/>
          </a:p>
          <a:p>
            <a:pPr lvl="1"/>
            <a:r>
              <a:rPr lang="en-US" dirty="0" smtClean="0"/>
              <a:t>McGill, a Democratic Senator, is elected PPT because no Republican wants the job. He then becomes LT for the remainder of the term. (McGill later switched parties and is now running for Gov. as a Republican)</a:t>
            </a:r>
          </a:p>
          <a:p>
            <a:r>
              <a:rPr lang="en-US" dirty="0" smtClean="0"/>
              <a:t>Henry McMaster elected 2014</a:t>
            </a:r>
          </a:p>
          <a:p>
            <a:r>
              <a:rPr lang="en-US" dirty="0" smtClean="0"/>
              <a:t>Kevin Bryant 2017</a:t>
            </a:r>
          </a:p>
          <a:p>
            <a:pPr lvl="1"/>
            <a:r>
              <a:rPr lang="en-US" dirty="0" smtClean="0"/>
              <a:t>Gov. Haley resigns to become UN Ambassador</a:t>
            </a:r>
          </a:p>
          <a:p>
            <a:pPr lvl="1"/>
            <a:r>
              <a:rPr lang="en-US" dirty="0" smtClean="0"/>
              <a:t>McMaster becomes Governor</a:t>
            </a:r>
          </a:p>
          <a:p>
            <a:pPr lvl="1"/>
            <a:r>
              <a:rPr lang="en-US" dirty="0" smtClean="0"/>
              <a:t>Sen. Hugh Leatherman resigns as PPT rather than become LG.</a:t>
            </a:r>
          </a:p>
          <a:p>
            <a:pPr lvl="1"/>
            <a:r>
              <a:rPr lang="en-US" dirty="0" smtClean="0"/>
              <a:t>Sen. Kevin Bryant is elected PPT and becomes LG.</a:t>
            </a:r>
          </a:p>
          <a:p>
            <a:pPr lvl="1"/>
            <a:r>
              <a:rPr lang="en-US" dirty="0" smtClean="0"/>
              <a:t>Leatherman is returned as PPT one day later.</a:t>
            </a:r>
          </a:p>
        </p:txBody>
      </p:sp>
    </p:spTree>
    <p:extLst>
      <p:ext uri="{BB962C8B-B14F-4D97-AF65-F5344CB8AC3E}">
        <p14:creationId xmlns:p14="http://schemas.microsoft.com/office/powerpoint/2010/main" val="26115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statewide officials</a:t>
            </a:r>
            <a:endParaRPr lang="en-US" dirty="0"/>
          </a:p>
        </p:txBody>
      </p:sp>
      <p:sp>
        <p:nvSpPr>
          <p:cNvPr id="3" name="Content Placeholder 2"/>
          <p:cNvSpPr>
            <a:spLocks noGrp="1"/>
          </p:cNvSpPr>
          <p:nvPr>
            <p:ph idx="1"/>
          </p:nvPr>
        </p:nvSpPr>
        <p:spPr/>
        <p:txBody>
          <a:bodyPr/>
          <a:lstStyle/>
          <a:p>
            <a:r>
              <a:rPr lang="en-US" dirty="0" smtClean="0"/>
              <a:t>Attorney General: “the state’s lawyer”</a:t>
            </a:r>
          </a:p>
          <a:p>
            <a:r>
              <a:rPr lang="en-US" dirty="0" smtClean="0"/>
              <a:t>Popularly elected in 43 states</a:t>
            </a:r>
          </a:p>
          <a:p>
            <a:r>
              <a:rPr lang="en-US" dirty="0" smtClean="0"/>
              <a:t>Appointed by Governor in 5 states</a:t>
            </a:r>
          </a:p>
          <a:p>
            <a:r>
              <a:rPr lang="en-US" dirty="0" smtClean="0"/>
              <a:t>Elected by Legislature in 2 states</a:t>
            </a:r>
          </a:p>
          <a:p>
            <a:pPr lvl="1"/>
            <a:r>
              <a:rPr lang="en-US" dirty="0" smtClean="0"/>
              <a:t>Supervise law enforcement</a:t>
            </a:r>
          </a:p>
          <a:p>
            <a:pPr lvl="1"/>
            <a:r>
              <a:rPr lang="en-US" dirty="0" smtClean="0"/>
              <a:t>Represent the state in court</a:t>
            </a:r>
          </a:p>
          <a:p>
            <a:pPr lvl="1"/>
            <a:r>
              <a:rPr lang="en-US" dirty="0" smtClean="0"/>
              <a:t>Exercise legal oversight of state government</a:t>
            </a:r>
            <a:endParaRPr lang="en-US" dirty="0"/>
          </a:p>
        </p:txBody>
      </p:sp>
    </p:spTree>
    <p:extLst>
      <p:ext uri="{BB962C8B-B14F-4D97-AF65-F5344CB8AC3E}">
        <p14:creationId xmlns:p14="http://schemas.microsoft.com/office/powerpoint/2010/main" val="4953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Examples of other statewide officials</a:t>
            </a:r>
            <a:endParaRPr lang="en-US" sz="3200" dirty="0"/>
          </a:p>
        </p:txBody>
      </p:sp>
      <p:sp>
        <p:nvSpPr>
          <p:cNvPr id="3" name="Content Placeholder 2"/>
          <p:cNvSpPr>
            <a:spLocks noGrp="1"/>
          </p:cNvSpPr>
          <p:nvPr>
            <p:ph idx="1"/>
          </p:nvPr>
        </p:nvSpPr>
        <p:spPr>
          <a:xfrm>
            <a:off x="457200" y="3276600"/>
            <a:ext cx="8229600" cy="3032760"/>
          </a:xfrm>
        </p:spPr>
        <p:txBody>
          <a:bodyPr>
            <a:normAutofit fontScale="77500" lnSpcReduction="20000"/>
          </a:bodyPr>
          <a:lstStyle/>
          <a:p>
            <a:r>
              <a:rPr lang="en-US" dirty="0" smtClean="0"/>
              <a:t>Secretary of State/Commonwealth (47 states)</a:t>
            </a:r>
          </a:p>
          <a:p>
            <a:pPr lvl="1"/>
            <a:r>
              <a:rPr lang="en-US" dirty="0" smtClean="0"/>
              <a:t>The Lt. Gov. of Hawaii also performs this function</a:t>
            </a:r>
          </a:p>
          <a:p>
            <a:r>
              <a:rPr lang="en-US" dirty="0" smtClean="0"/>
              <a:t>Next in line for Gov. in AZ, DE, WY, which have no Lt. Gov.</a:t>
            </a:r>
          </a:p>
          <a:p>
            <a:r>
              <a:rPr lang="en-US" dirty="0" smtClean="0"/>
              <a:t>Elected in 36 states</a:t>
            </a:r>
          </a:p>
          <a:p>
            <a:r>
              <a:rPr lang="en-US" dirty="0" smtClean="0"/>
              <a:t>Others are appointed by Gov. or elected by Legislature</a:t>
            </a:r>
          </a:p>
          <a:p>
            <a:pPr lvl="1"/>
            <a:r>
              <a:rPr lang="en-US" dirty="0" smtClean="0"/>
              <a:t>Keep state records</a:t>
            </a:r>
          </a:p>
          <a:p>
            <a:pPr lvl="1"/>
            <a:r>
              <a:rPr lang="en-US" dirty="0" smtClean="0"/>
              <a:t>Responsible for incorporation of businesses</a:t>
            </a:r>
          </a:p>
          <a:p>
            <a:pPr lvl="1"/>
            <a:r>
              <a:rPr lang="en-US" dirty="0" smtClean="0"/>
              <a:t>In some states, they are also responsible for the administration of elections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295400"/>
            <a:ext cx="3631108" cy="1862278"/>
          </a:xfrm>
          <a:prstGeom prst="rect">
            <a:avLst/>
          </a:prstGeom>
        </p:spPr>
      </p:pic>
    </p:spTree>
    <p:extLst>
      <p:ext uri="{BB962C8B-B14F-4D97-AF65-F5344CB8AC3E}">
        <p14:creationId xmlns:p14="http://schemas.microsoft.com/office/powerpoint/2010/main" val="1154876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other statewide officials</a:t>
            </a:r>
            <a:endParaRPr lang="en-US" dirty="0"/>
          </a:p>
        </p:txBody>
      </p:sp>
      <p:sp>
        <p:nvSpPr>
          <p:cNvPr id="3" name="Content Placeholder 2"/>
          <p:cNvSpPr>
            <a:spLocks noGrp="1"/>
          </p:cNvSpPr>
          <p:nvPr>
            <p:ph idx="1"/>
          </p:nvPr>
        </p:nvSpPr>
        <p:spPr/>
        <p:txBody>
          <a:bodyPr>
            <a:normAutofit/>
          </a:bodyPr>
          <a:lstStyle/>
          <a:p>
            <a:r>
              <a:rPr lang="en-US" dirty="0" smtClean="0"/>
              <a:t>Superintendent of Education</a:t>
            </a:r>
          </a:p>
          <a:p>
            <a:pPr lvl="1"/>
            <a:r>
              <a:rPr lang="en-US" dirty="0" smtClean="0"/>
              <a:t>Elected in 13 states, appointed in 37</a:t>
            </a:r>
          </a:p>
          <a:p>
            <a:r>
              <a:rPr lang="en-US" dirty="0" smtClean="0"/>
              <a:t>Agriculture Commissioner</a:t>
            </a:r>
          </a:p>
          <a:p>
            <a:pPr lvl="1"/>
            <a:r>
              <a:rPr lang="en-US" dirty="0" smtClean="0"/>
              <a:t>Elected in 12 states, mostly in the South; otherwise apptd. by Gov.</a:t>
            </a:r>
          </a:p>
          <a:p>
            <a:r>
              <a:rPr lang="en-US" dirty="0" smtClean="0"/>
              <a:t>Labor Commissioner (elected in 4 states)</a:t>
            </a:r>
          </a:p>
          <a:p>
            <a:r>
              <a:rPr lang="en-US" dirty="0" smtClean="0"/>
              <a:t>Insurance Commissioner (elected in 11 states)</a:t>
            </a:r>
          </a:p>
          <a:p>
            <a:r>
              <a:rPr lang="en-US" dirty="0" smtClean="0"/>
              <a:t>Public Service Commissioners (multiple, elected in 11 states)</a:t>
            </a:r>
          </a:p>
        </p:txBody>
      </p:sp>
    </p:spTree>
    <p:extLst>
      <p:ext uri="{BB962C8B-B14F-4D97-AF65-F5344CB8AC3E}">
        <p14:creationId xmlns:p14="http://schemas.microsoft.com/office/powerpoint/2010/main" val="2315208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other statewide officials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Treasurers, Auditors, Comptrollers</a:t>
            </a:r>
          </a:p>
          <a:p>
            <a:pPr lvl="1"/>
            <a:r>
              <a:rPr lang="en-US" dirty="0"/>
              <a:t>Treasurers (elected in 36 states) collect taxes, invest state funds, pay the state payroll and bills</a:t>
            </a:r>
          </a:p>
          <a:p>
            <a:pPr lvl="1"/>
            <a:r>
              <a:rPr lang="en-US" dirty="0"/>
              <a:t>Auditors and comptrollers (elected in 24 states) audit programs and expenditures of public money</a:t>
            </a:r>
          </a:p>
          <a:p>
            <a:pPr lvl="1"/>
            <a:r>
              <a:rPr lang="en-US" dirty="0"/>
              <a:t>Florida has an elected Chief Financial Officer who performs both functions</a:t>
            </a:r>
          </a:p>
          <a:p>
            <a:r>
              <a:rPr lang="en-US" dirty="0"/>
              <a:t>Unique statewide officials</a:t>
            </a:r>
          </a:p>
          <a:p>
            <a:pPr lvl="1"/>
            <a:r>
              <a:rPr lang="en-US" dirty="0"/>
              <a:t>SC is the only state that elects its Adjutant General (military commander of the National Guard); this will change </a:t>
            </a:r>
            <a:r>
              <a:rPr lang="en-US" dirty="0" smtClean="0"/>
              <a:t>to appointment by the Governor in </a:t>
            </a:r>
            <a:r>
              <a:rPr lang="en-US" dirty="0"/>
              <a:t>2018</a:t>
            </a:r>
          </a:p>
          <a:p>
            <a:pPr lvl="1"/>
            <a:r>
              <a:rPr lang="en-US" dirty="0"/>
              <a:t>Arizona has an elected Mine Inspector</a:t>
            </a:r>
          </a:p>
          <a:p>
            <a:pPr lvl="1"/>
            <a:r>
              <a:rPr lang="en-US" dirty="0"/>
              <a:t>Texas elects a Land Commissioner and three Railroad Commissioners</a:t>
            </a:r>
          </a:p>
          <a:p>
            <a:pPr lvl="1"/>
            <a:r>
              <a:rPr lang="en-US" dirty="0"/>
              <a:t>North Dakota elects a Tax Commissioner</a:t>
            </a:r>
          </a:p>
          <a:p>
            <a:endParaRPr lang="en-US" dirty="0"/>
          </a:p>
        </p:txBody>
      </p:sp>
    </p:spTree>
    <p:extLst>
      <p:ext uri="{BB962C8B-B14F-4D97-AF65-F5344CB8AC3E}">
        <p14:creationId xmlns:p14="http://schemas.microsoft.com/office/powerpoint/2010/main" val="2119686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bureaucracies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Both the governor and the legislature play a role in oversight of the state bureaucracy</a:t>
            </a:r>
          </a:p>
          <a:p>
            <a:r>
              <a:rPr lang="en-US" dirty="0" smtClean="0"/>
              <a:t>Agencies, departments, commissions</a:t>
            </a:r>
          </a:p>
          <a:p>
            <a:r>
              <a:rPr lang="en-US" dirty="0" smtClean="0"/>
              <a:t>Policy implementation</a:t>
            </a:r>
          </a:p>
          <a:p>
            <a:r>
              <a:rPr lang="en-US" dirty="0" smtClean="0"/>
              <a:t>Regulations, licensing</a:t>
            </a:r>
          </a:p>
          <a:p>
            <a:r>
              <a:rPr lang="en-US" dirty="0" smtClean="0"/>
              <a:t>Adjudication</a:t>
            </a:r>
          </a:p>
          <a:p>
            <a:r>
              <a:rPr lang="en-US" dirty="0" smtClean="0"/>
              <a:t>Civil service-based merit system has replaced political patronage in most states</a:t>
            </a:r>
          </a:p>
          <a:p>
            <a:r>
              <a:rPr lang="en-US" dirty="0" smtClean="0"/>
              <a:t>Civil servants may be difficult to fire</a:t>
            </a:r>
          </a:p>
          <a:p>
            <a:r>
              <a:rPr lang="en-US" dirty="0" smtClean="0"/>
              <a:t>Trend toward privatization</a:t>
            </a:r>
          </a:p>
          <a:p>
            <a:pPr lvl="1"/>
            <a:r>
              <a:rPr lang="en-US" dirty="0" smtClean="0"/>
              <a:t>Some attempts at privatization have been more effective than others – private garbage collection is better than private prisons</a:t>
            </a:r>
            <a:endParaRPr lang="en-US" dirty="0"/>
          </a:p>
        </p:txBody>
      </p:sp>
    </p:spTree>
    <p:extLst>
      <p:ext uri="{BB962C8B-B14F-4D97-AF65-F5344CB8AC3E}">
        <p14:creationId xmlns:p14="http://schemas.microsoft.com/office/powerpoint/2010/main" val="1592991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functions of state government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Each of these has to be administered by a state agency, commission, or cabinet department</a:t>
            </a:r>
          </a:p>
          <a:p>
            <a:r>
              <a:rPr lang="en-US" dirty="0" smtClean="0"/>
              <a:t>South Carolina reorganization of 1993 consolidated 145 agencies into 11 cabinet departments whose heads are appointed by the governor</a:t>
            </a:r>
          </a:p>
          <a:p>
            <a:pPr lvl="1"/>
            <a:r>
              <a:rPr lang="en-US" dirty="0" smtClean="0"/>
              <a:t>Department of Transportation still headed by an independent commission, which Gov. Haley wanted to abolish</a:t>
            </a:r>
          </a:p>
          <a:p>
            <a:r>
              <a:rPr lang="en-US" dirty="0" smtClean="0"/>
              <a:t>Public welfare</a:t>
            </a:r>
          </a:p>
          <a:p>
            <a:pPr lvl="1"/>
            <a:r>
              <a:rPr lang="en-US" dirty="0" smtClean="0"/>
              <a:t>Administration of TANF, Medicaid, SNAP (food assistance)</a:t>
            </a:r>
          </a:p>
          <a:p>
            <a:r>
              <a:rPr lang="en-US" dirty="0" smtClean="0"/>
              <a:t>Education </a:t>
            </a:r>
          </a:p>
          <a:p>
            <a:pPr lvl="1"/>
            <a:r>
              <a:rPr lang="en-US" dirty="0" smtClean="0"/>
              <a:t>On </a:t>
            </a:r>
            <a:r>
              <a:rPr lang="en-US" dirty="0"/>
              <a:t>a national basis, local governments spend more on education than state governments </a:t>
            </a:r>
            <a:r>
              <a:rPr lang="en-US" dirty="0" smtClean="0"/>
              <a:t>do, but states usually have policymaking authority</a:t>
            </a:r>
          </a:p>
          <a:p>
            <a:r>
              <a:rPr lang="en-US" dirty="0" smtClean="0"/>
              <a:t>Transportation</a:t>
            </a:r>
          </a:p>
          <a:p>
            <a:pPr lvl="1"/>
            <a:r>
              <a:rPr lang="en-US" dirty="0"/>
              <a:t>Maintenance of state roads, interstates within the state</a:t>
            </a:r>
          </a:p>
          <a:p>
            <a:r>
              <a:rPr lang="en-US" dirty="0" smtClean="0"/>
              <a:t>Other programs</a:t>
            </a:r>
          </a:p>
          <a:p>
            <a:pPr lvl="1"/>
            <a:r>
              <a:rPr lang="en-US" dirty="0" smtClean="0"/>
              <a:t>Includes veterans, aging, pension fund, disability services</a:t>
            </a:r>
          </a:p>
          <a:p>
            <a:pPr marL="585216" lvl="1" indent="0">
              <a:buNone/>
            </a:pPr>
            <a:endParaRPr lang="en-US" dirty="0"/>
          </a:p>
        </p:txBody>
      </p:sp>
    </p:spTree>
    <p:extLst>
      <p:ext uri="{BB962C8B-B14F-4D97-AF65-F5344CB8AC3E}">
        <p14:creationId xmlns:p14="http://schemas.microsoft.com/office/powerpoint/2010/main" val="3665897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 Carolina Executive Departments after 1993 reorganization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Department of Public Safety</a:t>
            </a:r>
          </a:p>
          <a:p>
            <a:pPr lvl="1"/>
            <a:r>
              <a:rPr lang="en-US" dirty="0" smtClean="0"/>
              <a:t>Traffic and motor vehicle laws, driver’s licenses and car registration, law enforcement training, security for state officials and properties.</a:t>
            </a:r>
          </a:p>
          <a:p>
            <a:pPr lvl="1"/>
            <a:r>
              <a:rPr lang="en-US" dirty="0" smtClean="0"/>
              <a:t>Operates a nationally recognized Criminal Justice Academy near Columbia which his used to train officers by law enforcement officers around the country.</a:t>
            </a:r>
          </a:p>
          <a:p>
            <a:r>
              <a:rPr lang="en-US" dirty="0" smtClean="0"/>
              <a:t>State Law Enforcement Division (SLED)</a:t>
            </a:r>
          </a:p>
          <a:p>
            <a:pPr lvl="1"/>
            <a:r>
              <a:rPr lang="en-US" dirty="0" smtClean="0"/>
              <a:t>State police.</a:t>
            </a:r>
          </a:p>
          <a:p>
            <a:r>
              <a:rPr lang="en-US" dirty="0" smtClean="0"/>
              <a:t>Department of Social Services</a:t>
            </a:r>
          </a:p>
          <a:p>
            <a:pPr lvl="1"/>
            <a:r>
              <a:rPr lang="en-US" dirty="0" smtClean="0"/>
              <a:t>Welfare, food assistance, adoption, foster care, child support enforcement.</a:t>
            </a:r>
          </a:p>
          <a:p>
            <a:r>
              <a:rPr lang="en-US" dirty="0" smtClean="0"/>
              <a:t>Department of Juvenile Justice</a:t>
            </a:r>
          </a:p>
          <a:p>
            <a:pPr lvl="1"/>
            <a:r>
              <a:rPr lang="en-US" dirty="0" smtClean="0"/>
              <a:t>Custodial care and rehabilitation of juveniles who are incarcerated, on probation or parole, or in community placement; operates schools and work programs for clientele.</a:t>
            </a:r>
          </a:p>
        </p:txBody>
      </p:sp>
    </p:spTree>
    <p:extLst>
      <p:ext uri="{BB962C8B-B14F-4D97-AF65-F5344CB8AC3E}">
        <p14:creationId xmlns:p14="http://schemas.microsoft.com/office/powerpoint/2010/main" val="2339818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 Carolina Executive Departments after 1993 reorganization</a:t>
            </a:r>
            <a:endParaRPr lang="en-US" dirty="0"/>
          </a:p>
        </p:txBody>
      </p:sp>
      <p:sp>
        <p:nvSpPr>
          <p:cNvPr id="3" name="Content Placeholder 2"/>
          <p:cNvSpPr>
            <a:spLocks noGrp="1"/>
          </p:cNvSpPr>
          <p:nvPr>
            <p:ph idx="1"/>
          </p:nvPr>
        </p:nvSpPr>
        <p:spPr/>
        <p:txBody>
          <a:bodyPr>
            <a:normAutofit lnSpcReduction="10000"/>
          </a:bodyPr>
          <a:lstStyle/>
          <a:p>
            <a:r>
              <a:rPr lang="en-US" dirty="0"/>
              <a:t>Department of Health and Human </a:t>
            </a:r>
            <a:r>
              <a:rPr lang="en-US" dirty="0" smtClean="0"/>
              <a:t>Services</a:t>
            </a:r>
          </a:p>
          <a:p>
            <a:pPr lvl="1"/>
            <a:r>
              <a:rPr lang="en-US" dirty="0" smtClean="0"/>
              <a:t>Public health programs, primarily Medicaid; senior citizens, child care, and other programs.</a:t>
            </a:r>
            <a:endParaRPr lang="en-US" dirty="0"/>
          </a:p>
          <a:p>
            <a:r>
              <a:rPr lang="en-US" dirty="0"/>
              <a:t>Department of Insurance</a:t>
            </a:r>
          </a:p>
          <a:p>
            <a:r>
              <a:rPr lang="en-US" dirty="0"/>
              <a:t>Department of Alcohol and Other Drug Abuse Services</a:t>
            </a:r>
          </a:p>
          <a:p>
            <a:r>
              <a:rPr lang="en-US" dirty="0"/>
              <a:t>Department of Labor, Licensing and Regulation</a:t>
            </a:r>
          </a:p>
          <a:p>
            <a:pPr lvl="1"/>
            <a:r>
              <a:rPr lang="en-US" dirty="0" smtClean="0"/>
              <a:t>Fire safety, labor-management relations, inspection of elevators and amusement rides, occupational safety and health.</a:t>
            </a:r>
            <a:endParaRPr lang="en-US" dirty="0"/>
          </a:p>
        </p:txBody>
      </p:sp>
    </p:spTree>
    <p:extLst>
      <p:ext uri="{BB962C8B-B14F-4D97-AF65-F5344CB8AC3E}">
        <p14:creationId xmlns:p14="http://schemas.microsoft.com/office/powerpoint/2010/main" val="764852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South Carolina Executive Departments after 1993 reorganization</a:t>
            </a:r>
          </a:p>
        </p:txBody>
      </p:sp>
      <p:sp>
        <p:nvSpPr>
          <p:cNvPr id="3" name="Content Placeholder 2"/>
          <p:cNvSpPr>
            <a:spLocks noGrp="1"/>
          </p:cNvSpPr>
          <p:nvPr>
            <p:ph idx="1"/>
          </p:nvPr>
        </p:nvSpPr>
        <p:spPr/>
        <p:txBody>
          <a:bodyPr>
            <a:normAutofit fontScale="92500" lnSpcReduction="10000"/>
          </a:bodyPr>
          <a:lstStyle/>
          <a:p>
            <a:r>
              <a:rPr lang="en-US" dirty="0" smtClean="0"/>
              <a:t>Department of Probation, Parole and Pardon Services</a:t>
            </a:r>
          </a:p>
          <a:p>
            <a:pPr lvl="1"/>
            <a:r>
              <a:rPr lang="en-US" dirty="0" smtClean="0"/>
              <a:t>Supervises offenders after return to society and provides victim services</a:t>
            </a:r>
          </a:p>
          <a:p>
            <a:r>
              <a:rPr lang="en-US" dirty="0" smtClean="0"/>
              <a:t>Department of Commerce</a:t>
            </a:r>
          </a:p>
          <a:p>
            <a:pPr lvl="1"/>
            <a:r>
              <a:rPr lang="en-US" dirty="0" smtClean="0"/>
              <a:t>Promotes state businesses, interstate and international commerce</a:t>
            </a:r>
          </a:p>
          <a:p>
            <a:r>
              <a:rPr lang="en-US" dirty="0" smtClean="0"/>
              <a:t>Department of Parks, Recreation and Tourism</a:t>
            </a:r>
          </a:p>
          <a:p>
            <a:r>
              <a:rPr lang="en-US" dirty="0" smtClean="0"/>
              <a:t>Department of Corrections</a:t>
            </a:r>
          </a:p>
          <a:p>
            <a:pPr lvl="1"/>
            <a:r>
              <a:rPr lang="en-US" dirty="0" smtClean="0"/>
              <a:t>State prison system: 22,000 inmates in 26 institutions</a:t>
            </a:r>
          </a:p>
          <a:p>
            <a:r>
              <a:rPr lang="en-US" dirty="0" smtClean="0"/>
              <a:t>Department of Revenue</a:t>
            </a:r>
          </a:p>
          <a:p>
            <a:pPr lvl="1"/>
            <a:r>
              <a:rPr lang="en-US" dirty="0" smtClean="0"/>
              <a:t>Collects state taxes</a:t>
            </a:r>
            <a:endParaRPr lang="en-US" dirty="0"/>
          </a:p>
        </p:txBody>
      </p:sp>
    </p:spTree>
    <p:extLst>
      <p:ext uri="{BB962C8B-B14F-4D97-AF65-F5344CB8AC3E}">
        <p14:creationId xmlns:p14="http://schemas.microsoft.com/office/powerpoint/2010/main" val="103524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689" y="0"/>
            <a:ext cx="8544622" cy="6858000"/>
          </a:xfrm>
          <a:prstGeom prst="rect">
            <a:avLst/>
          </a:prstGeom>
        </p:spPr>
      </p:pic>
    </p:spTree>
    <p:extLst>
      <p:ext uri="{BB962C8B-B14F-4D97-AF65-F5344CB8AC3E}">
        <p14:creationId xmlns:p14="http://schemas.microsoft.com/office/powerpoint/2010/main" val="375573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a:t>
            </a:r>
            <a:endParaRPr lang="en-US" dirty="0"/>
          </a:p>
        </p:txBody>
      </p:sp>
      <p:sp>
        <p:nvSpPr>
          <p:cNvPr id="3" name="Content Placeholder 2"/>
          <p:cNvSpPr>
            <a:spLocks noGrp="1"/>
          </p:cNvSpPr>
          <p:nvPr>
            <p:ph idx="1"/>
          </p:nvPr>
        </p:nvSpPr>
        <p:spPr/>
        <p:txBody>
          <a:bodyPr/>
          <a:lstStyle/>
          <a:p>
            <a:r>
              <a:rPr lang="en-US" dirty="0" smtClean="0"/>
              <a:t>In most states, the Governor writes a budget and submits it to the Legislature</a:t>
            </a:r>
          </a:p>
          <a:p>
            <a:r>
              <a:rPr lang="en-US" dirty="0" smtClean="0"/>
              <a:t>Incrementalism: Start with last year’s budget and make adjustments</a:t>
            </a:r>
          </a:p>
          <a:p>
            <a:r>
              <a:rPr lang="en-US" dirty="0" smtClean="0"/>
              <a:t>Zero-based budgeting: Start from zero, evaluate need for each program and each expenditure each year</a:t>
            </a:r>
          </a:p>
          <a:p>
            <a:r>
              <a:rPr lang="en-US" dirty="0" smtClean="0"/>
              <a:t>State budgets grew significantly beginning in the 1960’s with state responsibility for programs like Medicaid, welfare, etc.</a:t>
            </a:r>
            <a:endParaRPr lang="en-US" dirty="0"/>
          </a:p>
        </p:txBody>
      </p:sp>
    </p:spTree>
    <p:extLst>
      <p:ext uri="{BB962C8B-B14F-4D97-AF65-F5344CB8AC3E}">
        <p14:creationId xmlns:p14="http://schemas.microsoft.com/office/powerpoint/2010/main" val="17713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developments</a:t>
            </a:r>
            <a:endParaRPr lang="en-US" dirty="0"/>
          </a:p>
        </p:txBody>
      </p:sp>
      <p:sp>
        <p:nvSpPr>
          <p:cNvPr id="3" name="Content Placeholder 2"/>
          <p:cNvSpPr>
            <a:spLocks noGrp="1"/>
          </p:cNvSpPr>
          <p:nvPr>
            <p:ph idx="1"/>
          </p:nvPr>
        </p:nvSpPr>
        <p:spPr/>
        <p:txBody>
          <a:bodyPr>
            <a:normAutofit lnSpcReduction="10000"/>
          </a:bodyPr>
          <a:lstStyle/>
          <a:p>
            <a:r>
              <a:rPr lang="en-US" dirty="0" smtClean="0"/>
              <a:t>Colonial governors were sometimes elected by legislatures</a:t>
            </a:r>
          </a:p>
          <a:p>
            <a:r>
              <a:rPr lang="en-US" dirty="0" smtClean="0"/>
              <a:t>Popular elections became widespread in early 19</a:t>
            </a:r>
            <a:r>
              <a:rPr lang="en-US" baseline="30000" dirty="0" smtClean="0"/>
              <a:t>th</a:t>
            </a:r>
            <a:r>
              <a:rPr lang="en-US" dirty="0" smtClean="0"/>
              <a:t> Century</a:t>
            </a:r>
          </a:p>
          <a:p>
            <a:r>
              <a:rPr lang="en-US" dirty="0" smtClean="0"/>
              <a:t>Veto power was nonexistent or weak</a:t>
            </a:r>
          </a:p>
          <a:p>
            <a:r>
              <a:rPr lang="en-US" dirty="0" smtClean="0"/>
              <a:t>States readmitted post-Civil War were required to have weak governors with short (2-year) terms.</a:t>
            </a:r>
          </a:p>
          <a:p>
            <a:r>
              <a:rPr lang="en-US" dirty="0" smtClean="0"/>
              <a:t>Terms have generally grown from one year to two, to four; every state but VT and NH now has a four-year term</a:t>
            </a:r>
            <a:endParaRPr lang="en-US" dirty="0"/>
          </a:p>
        </p:txBody>
      </p:sp>
    </p:spTree>
    <p:extLst>
      <p:ext uri="{BB962C8B-B14F-4D97-AF65-F5344CB8AC3E}">
        <p14:creationId xmlns:p14="http://schemas.microsoft.com/office/powerpoint/2010/main" val="131617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elections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34 states elect the Governor in the midyear election between Presidential elections (e.g. 2014, 2018).</a:t>
            </a:r>
          </a:p>
          <a:p>
            <a:r>
              <a:rPr lang="en-US" dirty="0" smtClean="0"/>
              <a:t>9 states elect in the Presidential election year.</a:t>
            </a:r>
          </a:p>
          <a:p>
            <a:r>
              <a:rPr lang="en-US" dirty="0" smtClean="0"/>
              <a:t>Louisiana, Kentucky and Mississippi elect the year before the Presidential election.</a:t>
            </a:r>
          </a:p>
          <a:p>
            <a:r>
              <a:rPr lang="en-US" dirty="0"/>
              <a:t>New Jersey and Virginia elect the year after the Presidential </a:t>
            </a:r>
            <a:r>
              <a:rPr lang="en-US" dirty="0" smtClean="0"/>
              <a:t>election.</a:t>
            </a:r>
          </a:p>
          <a:p>
            <a:r>
              <a:rPr lang="en-US" dirty="0"/>
              <a:t>Vermont and New Hampshire elect the Governor in every even-numbered year (2-yr. term</a:t>
            </a:r>
            <a:r>
              <a:rPr lang="en-US" dirty="0" smtClean="0"/>
              <a:t>).</a:t>
            </a:r>
            <a:endParaRPr lang="en-US" dirty="0"/>
          </a:p>
          <a:p>
            <a:endParaRPr lang="en-US" dirty="0"/>
          </a:p>
        </p:txBody>
      </p:sp>
    </p:spTree>
    <p:extLst>
      <p:ext uri="{BB962C8B-B14F-4D97-AF65-F5344CB8AC3E}">
        <p14:creationId xmlns:p14="http://schemas.microsoft.com/office/powerpoint/2010/main" val="52257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elections</a:t>
            </a:r>
            <a:endParaRPr lang="en-US" dirty="0"/>
          </a:p>
        </p:txBody>
      </p:sp>
      <p:sp>
        <p:nvSpPr>
          <p:cNvPr id="3" name="Content Placeholder 2"/>
          <p:cNvSpPr>
            <a:spLocks noGrp="1"/>
          </p:cNvSpPr>
          <p:nvPr>
            <p:ph idx="1"/>
          </p:nvPr>
        </p:nvSpPr>
        <p:spPr/>
        <p:txBody>
          <a:bodyPr>
            <a:normAutofit/>
          </a:bodyPr>
          <a:lstStyle/>
          <a:p>
            <a:r>
              <a:rPr lang="en-US" dirty="0"/>
              <a:t>After </a:t>
            </a:r>
            <a:r>
              <a:rPr lang="en-US" dirty="0" smtClean="0"/>
              <a:t>2017 </a:t>
            </a:r>
            <a:r>
              <a:rPr lang="en-US" dirty="0"/>
              <a:t>elections: </a:t>
            </a:r>
            <a:r>
              <a:rPr lang="en-US" dirty="0" smtClean="0"/>
              <a:t>32 </a:t>
            </a:r>
            <a:r>
              <a:rPr lang="en-US" dirty="0"/>
              <a:t>R, </a:t>
            </a:r>
            <a:r>
              <a:rPr lang="en-US" dirty="0" smtClean="0"/>
              <a:t>17 </a:t>
            </a:r>
            <a:r>
              <a:rPr lang="en-US" dirty="0"/>
              <a:t>D, 1 </a:t>
            </a:r>
            <a:r>
              <a:rPr lang="en-US" dirty="0" smtClean="0"/>
              <a:t>“nonpartisan”</a:t>
            </a:r>
            <a:r>
              <a:rPr lang="en-US" dirty="0" smtClean="0"/>
              <a:t> </a:t>
            </a:r>
            <a:r>
              <a:rPr lang="en-US" dirty="0"/>
              <a:t>(Alaska</a:t>
            </a:r>
            <a:r>
              <a:rPr lang="en-US" dirty="0" smtClean="0"/>
              <a:t>)</a:t>
            </a:r>
          </a:p>
          <a:p>
            <a:pPr lvl="1"/>
            <a:r>
              <a:rPr lang="en-US" dirty="0" smtClean="0"/>
              <a:t>In 2014, the Democratic candidate for Governor of Alaska dropped out and became the running mate (for Lt. Gov.) of the Independent candidate. Their ticket defeated the incumbent Republican Governor who had succeeded Sarah Palin. The Lt. Gov. has now become an Independent</a:t>
            </a:r>
            <a:r>
              <a:rPr lang="en-US" dirty="0" smtClean="0"/>
              <a:t>. They are running for re-election in 2018 on a nonpartisan ticket.</a:t>
            </a:r>
            <a:endParaRPr lang="en-US" dirty="0"/>
          </a:p>
        </p:txBody>
      </p:sp>
    </p:spTree>
    <p:extLst>
      <p:ext uri="{BB962C8B-B14F-4D97-AF65-F5344CB8AC3E}">
        <p14:creationId xmlns:p14="http://schemas.microsoft.com/office/powerpoint/2010/main" val="270037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Movement</a:t>
            </a:r>
            <a:endParaRPr lang="en-US" dirty="0"/>
          </a:p>
        </p:txBody>
      </p:sp>
      <p:sp>
        <p:nvSpPr>
          <p:cNvPr id="3" name="Content Placeholder 2"/>
          <p:cNvSpPr>
            <a:spLocks noGrp="1"/>
          </p:cNvSpPr>
          <p:nvPr>
            <p:ph idx="1"/>
          </p:nvPr>
        </p:nvSpPr>
        <p:spPr/>
        <p:txBody>
          <a:bodyPr/>
          <a:lstStyle/>
          <a:p>
            <a:r>
              <a:rPr lang="en-US" dirty="0" smtClean="0"/>
              <a:t>Early 20</a:t>
            </a:r>
            <a:r>
              <a:rPr lang="en-US" baseline="30000" dirty="0" smtClean="0"/>
              <a:t>th</a:t>
            </a:r>
            <a:r>
              <a:rPr lang="en-US" dirty="0" smtClean="0"/>
              <a:t> Century</a:t>
            </a:r>
          </a:p>
          <a:p>
            <a:r>
              <a:rPr lang="en-US" dirty="0" smtClean="0"/>
              <a:t>Sought to weaken gubernatorial power</a:t>
            </a:r>
          </a:p>
          <a:p>
            <a:r>
              <a:rPr lang="en-US" dirty="0" smtClean="0"/>
              <a:t>Election of state agency heads, rather than appointment by governor’s patronage (taking partisan politics out)</a:t>
            </a:r>
          </a:p>
          <a:p>
            <a:r>
              <a:rPr lang="en-US" dirty="0" smtClean="0"/>
              <a:t>Emergence of state civil service systems also weakened governors</a:t>
            </a:r>
          </a:p>
          <a:p>
            <a:r>
              <a:rPr lang="en-US" dirty="0" smtClean="0"/>
              <a:t>Jobs should be filled on merit and not political loyalty</a:t>
            </a:r>
            <a:endParaRPr lang="en-US" dirty="0"/>
          </a:p>
        </p:txBody>
      </p:sp>
    </p:spTree>
    <p:extLst>
      <p:ext uri="{BB962C8B-B14F-4D97-AF65-F5344CB8AC3E}">
        <p14:creationId xmlns:p14="http://schemas.microsoft.com/office/powerpoint/2010/main" val="179440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of Governors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44 </a:t>
            </a:r>
            <a:r>
              <a:rPr lang="en-US" dirty="0"/>
              <a:t>men, </a:t>
            </a:r>
            <a:r>
              <a:rPr lang="en-US" dirty="0" smtClean="0"/>
              <a:t>six women (AL, IA, NM</a:t>
            </a:r>
            <a:r>
              <a:rPr lang="en-US" dirty="0"/>
              <a:t>, OK, OR, </a:t>
            </a:r>
            <a:r>
              <a:rPr lang="en-US" dirty="0" smtClean="0"/>
              <a:t>RI)</a:t>
            </a:r>
            <a:endParaRPr lang="en-US" dirty="0"/>
          </a:p>
          <a:p>
            <a:pPr lvl="1"/>
            <a:r>
              <a:rPr lang="en-US" dirty="0"/>
              <a:t>First woman Governor in history: Nellie Tayloe </a:t>
            </a:r>
            <a:r>
              <a:rPr lang="en-US" dirty="0" smtClean="0"/>
              <a:t>Ross</a:t>
            </a:r>
          </a:p>
          <a:p>
            <a:pPr lvl="2"/>
            <a:r>
              <a:rPr lang="en-US" dirty="0" smtClean="0"/>
              <a:t>Wyoming, won a special election to succeed her husband in 1924</a:t>
            </a:r>
            <a:endParaRPr lang="en-US" dirty="0"/>
          </a:p>
          <a:p>
            <a:pPr lvl="1"/>
            <a:r>
              <a:rPr lang="en-US" dirty="0" smtClean="0"/>
              <a:t>First woman Governor who did not succeed her husband: Ella Grasso, Connecticut, served 1975-1981</a:t>
            </a:r>
          </a:p>
          <a:p>
            <a:pPr lvl="1"/>
            <a:r>
              <a:rPr lang="en-US" dirty="0" smtClean="0"/>
              <a:t>Two </a:t>
            </a:r>
            <a:r>
              <a:rPr lang="en-US" dirty="0"/>
              <a:t>of the </a:t>
            </a:r>
            <a:r>
              <a:rPr lang="en-US" dirty="0" smtClean="0"/>
              <a:t>currently serving women </a:t>
            </a:r>
            <a:r>
              <a:rPr lang="en-US" dirty="0"/>
              <a:t>are D’s and </a:t>
            </a:r>
            <a:r>
              <a:rPr lang="en-US" dirty="0" smtClean="0"/>
              <a:t>four </a:t>
            </a:r>
            <a:r>
              <a:rPr lang="en-US" dirty="0"/>
              <a:t>are R’s</a:t>
            </a:r>
          </a:p>
          <a:p>
            <a:pPr lvl="1"/>
            <a:r>
              <a:rPr lang="en-US" dirty="0"/>
              <a:t>Nikki Haley </a:t>
            </a:r>
            <a:r>
              <a:rPr lang="en-US" dirty="0" smtClean="0"/>
              <a:t>was </a:t>
            </a:r>
            <a:r>
              <a:rPr lang="en-US" dirty="0"/>
              <a:t>the first woman Governor in SC </a:t>
            </a:r>
            <a:r>
              <a:rPr lang="en-US" dirty="0" smtClean="0"/>
              <a:t>history</a:t>
            </a:r>
          </a:p>
          <a:p>
            <a:pPr lvl="2"/>
            <a:r>
              <a:rPr lang="en-US" dirty="0" smtClean="0"/>
              <a:t>She resigned on Jan. 24, 2017, to become US Ambassador to the </a:t>
            </a:r>
            <a:r>
              <a:rPr lang="en-US" dirty="0" smtClean="0"/>
              <a:t>United Nations.</a:t>
            </a:r>
            <a:endParaRPr lang="en-US" dirty="0"/>
          </a:p>
          <a:p>
            <a:pPr lvl="1"/>
            <a:r>
              <a:rPr lang="en-US" dirty="0"/>
              <a:t>Beverly Perdue (served 2009-2013) was the first woman Governor in NC </a:t>
            </a:r>
            <a:r>
              <a:rPr lang="en-US" dirty="0" smtClean="0"/>
              <a:t>history</a:t>
            </a:r>
          </a:p>
          <a:p>
            <a:pPr lvl="1"/>
            <a:r>
              <a:rPr lang="en-US" dirty="0" smtClean="0"/>
              <a:t>Douglas Wilder (Virginia, 1990-1994) and Deval Patrick (Massachusetts, 2007-2015) are the only African Americans elected governor in U.S. history. Two others have succeeded to the office.</a:t>
            </a:r>
            <a:endParaRPr lang="en-US" dirty="0"/>
          </a:p>
          <a:p>
            <a:endParaRPr lang="en-US" dirty="0"/>
          </a:p>
        </p:txBody>
      </p:sp>
    </p:spTree>
    <p:extLst>
      <p:ext uri="{BB962C8B-B14F-4D97-AF65-F5344CB8AC3E}">
        <p14:creationId xmlns:p14="http://schemas.microsoft.com/office/powerpoint/2010/main" val="28482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of Governor </a:t>
            </a:r>
            <a:br>
              <a:rPr lang="en-US" dirty="0" smtClean="0"/>
            </a:br>
            <a:r>
              <a:rPr lang="en-US" dirty="0" smtClean="0"/>
              <a:t>(Dye and MacManus, </a:t>
            </a:r>
            <a:br>
              <a:rPr lang="en-US" dirty="0" smtClean="0"/>
            </a:br>
            <a:r>
              <a:rPr lang="en-US" dirty="0" smtClean="0"/>
              <a:t>pp. 196-198)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Chief administrator</a:t>
            </a:r>
          </a:p>
          <a:p>
            <a:pPr lvl="1"/>
            <a:r>
              <a:rPr lang="en-US" dirty="0" smtClean="0"/>
              <a:t>Limited by independent boards and commissions</a:t>
            </a:r>
          </a:p>
          <a:p>
            <a:pPr lvl="2"/>
            <a:r>
              <a:rPr lang="en-US" dirty="0" smtClean="0"/>
              <a:t>South Carolina reorganization act of 1993 strengthened Governor by creating executive departments headed by Gov.’s. appointees instead of independent agencies whose heads were chosen by the General Assembly</a:t>
            </a:r>
          </a:p>
          <a:p>
            <a:r>
              <a:rPr lang="en-US" dirty="0" smtClean="0"/>
              <a:t>Chief legislator</a:t>
            </a:r>
          </a:p>
          <a:p>
            <a:pPr lvl="1"/>
            <a:r>
              <a:rPr lang="en-US" dirty="0" smtClean="0"/>
              <a:t>Agenda-setting role, identifying issues as important for the state and building public support for them (Mark Sanford was extremely unsuccessful at this because of his poor relations with the General Assembly)</a:t>
            </a:r>
          </a:p>
          <a:p>
            <a:r>
              <a:rPr lang="en-US" dirty="0" smtClean="0"/>
              <a:t>Party leader</a:t>
            </a:r>
          </a:p>
          <a:p>
            <a:pPr lvl="1"/>
            <a:r>
              <a:rPr lang="en-US" dirty="0" smtClean="0"/>
              <a:t>May recruit and fundraise for candidates of his party</a:t>
            </a:r>
          </a:p>
        </p:txBody>
      </p:sp>
    </p:spTree>
    <p:extLst>
      <p:ext uri="{BB962C8B-B14F-4D97-AF65-F5344CB8AC3E}">
        <p14:creationId xmlns:p14="http://schemas.microsoft.com/office/powerpoint/2010/main" val="36286899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220</TotalTime>
  <Words>2222</Words>
  <Application>Microsoft Office PowerPoint</Application>
  <PresentationFormat>On-screen Show (4:3)</PresentationFormat>
  <Paragraphs>220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Apex</vt:lpstr>
      <vt:lpstr>GOVERNORS AND  EXECUTIVE BRANCHES</vt:lpstr>
      <vt:lpstr>Historical developments</vt:lpstr>
      <vt:lpstr>PowerPoint Presentation</vt:lpstr>
      <vt:lpstr>Historical developments</vt:lpstr>
      <vt:lpstr>Statewide elections</vt:lpstr>
      <vt:lpstr>Statewide elections</vt:lpstr>
      <vt:lpstr>Progressive Movement</vt:lpstr>
      <vt:lpstr>Demographics of Governors</vt:lpstr>
      <vt:lpstr>Roles of Governor  (Dye and MacManus,  pp. 196-198)</vt:lpstr>
      <vt:lpstr>Roles of Governor</vt:lpstr>
      <vt:lpstr>Strength of Governor</vt:lpstr>
      <vt:lpstr>Strength of Governor</vt:lpstr>
      <vt:lpstr>Qualifications of Governor</vt:lpstr>
      <vt:lpstr>Powers of Governor</vt:lpstr>
      <vt:lpstr>Political leadership</vt:lpstr>
      <vt:lpstr>Gubernatorial politics</vt:lpstr>
      <vt:lpstr>PowerPoint Presentation</vt:lpstr>
      <vt:lpstr>Other statewide officials</vt:lpstr>
      <vt:lpstr>Lieutenant Governor of SC</vt:lpstr>
      <vt:lpstr>Five Lieutenant Governors of SC  Since 2011</vt:lpstr>
      <vt:lpstr>Other statewide officials</vt:lpstr>
      <vt:lpstr>Examples of other statewide officials</vt:lpstr>
      <vt:lpstr>Examples of other statewide officials</vt:lpstr>
      <vt:lpstr>Examples of other statewide officials</vt:lpstr>
      <vt:lpstr>State bureaucracies</vt:lpstr>
      <vt:lpstr>Major functions of state government</vt:lpstr>
      <vt:lpstr>South Carolina Executive Departments after 1993 reorganization</vt:lpstr>
      <vt:lpstr>South Carolina Executive Departments after 1993 reorganization</vt:lpstr>
      <vt:lpstr>South Carolina Executive Departments after 1993 reorganization</vt:lpstr>
      <vt:lpstr>Budgeting</vt:lpstr>
    </vt:vector>
  </TitlesOfParts>
  <Company>Winthrop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GOVERNORS AND  EXECUTIVE BRANCHES</dc:title>
  <dc:creator>Holder, John</dc:creator>
  <cp:lastModifiedBy>Holder, John</cp:lastModifiedBy>
  <cp:revision>27</cp:revision>
  <dcterms:created xsi:type="dcterms:W3CDTF">2012-09-12T15:23:41Z</dcterms:created>
  <dcterms:modified xsi:type="dcterms:W3CDTF">2018-01-30T20:21:19Z</dcterms:modified>
</cp:coreProperties>
</file>