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8"/>
  </p:handoutMasterIdLst>
  <p:sldIdLst>
    <p:sldId id="276" r:id="rId2"/>
    <p:sldId id="257" r:id="rId3"/>
    <p:sldId id="259" r:id="rId4"/>
    <p:sldId id="261" r:id="rId5"/>
    <p:sldId id="258" r:id="rId6"/>
    <p:sldId id="284" r:id="rId7"/>
    <p:sldId id="262" r:id="rId8"/>
    <p:sldId id="263" r:id="rId9"/>
    <p:sldId id="264" r:id="rId10"/>
    <p:sldId id="289" r:id="rId11"/>
    <p:sldId id="266" r:id="rId12"/>
    <p:sldId id="277" r:id="rId13"/>
    <p:sldId id="267" r:id="rId14"/>
    <p:sldId id="269" r:id="rId15"/>
    <p:sldId id="273" r:id="rId16"/>
    <p:sldId id="270" r:id="rId17"/>
    <p:sldId id="271" r:id="rId18"/>
    <p:sldId id="272" r:id="rId19"/>
    <p:sldId id="274" r:id="rId20"/>
    <p:sldId id="275" r:id="rId21"/>
    <p:sldId id="281" r:id="rId22"/>
    <p:sldId id="286" r:id="rId23"/>
    <p:sldId id="287" r:id="rId24"/>
    <p:sldId id="288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391" autoAdjust="0"/>
  </p:normalViewPr>
  <p:slideViewPr>
    <p:cSldViewPr>
      <p:cViewPr varScale="1">
        <p:scale>
          <a:sx n="97" d="100"/>
          <a:sy n="97" d="100"/>
        </p:scale>
        <p:origin x="-13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0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3702D-89C9-4C5C-9068-EFC67E5FF1BC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FCB5A-FBF3-41CD-A3C7-E7D182E9A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71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F0AB-0DBB-424F-872F-041CEF9AD8CB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6E33-26D5-4BE8-9F40-349EAB331DF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F0AB-0DBB-424F-872F-041CEF9AD8CB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6E33-26D5-4BE8-9F40-349EAB331D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F0AB-0DBB-424F-872F-041CEF9AD8CB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6E33-26D5-4BE8-9F40-349EAB331D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F0AB-0DBB-424F-872F-041CEF9AD8CB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6E33-26D5-4BE8-9F40-349EAB331D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F0AB-0DBB-424F-872F-041CEF9AD8CB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5D16E33-26D5-4BE8-9F40-349EAB331DF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F0AB-0DBB-424F-872F-041CEF9AD8CB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6E33-26D5-4BE8-9F40-349EAB331D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F0AB-0DBB-424F-872F-041CEF9AD8CB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6E33-26D5-4BE8-9F40-349EAB331D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F0AB-0DBB-424F-872F-041CEF9AD8CB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6E33-26D5-4BE8-9F40-349EAB331D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F0AB-0DBB-424F-872F-041CEF9AD8CB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6E33-26D5-4BE8-9F40-349EAB331D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F0AB-0DBB-424F-872F-041CEF9AD8CB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6E33-26D5-4BE8-9F40-349EAB331D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F0AB-0DBB-424F-872F-041CEF9AD8CB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6E33-26D5-4BE8-9F40-349EAB331D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ACCF0AB-0DBB-424F-872F-041CEF9AD8CB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5D16E33-26D5-4BE8-9F40-349EAB331DF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fa.sc.gov/files/H3991_statewide.pdf" TargetMode="External"/><Relationship Id="rId2" Type="http://schemas.openxmlformats.org/officeDocument/2006/relationships/hyperlink" Target="http://rfa.sc.gov/files/S815_statewide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sl.org/legislatures-elections/legislatures/full-and-part-time-legislatures.asp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sl.org/research/about-state-legislatures/2010-constituents-per-state-legislative-district.asp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45720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/>
              <a:t>State Legislatures</a:t>
            </a:r>
            <a:endParaRPr lang="en-US" sz="6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5486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(This is the Montana Senate)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072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Virginia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Virginia House of Delegates has 51 Republicans and 49 Democrats. </a:t>
            </a:r>
          </a:p>
          <a:p>
            <a:r>
              <a:rPr lang="en-US" dirty="0" smtClean="0"/>
              <a:t>One House election </a:t>
            </a:r>
            <a:r>
              <a:rPr lang="en-US" smtClean="0"/>
              <a:t>in November resulted </a:t>
            </a:r>
            <a:r>
              <a:rPr lang="en-US" dirty="0" smtClean="0"/>
              <a:t>in an apparent tie. </a:t>
            </a:r>
          </a:p>
          <a:p>
            <a:r>
              <a:rPr lang="en-US" dirty="0" smtClean="0"/>
              <a:t>The winner, a Republican, was drawn from a hat.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778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Electoral Formula and </a:t>
            </a:r>
            <a:br>
              <a:rPr lang="en-US" dirty="0" smtClean="0"/>
            </a:br>
            <a:r>
              <a:rPr lang="en-US" dirty="0" smtClean="0"/>
              <a:t>District Magnitude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3776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40 states use single-member districts (SMD)</a:t>
            </a:r>
          </a:p>
          <a:p>
            <a:pPr lvl="1"/>
            <a:r>
              <a:rPr lang="en-US" dirty="0" smtClean="0"/>
              <a:t>One person elected from each district</a:t>
            </a:r>
          </a:p>
          <a:p>
            <a:pPr lvl="1"/>
            <a:r>
              <a:rPr lang="en-US" dirty="0" smtClean="0"/>
              <a:t>Each person represents a share of the state’s population roughly equal to (1/number of seats in the body)</a:t>
            </a:r>
          </a:p>
          <a:p>
            <a:pPr lvl="1"/>
            <a:r>
              <a:rPr lang="en-US" dirty="0" smtClean="0"/>
              <a:t>State legislative seats may vary in population more than U.S. House seats, which have to be almost exactly equal within a state</a:t>
            </a:r>
          </a:p>
          <a:p>
            <a:pPr lvl="1"/>
            <a:r>
              <a:rPr lang="en-US" dirty="0" smtClean="0">
                <a:solidFill>
                  <a:prstClr val="white"/>
                </a:solidFill>
              </a:rPr>
              <a:t>South Carolina has 46 Senators and 124 Representatives, each elected from a single-member district</a:t>
            </a:r>
          </a:p>
          <a:p>
            <a:pPr lvl="2"/>
            <a:r>
              <a:rPr lang="en-US" dirty="0">
                <a:solidFill>
                  <a:prstClr val="white"/>
                </a:solidFill>
              </a:rPr>
              <a:t>Senate districts: </a:t>
            </a:r>
            <a:r>
              <a:rPr lang="en-US" dirty="0">
                <a:solidFill>
                  <a:prstClr val="white"/>
                </a:solidFill>
                <a:hlinkClick r:id="rId2"/>
              </a:rPr>
              <a:t>http://</a:t>
            </a:r>
            <a:r>
              <a:rPr lang="en-US" dirty="0" smtClean="0">
                <a:solidFill>
                  <a:prstClr val="white"/>
                </a:solidFill>
                <a:hlinkClick r:id="rId2"/>
              </a:rPr>
              <a:t>rfa.sc.gov/files/S815_statewide.pdf</a:t>
            </a:r>
            <a:endParaRPr lang="en-US" dirty="0" smtClean="0">
              <a:solidFill>
                <a:prstClr val="white"/>
              </a:solidFill>
            </a:endParaRPr>
          </a:p>
          <a:p>
            <a:pPr lvl="2"/>
            <a:r>
              <a:rPr lang="en-US" dirty="0">
                <a:solidFill>
                  <a:prstClr val="white"/>
                </a:solidFill>
              </a:rPr>
              <a:t>House districts</a:t>
            </a:r>
            <a:r>
              <a:rPr lang="en-US" dirty="0" smtClean="0">
                <a:solidFill>
                  <a:prstClr val="white"/>
                </a:solidFill>
              </a:rPr>
              <a:t>: </a:t>
            </a:r>
            <a:r>
              <a:rPr lang="en-US" dirty="0" smtClean="0">
                <a:solidFill>
                  <a:prstClr val="white"/>
                </a:solidFill>
                <a:hlinkClick r:id="rId3"/>
              </a:rPr>
              <a:t>http</a:t>
            </a:r>
            <a:r>
              <a:rPr lang="en-US" dirty="0">
                <a:solidFill>
                  <a:prstClr val="white"/>
                </a:solidFill>
                <a:hlinkClick r:id="rId3"/>
              </a:rPr>
              <a:t>://</a:t>
            </a:r>
            <a:r>
              <a:rPr lang="en-US" dirty="0" smtClean="0">
                <a:solidFill>
                  <a:prstClr val="white"/>
                </a:solidFill>
                <a:hlinkClick r:id="rId3"/>
              </a:rPr>
              <a:t>rfa.sc.gov/files/H3991_statewide.pdf</a:t>
            </a:r>
            <a:endParaRPr lang="en-US" dirty="0" smtClean="0">
              <a:solidFill>
                <a:prstClr val="white"/>
              </a:solidFill>
            </a:endParaRPr>
          </a:p>
          <a:p>
            <a:pPr marL="905256" lvl="2" indent="0">
              <a:buNone/>
            </a:pPr>
            <a:endParaRPr lang="en-US" dirty="0">
              <a:solidFill>
                <a:prstClr val="white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35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Multi-Member Districts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Clr>
                <a:prstClr val="white">
                  <a:shade val="95000"/>
                </a:prstClr>
              </a:buClr>
            </a:pPr>
            <a:r>
              <a:rPr lang="en-US" dirty="0">
                <a:solidFill>
                  <a:prstClr val="white"/>
                </a:solidFill>
              </a:rPr>
              <a:t>10 states use multi-member districts</a:t>
            </a:r>
          </a:p>
          <a:p>
            <a:pPr lvl="1">
              <a:buClr>
                <a:prstClr val="white">
                  <a:shade val="95000"/>
                </a:prstClr>
              </a:buClr>
            </a:pPr>
            <a:r>
              <a:rPr lang="en-US" dirty="0">
                <a:solidFill>
                  <a:prstClr val="white"/>
                </a:solidFill>
              </a:rPr>
              <a:t>MMD elects more than one person</a:t>
            </a:r>
          </a:p>
          <a:p>
            <a:pPr lvl="1">
              <a:buClr>
                <a:prstClr val="white">
                  <a:shade val="95000"/>
                </a:prstClr>
              </a:buClr>
            </a:pPr>
            <a:r>
              <a:rPr lang="en-US" dirty="0">
                <a:solidFill>
                  <a:prstClr val="white"/>
                </a:solidFill>
              </a:rPr>
              <a:t>Arizona, Idaho, New Jersey, North Dakota, South Dakota, </a:t>
            </a:r>
            <a:r>
              <a:rPr lang="en-US" dirty="0" smtClean="0">
                <a:solidFill>
                  <a:prstClr val="white"/>
                </a:solidFill>
              </a:rPr>
              <a:t>Washington - </a:t>
            </a:r>
            <a:r>
              <a:rPr lang="en-US" dirty="0">
                <a:solidFill>
                  <a:prstClr val="white"/>
                </a:solidFill>
              </a:rPr>
              <a:t>each district elects one Senator and two Representatives</a:t>
            </a:r>
          </a:p>
          <a:p>
            <a:pPr lvl="1">
              <a:buClr>
                <a:prstClr val="white">
                  <a:shade val="95000"/>
                </a:prstClr>
              </a:buClr>
            </a:pPr>
            <a:r>
              <a:rPr lang="en-US" dirty="0">
                <a:solidFill>
                  <a:prstClr val="white"/>
                </a:solidFill>
              </a:rPr>
              <a:t>New Hampshire – each House district elects a varying number of representatives (from 1 to 11); this is the 400-member House</a:t>
            </a:r>
          </a:p>
          <a:p>
            <a:pPr lvl="1">
              <a:buClr>
                <a:prstClr val="white">
                  <a:shade val="95000"/>
                </a:prstClr>
              </a:buClr>
            </a:pPr>
            <a:r>
              <a:rPr lang="en-US" dirty="0">
                <a:solidFill>
                  <a:prstClr val="white"/>
                </a:solidFill>
              </a:rPr>
              <a:t>West Virginia – two Senators per district, one or two Delegates per district</a:t>
            </a:r>
          </a:p>
          <a:p>
            <a:pPr lvl="1">
              <a:buClr>
                <a:prstClr val="white">
                  <a:shade val="95000"/>
                </a:prstClr>
              </a:buClr>
            </a:pPr>
            <a:r>
              <a:rPr lang="en-US" dirty="0">
                <a:solidFill>
                  <a:prstClr val="white"/>
                </a:solidFill>
              </a:rPr>
              <a:t>Vermont uses a combination of SMD/MMD for both House and Senate</a:t>
            </a:r>
          </a:p>
          <a:p>
            <a:pPr lvl="1">
              <a:buClr>
                <a:prstClr val="white">
                  <a:shade val="95000"/>
                </a:prstClr>
              </a:buClr>
            </a:pPr>
            <a:r>
              <a:rPr lang="en-US" dirty="0">
                <a:solidFill>
                  <a:prstClr val="white"/>
                </a:solidFill>
              </a:rPr>
              <a:t>Maryland – each Senate district is split in thirds, each third elects one Representative</a:t>
            </a:r>
          </a:p>
          <a:p>
            <a:pPr lvl="1">
              <a:buClr>
                <a:prstClr val="white">
                  <a:shade val="95000"/>
                </a:prstClr>
              </a:buClr>
            </a:pPr>
            <a:r>
              <a:rPr lang="en-US" dirty="0">
                <a:solidFill>
                  <a:prstClr val="white"/>
                </a:solidFill>
              </a:rPr>
              <a:t>Multi-member districts have been phased out in many areas as discriminatory against minority candidates, but research argues that they are more conducive to the election of women</a:t>
            </a:r>
          </a:p>
        </p:txBody>
      </p:sp>
    </p:spTree>
    <p:extLst>
      <p:ext uri="{BB962C8B-B14F-4D97-AF65-F5344CB8AC3E}">
        <p14:creationId xmlns:p14="http://schemas.microsoft.com/office/powerpoint/2010/main" val="3197859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Elections in </a:t>
            </a:r>
            <a:br>
              <a:rPr lang="en-US" dirty="0" smtClean="0"/>
            </a:br>
            <a:r>
              <a:rPr lang="en-US" dirty="0" smtClean="0"/>
              <a:t>Multi-Member Districts</a:t>
            </a:r>
            <a:br>
              <a:rPr lang="en-US" dirty="0" smtClean="0"/>
            </a:br>
            <a:r>
              <a:rPr lang="en-US" dirty="0" smtClean="0"/>
              <a:t>Example: Electing 3 Reps.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“FREE-FOR-ALL”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Post-specific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</a:t>
            </a:r>
            <a:r>
              <a:rPr lang="en-US" dirty="0" smtClean="0"/>
              <a:t>ll run on the same ballot, each voter votes for three people, top three vote-getters win</a:t>
            </a:r>
          </a:p>
          <a:p>
            <a:r>
              <a:rPr lang="en-US" dirty="0" smtClean="0"/>
              <a:t>Mr. A.</a:t>
            </a:r>
          </a:p>
          <a:p>
            <a:r>
              <a:rPr lang="en-US" dirty="0" smtClean="0"/>
              <a:t>Ms. B.</a:t>
            </a:r>
          </a:p>
          <a:p>
            <a:r>
              <a:rPr lang="en-US" dirty="0" smtClean="0"/>
              <a:t>Ms. C.</a:t>
            </a:r>
          </a:p>
          <a:p>
            <a:pPr marL="137160" indent="0">
              <a:buNone/>
            </a:pPr>
            <a:r>
              <a:rPr lang="en-US" dirty="0" smtClean="0"/>
              <a:t>___________</a:t>
            </a:r>
          </a:p>
          <a:p>
            <a:r>
              <a:rPr lang="en-US" dirty="0" smtClean="0"/>
              <a:t>Mr. D.</a:t>
            </a:r>
          </a:p>
          <a:p>
            <a:r>
              <a:rPr lang="en-US" dirty="0" smtClean="0"/>
              <a:t>Ms. E.</a:t>
            </a:r>
          </a:p>
          <a:p>
            <a:r>
              <a:rPr lang="en-US" dirty="0" smtClean="0"/>
              <a:t>Mr. F.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Seat 1: A vs. B.</a:t>
            </a:r>
          </a:p>
          <a:p>
            <a:r>
              <a:rPr lang="en-US" dirty="0" smtClean="0"/>
              <a:t>Seat 2: C vs. D.</a:t>
            </a:r>
          </a:p>
          <a:p>
            <a:r>
              <a:rPr lang="en-US" dirty="0" smtClean="0"/>
              <a:t>Seat 3: E vs. F.</a:t>
            </a:r>
          </a:p>
          <a:p>
            <a:r>
              <a:rPr lang="en-US" dirty="0" smtClean="0"/>
              <a:t>Each voter votes for one person in all three races. The person who gets the most votes for each seat wins.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85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Redistricting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636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States redraw their district lines every ten years following the US Census</a:t>
            </a:r>
          </a:p>
          <a:p>
            <a:r>
              <a:rPr lang="en-US" dirty="0" smtClean="0"/>
              <a:t>Members of a legislative body within a state are supposed to represent roughly the same number of people (a two-member district may have twice as many people as a one-member district)</a:t>
            </a:r>
          </a:p>
          <a:p>
            <a:r>
              <a:rPr lang="en-US" dirty="0" smtClean="0"/>
              <a:t>Gerrymandering: Drawing lines in a way that benefits a particular party, group or candidate</a:t>
            </a:r>
          </a:p>
          <a:p>
            <a:pPr lvl="1"/>
            <a:r>
              <a:rPr lang="en-US" dirty="0" smtClean="0"/>
              <a:t>D&amp;M argue that most legislative elections are uncompetitive</a:t>
            </a:r>
          </a:p>
          <a:p>
            <a:pPr lvl="1"/>
            <a:r>
              <a:rPr lang="en-US" dirty="0" smtClean="0"/>
              <a:t>Due to gerrymandering in favor of the Republican Party, South Carolina has the lowest percentage of competitive legislative races in the country</a:t>
            </a:r>
          </a:p>
          <a:p>
            <a:pPr lvl="2"/>
            <a:r>
              <a:rPr lang="en-US" dirty="0" smtClean="0"/>
              <a:t>In 2016:</a:t>
            </a:r>
          </a:p>
          <a:p>
            <a:pPr lvl="3"/>
            <a:r>
              <a:rPr lang="en-US" dirty="0" smtClean="0"/>
              <a:t>91 of 124 House races had only one major-party candidate (57 R, 34 D)</a:t>
            </a:r>
          </a:p>
          <a:p>
            <a:pPr lvl="3"/>
            <a:r>
              <a:rPr lang="en-US" dirty="0" smtClean="0"/>
              <a:t>39 of 46 Senate races had only one major-party candidate (27 R, 12 D)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550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Gerrymandering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901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Majority-minority districting: Drawing a district a majority of whose voters are members of a racial minority group, in order to maximize the possibility that a member of that group will be elected</a:t>
            </a:r>
          </a:p>
          <a:p>
            <a:r>
              <a:rPr lang="en-US" dirty="0" smtClean="0"/>
              <a:t>Required by US Justice Department under Voting Rights Act Amendments of 1982, but challenged repeatedly in court during 1990’s</a:t>
            </a:r>
          </a:p>
          <a:p>
            <a:r>
              <a:rPr lang="en-US" dirty="0" smtClean="0"/>
              <a:t>US Supreme Court ruled in a series of cases that race may not be the predominant characteristic in drawing district lines</a:t>
            </a:r>
          </a:p>
          <a:p>
            <a:r>
              <a:rPr lang="en-US" dirty="0" smtClean="0"/>
              <a:t>There is no bar to gerrymandering for partisan reasons (e.g., to maximize the number of Republican seats)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241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Malapportionment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Gross disparity in the numbers of people represented by different members of the same body</a:t>
            </a:r>
          </a:p>
          <a:p>
            <a:r>
              <a:rPr lang="en-US" dirty="0" smtClean="0"/>
              <a:t>SC Senate was originally one Senator per county regardless of population</a:t>
            </a:r>
          </a:p>
          <a:p>
            <a:r>
              <a:rPr lang="en-US" dirty="0" smtClean="0"/>
              <a:t>In the 1960’s:</a:t>
            </a:r>
          </a:p>
          <a:p>
            <a:pPr lvl="1"/>
            <a:r>
              <a:rPr lang="en-US" dirty="0" smtClean="0"/>
              <a:t>McCormick Co.: 7000 people, one Senator</a:t>
            </a:r>
          </a:p>
          <a:p>
            <a:pPr lvl="1"/>
            <a:r>
              <a:rPr lang="en-US" dirty="0" smtClean="0"/>
              <a:t>Richland Co.: 200,000 people, one Senator</a:t>
            </a:r>
          </a:p>
          <a:p>
            <a:r>
              <a:rPr lang="en-US" dirty="0" smtClean="0"/>
              <a:t>Each person in McCormick had much more voting influence than each person in Richland; this is “vote dilution”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307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Person, One Vote</a:t>
            </a:r>
            <a:br>
              <a:rPr lang="en-US" dirty="0" smtClean="0"/>
            </a:br>
            <a:r>
              <a:rPr lang="en-US" dirty="0" smtClean="0"/>
              <a:t>Equal Population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Baker v. Carr</a:t>
            </a:r>
            <a:r>
              <a:rPr lang="en-US" dirty="0" smtClean="0"/>
              <a:t> (1962): US Supreme Court established principle of one person, one vote and concept of vote dilution</a:t>
            </a:r>
          </a:p>
          <a:p>
            <a:pPr lvl="1"/>
            <a:r>
              <a:rPr lang="en-US" dirty="0" smtClean="0"/>
              <a:t>Tennessee had not redrawn its district lines in 60 years and some members of the legislature represented far more than others</a:t>
            </a:r>
          </a:p>
          <a:p>
            <a:pPr lvl="1"/>
            <a:r>
              <a:rPr lang="en-US" dirty="0" smtClean="0"/>
              <a:t>This tended to advantage rural areas at the expense of urban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288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One Person, One Vote</a:t>
            </a:r>
            <a:br>
              <a:rPr lang="en-US" dirty="0"/>
            </a:br>
            <a:r>
              <a:rPr lang="en-US" dirty="0"/>
              <a:t>Equal Population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Reynolds v. Sims </a:t>
            </a:r>
            <a:r>
              <a:rPr lang="en-US" dirty="0" smtClean="0"/>
              <a:t>(1964): US Supreme Court ruled that (unlike the US Congress) both houses of a state legislature must be apportioned based on population</a:t>
            </a:r>
          </a:p>
          <a:p>
            <a:r>
              <a:rPr lang="en-US" dirty="0" smtClean="0"/>
              <a:t>SC Senators now represent districts of roughly equal population rather than whole counties regardless of population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717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Draws the Lines?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most states, the legislature draws the lines for both legislative and congressional districts; this allows the majority party, who controls the process, to exaggerate and perpetuate its majority</a:t>
            </a:r>
          </a:p>
          <a:p>
            <a:r>
              <a:rPr lang="en-US" dirty="0" smtClean="0"/>
              <a:t>Some states use independent (nonpartisan) redistricting commissions (D&amp;M, pp. 176-177)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643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96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49 states have </a:t>
            </a:r>
            <a:r>
              <a:rPr lang="en-US" dirty="0"/>
              <a:t>a bicameral (two-house) legislature modeled on US </a:t>
            </a:r>
            <a:r>
              <a:rPr lang="en-US" dirty="0" smtClean="0"/>
              <a:t>Congress</a:t>
            </a:r>
          </a:p>
          <a:p>
            <a:pPr lvl="1"/>
            <a:r>
              <a:rPr lang="en-US" dirty="0" smtClean="0"/>
              <a:t>Senate</a:t>
            </a:r>
          </a:p>
          <a:p>
            <a:pPr lvl="1"/>
            <a:r>
              <a:rPr lang="en-US" dirty="0" smtClean="0"/>
              <a:t>House of Representatives/House of Delegates/Assembly</a:t>
            </a:r>
          </a:p>
          <a:p>
            <a:r>
              <a:rPr lang="en-US" dirty="0" smtClean="0"/>
              <a:t>Four states have 4-year terms for both houses</a:t>
            </a:r>
          </a:p>
          <a:p>
            <a:r>
              <a:rPr lang="en-US" dirty="0" smtClean="0"/>
              <a:t>12 have 2-year terms for both houses</a:t>
            </a:r>
          </a:p>
          <a:p>
            <a:r>
              <a:rPr lang="en-US" dirty="0" smtClean="0"/>
              <a:t>31 have 4-year Senate terms and 2-yr. House terms</a:t>
            </a:r>
          </a:p>
          <a:p>
            <a:r>
              <a:rPr lang="en-US" dirty="0" smtClean="0"/>
              <a:t>IL and NJ have 2-yr. House terms and rotating 2/4 yr. Senate terms.</a:t>
            </a:r>
            <a:endParaRPr lang="en-US" dirty="0"/>
          </a:p>
          <a:p>
            <a:r>
              <a:rPr lang="en-US" dirty="0" smtClean="0"/>
              <a:t>In 25 states, the Lieutenant Governor is President of the Senate (this will change in SC in 2018)</a:t>
            </a:r>
            <a:endParaRPr lang="en-US" dirty="0"/>
          </a:p>
          <a:p>
            <a:r>
              <a:rPr lang="en-US" dirty="0" smtClean="0"/>
              <a:t>In the other states, the Senate elects one of its members as the president</a:t>
            </a:r>
            <a:endParaRPr lang="en-US" dirty="0"/>
          </a:p>
          <a:p>
            <a:r>
              <a:rPr lang="en-US" dirty="0" smtClean="0"/>
              <a:t>The Speaker of the House/Assembly is elected from the membership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33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primary elections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Open </a:t>
            </a:r>
            <a:r>
              <a:rPr lang="en-US" dirty="0"/>
              <a:t>primary: All registered voters may vote; this is the case in states that don’t register by party, such as SC. You can vote in either party’s primary but not both in the same </a:t>
            </a:r>
            <a:r>
              <a:rPr lang="en-US" dirty="0" smtClean="0"/>
              <a:t>year.</a:t>
            </a:r>
            <a:endParaRPr lang="en-US" dirty="0"/>
          </a:p>
          <a:p>
            <a:r>
              <a:rPr lang="en-US" dirty="0"/>
              <a:t>Closed primary: Only voters registered as party members may vote (registered Republicans in Republican primary, registered Democrats in Democratic primary)</a:t>
            </a:r>
          </a:p>
          <a:p>
            <a:r>
              <a:rPr lang="en-US" dirty="0"/>
              <a:t>Closed primary states vary in whether they allow independents to vote in party </a:t>
            </a:r>
            <a:r>
              <a:rPr lang="en-US" dirty="0" smtClean="0"/>
              <a:t>primaries (“modified closed”)</a:t>
            </a:r>
            <a:endParaRPr lang="en-US" dirty="0"/>
          </a:p>
          <a:p>
            <a:r>
              <a:rPr lang="en-US" dirty="0"/>
              <a:t>Some states allow parties to decide (so, for example, D primary may be open and R primary closed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58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primary elections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Blanket or jungle primary</a:t>
            </a:r>
          </a:p>
          <a:p>
            <a:r>
              <a:rPr lang="en-US" dirty="0"/>
              <a:t>California and Louisiana: All candidates run in same primary election, top two (regardless of party) appear on general election ballot; Nebraska uses this for the legislature</a:t>
            </a:r>
          </a:p>
          <a:p>
            <a:r>
              <a:rPr lang="en-US" dirty="0"/>
              <a:t>Washington state: All candidates run in same primary election, top vote-getter in each party becomes the party nominee for the general election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990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State Legislatures 2017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4246" y="1219201"/>
            <a:ext cx="7686354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101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Tale of Two States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833257"/>
              </p:ext>
            </p:extLst>
          </p:nvPr>
        </p:nvGraphicFramePr>
        <p:xfrm>
          <a:off x="914400" y="1600200"/>
          <a:ext cx="7772400" cy="502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75812"/>
                <a:gridCol w="1498294"/>
                <a:gridCol w="1498294"/>
              </a:tblGrid>
              <a:tr h="502920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</a:rPr>
                        <a:t>S.C.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0292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  <a:latin typeface="Calibri" panose="020F0502020204030204" pitchFamily="34" charset="0"/>
                        </a:rPr>
                        <a:t>Trump % 2016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Calibri" panose="020F0502020204030204" pitchFamily="34" charset="0"/>
                        </a:rPr>
                        <a:t>57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</a:rPr>
                        <a:t>55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0292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  <a:latin typeface="Calibri" panose="020F0502020204030204" pitchFamily="34" charset="0"/>
                        </a:rPr>
                        <a:t>Clinton % 2016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Calibri" panose="020F0502020204030204" pitchFamily="34" charset="0"/>
                        </a:rPr>
                        <a:t>36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</a:rPr>
                        <a:t>41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0292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  <a:latin typeface="Calibri" panose="020F0502020204030204" pitchFamily="34" charset="0"/>
                        </a:rPr>
                        <a:t>Women on state Supreme Court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Calibri" panose="020F0502020204030204" pitchFamily="34" charset="0"/>
                        </a:rPr>
                        <a:t>2 of 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 smtClean="0"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en-US" sz="2800" u="none" strike="noStrike" dirty="0">
                          <a:effectLst/>
                          <a:latin typeface="Calibri" panose="020F0502020204030204" pitchFamily="34" charset="0"/>
                        </a:rPr>
                        <a:t>of 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0292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  <a:latin typeface="Calibri" panose="020F0502020204030204" pitchFamily="34" charset="0"/>
                        </a:rPr>
                        <a:t>First woman Governor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</a:rPr>
                        <a:t>1990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0292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  <a:latin typeface="Calibri" panose="020F0502020204030204" pitchFamily="34" charset="0"/>
                        </a:rPr>
                        <a:t>Second woman Governor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</a:rPr>
                        <a:t>2002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yet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0292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  <a:latin typeface="Calibri" panose="020F0502020204030204" pitchFamily="34" charset="0"/>
                        </a:rPr>
                        <a:t>First Congresswoman who didn't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Calibri" panose="020F0502020204030204" pitchFamily="34" charset="0"/>
                        </a:rPr>
                        <a:t>1932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Calibri" panose="020F0502020204030204" pitchFamily="34" charset="0"/>
                        </a:rPr>
                        <a:t>1986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0292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</a:rPr>
                        <a:t>succeed her husband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0292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</a:rPr>
                        <a:t>First woman U.S. Senator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</a:rPr>
                        <a:t>1978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 smtClean="0">
                          <a:effectLst/>
                          <a:latin typeface="Calibri" panose="020F0502020204030204" pitchFamily="34" charset="0"/>
                        </a:rPr>
                        <a:t>Not yet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0292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</a:rPr>
                        <a:t>Second woman U.S. Senator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</a:rPr>
                        <a:t>1996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Not</a:t>
                      </a:r>
                      <a:r>
                        <a:rPr lang="en-US" sz="2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 yet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1816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KANSAS SENATE 2017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40 members</a:t>
            </a:r>
          </a:p>
          <a:p>
            <a:r>
              <a:rPr lang="en-US" dirty="0" smtClean="0"/>
              <a:t>31 </a:t>
            </a:r>
            <a:r>
              <a:rPr lang="en-US" dirty="0"/>
              <a:t>Republicans, </a:t>
            </a:r>
            <a:r>
              <a:rPr lang="en-US" dirty="0" smtClean="0"/>
              <a:t>9 </a:t>
            </a:r>
            <a:r>
              <a:rPr lang="en-US" dirty="0"/>
              <a:t>Democrats</a:t>
            </a:r>
          </a:p>
          <a:p>
            <a:r>
              <a:rPr lang="en-US" dirty="0" smtClean="0"/>
              <a:t>25 men, 15 women</a:t>
            </a:r>
            <a:endParaRPr lang="en-US" dirty="0"/>
          </a:p>
          <a:p>
            <a:r>
              <a:rPr lang="en-US" dirty="0" smtClean="0"/>
              <a:t>20 </a:t>
            </a:r>
            <a:r>
              <a:rPr lang="en-US" dirty="0"/>
              <a:t>Republican men</a:t>
            </a:r>
          </a:p>
          <a:p>
            <a:r>
              <a:rPr lang="en-US" dirty="0" smtClean="0"/>
              <a:t>11 </a:t>
            </a:r>
            <a:r>
              <a:rPr lang="en-US" dirty="0"/>
              <a:t>Republican women</a:t>
            </a:r>
          </a:p>
          <a:p>
            <a:r>
              <a:rPr lang="en-US" dirty="0"/>
              <a:t>5</a:t>
            </a:r>
            <a:r>
              <a:rPr lang="en-US" dirty="0" smtClean="0"/>
              <a:t> </a:t>
            </a:r>
            <a:r>
              <a:rPr lang="en-US" dirty="0"/>
              <a:t>Democratic </a:t>
            </a:r>
            <a:r>
              <a:rPr lang="en-US" dirty="0" smtClean="0"/>
              <a:t>men</a:t>
            </a:r>
            <a:endParaRPr lang="en-US" dirty="0"/>
          </a:p>
          <a:p>
            <a:r>
              <a:rPr lang="en-US" dirty="0"/>
              <a:t>4</a:t>
            </a:r>
            <a:r>
              <a:rPr lang="en-US" dirty="0" smtClean="0"/>
              <a:t> </a:t>
            </a:r>
            <a:r>
              <a:rPr lang="en-US" dirty="0"/>
              <a:t>Democratic </a:t>
            </a:r>
            <a:r>
              <a:rPr lang="en-US" dirty="0" smtClean="0"/>
              <a:t>women</a:t>
            </a:r>
            <a:endParaRPr lang="en-US" dirty="0"/>
          </a:p>
          <a:p>
            <a:r>
              <a:rPr lang="en-US" dirty="0"/>
              <a:t>Leadership positions held by women: </a:t>
            </a:r>
            <a:endParaRPr lang="en-US" dirty="0" smtClean="0"/>
          </a:p>
          <a:p>
            <a:pPr lvl="1"/>
            <a:r>
              <a:rPr lang="en-US" dirty="0" smtClean="0"/>
              <a:t>President </a:t>
            </a:r>
            <a:r>
              <a:rPr lang="en-US" dirty="0"/>
              <a:t>of the </a:t>
            </a:r>
            <a:r>
              <a:rPr lang="en-US" dirty="0" smtClean="0"/>
              <a:t>Senate (R)</a:t>
            </a:r>
          </a:p>
          <a:p>
            <a:pPr lvl="1"/>
            <a:r>
              <a:rPr lang="en-US" dirty="0" smtClean="0"/>
              <a:t>Assistant </a:t>
            </a:r>
            <a:r>
              <a:rPr lang="en-US" dirty="0"/>
              <a:t>Majority </a:t>
            </a:r>
            <a:r>
              <a:rPr lang="en-US" dirty="0" smtClean="0"/>
              <a:t>Leader (R)</a:t>
            </a:r>
          </a:p>
          <a:p>
            <a:pPr lvl="1"/>
            <a:r>
              <a:rPr lang="en-US" dirty="0" smtClean="0"/>
              <a:t>Majority Whip (R)</a:t>
            </a:r>
          </a:p>
          <a:p>
            <a:pPr lvl="1"/>
            <a:r>
              <a:rPr lang="en-US" dirty="0" smtClean="0"/>
              <a:t>Minority Whip (D)</a:t>
            </a:r>
          </a:p>
          <a:p>
            <a:pPr lvl="1"/>
            <a:r>
              <a:rPr lang="en-US" dirty="0" smtClean="0"/>
              <a:t>Assistant </a:t>
            </a:r>
            <a:r>
              <a:rPr lang="en-US" dirty="0"/>
              <a:t>Minority </a:t>
            </a:r>
            <a:r>
              <a:rPr lang="en-US" dirty="0" smtClean="0"/>
              <a:t>Leader (D)</a:t>
            </a:r>
          </a:p>
          <a:p>
            <a:r>
              <a:rPr lang="en-US" dirty="0" smtClean="0"/>
              <a:t>There are more Republican women Senators (11) than there are total Democrats (9).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489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difference does it make?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Descriptive representation: Being represented by a member of your group, someone who “looks like you” (a woman if you’re a woman, African American if you’re African American)</a:t>
            </a:r>
          </a:p>
          <a:p>
            <a:r>
              <a:rPr lang="en-US" dirty="0" smtClean="0"/>
              <a:t>Substantive representation: Being represented by someone who shares your policy views (a conservative Republican if you’re a conservative Republican, a liberal Democrat if you’re a liberal Democrat)</a:t>
            </a:r>
          </a:p>
        </p:txBody>
      </p:sp>
    </p:spTree>
    <p:extLst>
      <p:ext uri="{BB962C8B-B14F-4D97-AF65-F5344CB8AC3E}">
        <p14:creationId xmlns:p14="http://schemas.microsoft.com/office/powerpoint/2010/main" val="4183365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difference does it make?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D&amp;M, p. 163: The greater the proportion of black lawmakers, the greater concern is paid to issues of traditional concern to minority voters (civil rights, poverty, police brutality, etc.)</a:t>
            </a:r>
          </a:p>
          <a:p>
            <a:r>
              <a:rPr lang="en-US" dirty="0" smtClean="0"/>
              <a:t>D&amp;M</a:t>
            </a:r>
            <a:r>
              <a:rPr lang="en-US" dirty="0"/>
              <a:t>, p. 168: The greater the proportion of women in a legislature (or other lawmaking body), the more attention is paid to issues traditionally of concern to women (education, child care, etc.)</a:t>
            </a:r>
          </a:p>
          <a:p>
            <a:r>
              <a:rPr lang="en-US" dirty="0"/>
              <a:t>Women are more likely to run for the legislature the closer they live to the state capital (family responsibilities and commuting vs. moving to the capital for several days a week</a:t>
            </a:r>
            <a:r>
              <a:rPr lang="en-US" dirty="0" smtClean="0"/>
              <a:t>) (Dr. Karen M. Kedrowski, Winthrop Prof. of Political Science and Director of the Center for Civic Learning)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15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Nebraska has a unicameral (one-house) and nonpartisan </a:t>
            </a:r>
            <a:r>
              <a:rPr lang="en-US" dirty="0" smtClean="0"/>
              <a:t>legislature</a:t>
            </a:r>
          </a:p>
          <a:p>
            <a:pPr lvl="1"/>
            <a:r>
              <a:rPr lang="en-US" dirty="0" smtClean="0"/>
              <a:t>Both of these aspects are unique</a:t>
            </a:r>
          </a:p>
          <a:p>
            <a:pPr lvl="1"/>
            <a:r>
              <a:rPr lang="en-US" dirty="0" smtClean="0"/>
              <a:t>Referred to as the Senate or “the unicameral”</a:t>
            </a:r>
          </a:p>
          <a:p>
            <a:pPr lvl="1"/>
            <a:r>
              <a:rPr lang="en-US" dirty="0" smtClean="0"/>
              <a:t>Four-year terms</a:t>
            </a:r>
          </a:p>
          <a:p>
            <a:pPr lvl="1"/>
            <a:r>
              <a:rPr lang="en-US" dirty="0" smtClean="0"/>
              <a:t>House </a:t>
            </a:r>
            <a:r>
              <a:rPr lang="en-US" dirty="0"/>
              <a:t>of Reps. was abolished as a cost-saving measure during </a:t>
            </a:r>
            <a:r>
              <a:rPr lang="en-US" dirty="0" smtClean="0"/>
              <a:t>Depression</a:t>
            </a:r>
            <a:endParaRPr lang="en-US" dirty="0"/>
          </a:p>
          <a:p>
            <a:pPr lvl="1"/>
            <a:r>
              <a:rPr lang="en-US" dirty="0" smtClean="0"/>
              <a:t>Made </a:t>
            </a:r>
            <a:r>
              <a:rPr lang="en-US" dirty="0"/>
              <a:t>legislative process much more </a:t>
            </a:r>
            <a:r>
              <a:rPr lang="en-US" dirty="0" smtClean="0"/>
              <a:t>efficient</a:t>
            </a:r>
          </a:p>
          <a:p>
            <a:pPr lvl="1"/>
            <a:r>
              <a:rPr lang="en-US" dirty="0" smtClean="0"/>
              <a:t>The Lieutenant Governor is President of the Senate and the Speaker (who presides in the Lt. Gov.’s absence) is elected from the membership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870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791200" cy="769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609600"/>
            <a:ext cx="1676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Unicameral</a:t>
            </a:r>
          </a:p>
          <a:p>
            <a:r>
              <a:rPr lang="en-US" dirty="0" smtClean="0"/>
              <a:t>Legislative</a:t>
            </a:r>
          </a:p>
          <a:p>
            <a:r>
              <a:rPr lang="en-US" dirty="0" smtClean="0"/>
              <a:t>Process –</a:t>
            </a:r>
          </a:p>
          <a:p>
            <a:r>
              <a:rPr lang="en-US" dirty="0" smtClean="0"/>
              <a:t>Nebraska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Compare</a:t>
            </a:r>
          </a:p>
          <a:p>
            <a:r>
              <a:rPr lang="en-US" dirty="0" smtClean="0"/>
              <a:t>this to the </a:t>
            </a:r>
          </a:p>
          <a:p>
            <a:r>
              <a:rPr lang="en-US" dirty="0"/>
              <a:t>b</a:t>
            </a:r>
            <a:r>
              <a:rPr lang="en-US" dirty="0" smtClean="0"/>
              <a:t>icameral</a:t>
            </a:r>
          </a:p>
          <a:p>
            <a:r>
              <a:rPr lang="en-US" dirty="0" smtClean="0"/>
              <a:t>Florida process on p. 178 of D&amp;M. It’s much simpler and more efficient.</a:t>
            </a:r>
          </a:p>
        </p:txBody>
      </p:sp>
    </p:spTree>
    <p:extLst>
      <p:ext uri="{BB962C8B-B14F-4D97-AF65-F5344CB8AC3E}">
        <p14:creationId xmlns:p14="http://schemas.microsoft.com/office/powerpoint/2010/main" val="3082660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Distinguished by length of time in session</a:t>
            </a:r>
          </a:p>
          <a:p>
            <a:r>
              <a:rPr lang="en-US" dirty="0"/>
              <a:t>Professional – full-time job, full-time salary, meets year-round, large professional </a:t>
            </a:r>
            <a:r>
              <a:rPr lang="en-US" dirty="0" smtClean="0"/>
              <a:t>staff</a:t>
            </a:r>
          </a:p>
          <a:p>
            <a:pPr lvl="1"/>
            <a:r>
              <a:rPr lang="en-US" dirty="0" smtClean="0"/>
              <a:t>California </a:t>
            </a:r>
            <a:r>
              <a:rPr lang="en-US" dirty="0"/>
              <a:t>meets full-time, salary is $116,208</a:t>
            </a:r>
          </a:p>
          <a:p>
            <a:r>
              <a:rPr lang="en-US" dirty="0"/>
              <a:t>Citizen – part-time job, meets only </a:t>
            </a:r>
            <a:r>
              <a:rPr lang="en-US" dirty="0" smtClean="0"/>
              <a:t>occasionally</a:t>
            </a:r>
          </a:p>
          <a:p>
            <a:pPr lvl="1"/>
            <a:r>
              <a:rPr lang="en-US" dirty="0" smtClean="0"/>
              <a:t>Wyoming </a:t>
            </a:r>
            <a:r>
              <a:rPr lang="en-US" dirty="0"/>
              <a:t>meets 60 days in two years</a:t>
            </a:r>
          </a:p>
          <a:p>
            <a:pPr lvl="1"/>
            <a:r>
              <a:rPr lang="en-US" dirty="0"/>
              <a:t>New Hampshire salary is $200/year</a:t>
            </a:r>
          </a:p>
          <a:p>
            <a:r>
              <a:rPr lang="en-US" dirty="0"/>
              <a:t>Hybrid </a:t>
            </a:r>
            <a:r>
              <a:rPr lang="en-US" dirty="0" smtClean="0"/>
              <a:t>(or “professional/citizen”)</a:t>
            </a:r>
          </a:p>
          <a:p>
            <a:pPr lvl="1"/>
            <a:r>
              <a:rPr lang="en-US" dirty="0" smtClean="0"/>
              <a:t>SC: three days a week, Jan.-June, $12,000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 smtClean="0"/>
              <a:t>National Conference of State Legislatures (ncsl.org) </a:t>
            </a:r>
            <a:r>
              <a:rPr lang="en-US" dirty="0"/>
              <a:t>Website distinguishes these as </a:t>
            </a:r>
            <a:r>
              <a:rPr lang="en-US" dirty="0" smtClean="0"/>
              <a:t>green, gray, gold (just descriptive terms)</a:t>
            </a:r>
          </a:p>
          <a:p>
            <a:r>
              <a:rPr lang="en-US" dirty="0">
                <a:hlinkClick r:id="rId2"/>
              </a:rPr>
              <a:t>http://www.ncsl.org/legislatures-elections/legislatures/full-and-part-time-legislatures.aspx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257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Responsibilities of Legislators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D&amp;M, pp. 160-161</a:t>
            </a:r>
          </a:p>
          <a:p>
            <a:r>
              <a:rPr lang="en-US" dirty="0" smtClean="0"/>
              <a:t>Enacting laws</a:t>
            </a:r>
          </a:p>
          <a:p>
            <a:r>
              <a:rPr lang="en-US" dirty="0" smtClean="0"/>
              <a:t>Considering Constitutional amendments</a:t>
            </a:r>
          </a:p>
          <a:p>
            <a:r>
              <a:rPr lang="en-US" dirty="0" smtClean="0"/>
              <a:t>Confirmation of governor’s appointments</a:t>
            </a:r>
          </a:p>
          <a:p>
            <a:r>
              <a:rPr lang="en-US" dirty="0" smtClean="0"/>
              <a:t>Budgets</a:t>
            </a:r>
          </a:p>
          <a:p>
            <a:r>
              <a:rPr lang="en-US" dirty="0" smtClean="0"/>
              <a:t>Constituent service (responding to expressions of opinion, help with state agency problems, etc.)</a:t>
            </a:r>
          </a:p>
          <a:p>
            <a:r>
              <a:rPr lang="en-US" dirty="0" smtClean="0"/>
              <a:t>Oversight of state agencies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64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of Legislative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Dye and MacManus, pp. 181-182</a:t>
            </a:r>
          </a:p>
          <a:p>
            <a:r>
              <a:rPr lang="en-US" dirty="0" smtClean="0"/>
              <a:t>Smallest total membership: Nebraska, 49</a:t>
            </a:r>
          </a:p>
          <a:p>
            <a:r>
              <a:rPr lang="en-US" dirty="0" smtClean="0"/>
              <a:t>Smallest Senate and Smallest House: </a:t>
            </a:r>
          </a:p>
          <a:p>
            <a:pPr lvl="1"/>
            <a:r>
              <a:rPr lang="en-US" dirty="0" smtClean="0"/>
              <a:t>Alaska - 20 Sens., 40 Reps.</a:t>
            </a:r>
          </a:p>
          <a:p>
            <a:r>
              <a:rPr lang="en-US" dirty="0" smtClean="0"/>
              <a:t>Largest House of Reps.</a:t>
            </a:r>
          </a:p>
          <a:p>
            <a:pPr lvl="1"/>
            <a:r>
              <a:rPr lang="en-US" dirty="0" smtClean="0"/>
              <a:t>New Hampshire, 400</a:t>
            </a:r>
          </a:p>
          <a:p>
            <a:pPr lvl="1"/>
            <a:r>
              <a:rPr lang="en-US" dirty="0" smtClean="0"/>
              <a:t>Second largest: Pennsylvania, 203</a:t>
            </a:r>
          </a:p>
          <a:p>
            <a:r>
              <a:rPr lang="en-US" dirty="0" smtClean="0"/>
              <a:t>Largest Senate: </a:t>
            </a:r>
          </a:p>
          <a:p>
            <a:pPr lvl="1"/>
            <a:r>
              <a:rPr lang="en-US" dirty="0" smtClean="0"/>
              <a:t>Minnesota, 67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513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of Constituency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www.ncsl.org/research/about-state-legislatures/2010-constituents-per-state-legislative-district.aspx</a:t>
            </a:r>
            <a:endParaRPr lang="en-US" dirty="0" smtClean="0"/>
          </a:p>
          <a:p>
            <a:r>
              <a:rPr lang="en-US" dirty="0" smtClean="0"/>
              <a:t>Average </a:t>
            </a:r>
            <a:r>
              <a:rPr lang="en-US" dirty="0"/>
              <a:t>number of people represented</a:t>
            </a:r>
          </a:p>
          <a:p>
            <a:r>
              <a:rPr lang="en-US" dirty="0"/>
              <a:t>California Senator </a:t>
            </a:r>
            <a:r>
              <a:rPr lang="en-US" dirty="0" smtClean="0"/>
              <a:t>931,349</a:t>
            </a:r>
          </a:p>
          <a:p>
            <a:r>
              <a:rPr lang="en-US" dirty="0" smtClean="0"/>
              <a:t>Texas Senator 811,847</a:t>
            </a:r>
            <a:endParaRPr lang="en-US" dirty="0"/>
          </a:p>
          <a:p>
            <a:r>
              <a:rPr lang="en-US" dirty="0"/>
              <a:t>U.S. Representative </a:t>
            </a:r>
            <a:r>
              <a:rPr lang="en-US" dirty="0" smtClean="0"/>
              <a:t>&gt; 660,000</a:t>
            </a:r>
            <a:endParaRPr lang="en-US" dirty="0"/>
          </a:p>
          <a:p>
            <a:r>
              <a:rPr lang="en-US" dirty="0"/>
              <a:t>New Hampshire Representative </a:t>
            </a:r>
            <a:r>
              <a:rPr lang="en-US" dirty="0" smtClean="0"/>
              <a:t>3291</a:t>
            </a:r>
          </a:p>
          <a:p>
            <a:r>
              <a:rPr lang="en-US" dirty="0" smtClean="0"/>
              <a:t>Vermont Representative 4172</a:t>
            </a:r>
            <a:endParaRPr lang="en-US" dirty="0"/>
          </a:p>
          <a:p>
            <a:r>
              <a:rPr lang="en-US" dirty="0"/>
              <a:t>(Note: These are from the NCSL and are not exactly the same as the numbers given by the Dye and MacManus text, but this is to illustrate the general idea)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674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Partisan Control of State Legislatures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32 </a:t>
            </a:r>
            <a:r>
              <a:rPr lang="en-US" dirty="0" smtClean="0"/>
              <a:t>states: Both houses controlled by Republicans</a:t>
            </a:r>
          </a:p>
          <a:p>
            <a:r>
              <a:rPr lang="en-US" dirty="0" smtClean="0"/>
              <a:t>13 </a:t>
            </a:r>
            <a:r>
              <a:rPr lang="en-US" dirty="0" smtClean="0"/>
              <a:t>states: Both houses controlled by Democrats</a:t>
            </a:r>
          </a:p>
          <a:p>
            <a:r>
              <a:rPr lang="en-US" dirty="0" smtClean="0"/>
              <a:t>4 s</a:t>
            </a:r>
            <a:r>
              <a:rPr lang="en-US" dirty="0" smtClean="0"/>
              <a:t>tates</a:t>
            </a:r>
            <a:r>
              <a:rPr lang="en-US" dirty="0" smtClean="0"/>
              <a:t>: One house controlled by each party</a:t>
            </a:r>
          </a:p>
          <a:p>
            <a:r>
              <a:rPr lang="en-US" dirty="0" smtClean="0"/>
              <a:t>Nebraska is nonpartisan</a:t>
            </a:r>
          </a:p>
          <a:p>
            <a:r>
              <a:rPr lang="en-US" dirty="0" smtClean="0"/>
              <a:t>State legislatures are affected by national political trends, and 2010 was a heavily Republican year up and down the ballot; this means that in many states, Republicans controlled the districting process for the decade.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8798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204</TotalTime>
  <Words>1879</Words>
  <Application>Microsoft Office PowerPoint</Application>
  <PresentationFormat>On-screen Show (4:3)</PresentationFormat>
  <Paragraphs>203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Apex</vt:lpstr>
      <vt:lpstr>PowerPoint Presentation</vt:lpstr>
      <vt:lpstr>Structure</vt:lpstr>
      <vt:lpstr>Structure</vt:lpstr>
      <vt:lpstr>PowerPoint Presentation</vt:lpstr>
      <vt:lpstr>Types</vt:lpstr>
      <vt:lpstr>Responsibilities of Legislators</vt:lpstr>
      <vt:lpstr>Size of Legislative Body</vt:lpstr>
      <vt:lpstr>Size of Constituency</vt:lpstr>
      <vt:lpstr>Partisan Control of State Legislatures 2018</vt:lpstr>
      <vt:lpstr>Virginia 2018</vt:lpstr>
      <vt:lpstr>Electoral Formula and  District Magnitude</vt:lpstr>
      <vt:lpstr>Multi-Member Districts</vt:lpstr>
      <vt:lpstr>Elections in  Multi-Member Districts Example: Electing 3 Reps.</vt:lpstr>
      <vt:lpstr>Redistricting</vt:lpstr>
      <vt:lpstr>Gerrymandering</vt:lpstr>
      <vt:lpstr>Malapportionment</vt:lpstr>
      <vt:lpstr>One Person, One Vote Equal Population Standards</vt:lpstr>
      <vt:lpstr>One Person, One Vote Equal Population Standards</vt:lpstr>
      <vt:lpstr>Who Draws the Lines?</vt:lpstr>
      <vt:lpstr>Types of primary elections</vt:lpstr>
      <vt:lpstr>Types of primary elections</vt:lpstr>
      <vt:lpstr>State Legislatures 2017</vt:lpstr>
      <vt:lpstr>A Tale of Two States</vt:lpstr>
      <vt:lpstr>KANSAS SENATE 2017</vt:lpstr>
      <vt:lpstr>What difference does it make?</vt:lpstr>
      <vt:lpstr>What difference does it make?</vt:lpstr>
    </vt:vector>
  </TitlesOfParts>
  <Company>Winthrop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Legislatures</dc:title>
  <dc:creator>Holder, John</dc:creator>
  <cp:lastModifiedBy>Holder, John</cp:lastModifiedBy>
  <cp:revision>23</cp:revision>
  <cp:lastPrinted>2013-08-27T19:16:21Z</cp:lastPrinted>
  <dcterms:created xsi:type="dcterms:W3CDTF">2013-01-23T14:47:47Z</dcterms:created>
  <dcterms:modified xsi:type="dcterms:W3CDTF">2018-01-24T21:33:48Z</dcterms:modified>
</cp:coreProperties>
</file>