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9" r:id="rId11"/>
    <p:sldId id="265" r:id="rId12"/>
    <p:sldId id="267" r:id="rId13"/>
    <p:sldId id="268" r:id="rId14"/>
    <p:sldId id="273" r:id="rId15"/>
    <p:sldId id="288" r:id="rId16"/>
    <p:sldId id="291" r:id="rId17"/>
    <p:sldId id="289" r:id="rId18"/>
    <p:sldId id="292" r:id="rId19"/>
    <p:sldId id="290" r:id="rId20"/>
    <p:sldId id="293" r:id="rId21"/>
    <p:sldId id="274" r:id="rId22"/>
    <p:sldId id="276" r:id="rId23"/>
    <p:sldId id="278" r:id="rId24"/>
    <p:sldId id="279" r:id="rId25"/>
    <p:sldId id="280" r:id="rId26"/>
    <p:sldId id="281" r:id="rId27"/>
    <p:sldId id="282" r:id="rId28"/>
    <p:sldId id="283" r:id="rId29"/>
    <p:sldId id="295" r:id="rId30"/>
    <p:sldId id="284" r:id="rId31"/>
    <p:sldId id="294" r:id="rId32"/>
    <p:sldId id="285" r:id="rId33"/>
    <p:sldId id="286" r:id="rId34"/>
    <p:sldId id="28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C45A5E9-C723-4636-B0D6-C53F9B9F6B80}" type="datetimeFigureOut">
              <a:rPr lang="en-US" smtClean="0"/>
              <a:t>8/28/2017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CCF90E7-0881-4A4B-A5F1-B6F3D7C3FDC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5A5E9-C723-4636-B0D6-C53F9B9F6B80}"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F90E7-0881-4A4B-A5F1-B6F3D7C3FDC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5A5E9-C723-4636-B0D6-C53F9B9F6B80}"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F90E7-0881-4A4B-A5F1-B6F3D7C3FDC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C45A5E9-C723-4636-B0D6-C53F9B9F6B80}"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CF90E7-0881-4A4B-A5F1-B6F3D7C3FDC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C45A5E9-C723-4636-B0D6-C53F9B9F6B80}" type="datetimeFigureOut">
              <a:rPr lang="en-US" smtClean="0"/>
              <a:t>8/28/2017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CCF90E7-0881-4A4B-A5F1-B6F3D7C3FDC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45A5E9-C723-4636-B0D6-C53F9B9F6B80}"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F90E7-0881-4A4B-A5F1-B6F3D7C3FDC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C45A5E9-C723-4636-B0D6-C53F9B9F6B80}" type="datetimeFigureOut">
              <a:rPr lang="en-US" smtClean="0"/>
              <a:t>8/28/2017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CF90E7-0881-4A4B-A5F1-B6F3D7C3FDC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C45A5E9-C723-4636-B0D6-C53F9B9F6B80}" type="datetimeFigureOut">
              <a:rPr lang="en-US" smtClean="0"/>
              <a:t>8/28/2017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CF90E7-0881-4A4B-A5F1-B6F3D7C3FDC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5A5E9-C723-4636-B0D6-C53F9B9F6B80}" type="datetimeFigureOut">
              <a:rPr lang="en-US" smtClean="0"/>
              <a:t>8/28/2017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CF90E7-0881-4A4B-A5F1-B6F3D7C3FDC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C45A5E9-C723-4636-B0D6-C53F9B9F6B80}"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F90E7-0881-4A4B-A5F1-B6F3D7C3FDC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C45A5E9-C723-4636-B0D6-C53F9B9F6B80}" type="datetimeFigureOut">
              <a:rPr lang="en-US" smtClean="0"/>
              <a:t>8/28/2017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CF90E7-0881-4A4B-A5F1-B6F3D7C3FDC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C45A5E9-C723-4636-B0D6-C53F9B9F6B80}" type="datetimeFigureOut">
              <a:rPr lang="en-US" smtClean="0"/>
              <a:t>8/28/2017</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CCF90E7-0881-4A4B-A5F1-B6F3D7C3FDC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52400"/>
            <a:ext cx="8229600" cy="1295400"/>
          </a:xfrm>
        </p:spPr>
        <p:txBody>
          <a:bodyPr/>
          <a:lstStyle/>
          <a:p>
            <a:r>
              <a:rPr lang="en-US" dirty="0" smtClean="0"/>
              <a:t>Comparing the states</a:t>
            </a:r>
            <a:endParaRPr lang="en-US" dirty="0"/>
          </a:p>
        </p:txBody>
      </p:sp>
      <p:sp>
        <p:nvSpPr>
          <p:cNvPr id="3" name="Subtitle 2"/>
          <p:cNvSpPr>
            <a:spLocks noGrp="1"/>
          </p:cNvSpPr>
          <p:nvPr>
            <p:ph type="subTitle" idx="1"/>
          </p:nvPr>
        </p:nvSpPr>
        <p:spPr>
          <a:xfrm>
            <a:off x="685800" y="1524000"/>
            <a:ext cx="7696200" cy="4724400"/>
          </a:xfrm>
        </p:spPr>
        <p:txBody>
          <a:bodyPr>
            <a:normAutofit/>
          </a:bodyPr>
          <a:lstStyle/>
          <a:p>
            <a:pPr algn="l"/>
            <a:r>
              <a:rPr lang="en-US" dirty="0" smtClean="0"/>
              <a:t>Structures of Government</a:t>
            </a:r>
          </a:p>
          <a:p>
            <a:pPr algn="l"/>
            <a:r>
              <a:rPr lang="en-US" dirty="0" smtClean="0"/>
              <a:t>All states have a legislative, executive and judicial branch based on the federal model, but they vary within that structure</a:t>
            </a:r>
          </a:p>
          <a:p>
            <a:pPr algn="l"/>
            <a:endParaRPr lang="en-US" dirty="0" smtClean="0"/>
          </a:p>
        </p:txBody>
      </p:sp>
    </p:spTree>
    <p:extLst>
      <p:ext uri="{BB962C8B-B14F-4D97-AF65-F5344CB8AC3E}">
        <p14:creationId xmlns:p14="http://schemas.microsoft.com/office/powerpoint/2010/main" val="26315491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Constitutions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a:t>Constitutions differ in terms of organization, format and </a:t>
            </a:r>
            <a:r>
              <a:rPr lang="en-US" dirty="0" smtClean="0"/>
              <a:t>longevity (D&amp;M, pp. 30-31).</a:t>
            </a:r>
          </a:p>
          <a:p>
            <a:pPr lvl="1"/>
            <a:r>
              <a:rPr lang="en-US" dirty="0" smtClean="0"/>
              <a:t>State constitutions are much longer and more detailed than the US Constitution because they make prescriptions for local government that the USC doesn’t make for states.</a:t>
            </a:r>
            <a:endParaRPr lang="en-US" dirty="0"/>
          </a:p>
          <a:p>
            <a:pPr lvl="1"/>
            <a:r>
              <a:rPr lang="en-US" dirty="0"/>
              <a:t>Massachusetts uses its original Const. from </a:t>
            </a:r>
            <a:r>
              <a:rPr lang="en-US" dirty="0" smtClean="0"/>
              <a:t>1780 (largely written by John Adams)</a:t>
            </a:r>
          </a:p>
          <a:p>
            <a:pPr lvl="1"/>
            <a:r>
              <a:rPr lang="en-US" dirty="0" smtClean="0"/>
              <a:t>Alabama’s is much longer than any other because it contains numerous local provisions</a:t>
            </a:r>
            <a:endParaRPr lang="en-US" dirty="0"/>
          </a:p>
          <a:p>
            <a:pPr lvl="1"/>
            <a:r>
              <a:rPr lang="en-US" dirty="0"/>
              <a:t>Most ex-Confederate states adopted new Constitutions after the Civil War and again after Reconstruction</a:t>
            </a:r>
          </a:p>
          <a:p>
            <a:pPr lvl="1"/>
            <a:r>
              <a:rPr lang="en-US" dirty="0"/>
              <a:t>Louisiana has had 11 different Constitutions</a:t>
            </a:r>
          </a:p>
          <a:p>
            <a:pPr lvl="2"/>
            <a:r>
              <a:rPr lang="en-US" dirty="0"/>
              <a:t>LA is different because its legal system is based on French civil law rather than on English common law as in the other states, so things that can be changed by ordinary statute law elsewhere require a Constitutional amendment in LA.</a:t>
            </a:r>
          </a:p>
          <a:p>
            <a:endParaRPr lang="en-US" dirty="0"/>
          </a:p>
        </p:txBody>
      </p:sp>
    </p:spTree>
    <p:extLst>
      <p:ext uri="{BB962C8B-B14F-4D97-AF65-F5344CB8AC3E}">
        <p14:creationId xmlns:p14="http://schemas.microsoft.com/office/powerpoint/2010/main" val="3556197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Bills of Rights</a:t>
            </a:r>
            <a:endParaRPr lang="en-US" dirty="0"/>
          </a:p>
        </p:txBody>
      </p:sp>
      <p:sp>
        <p:nvSpPr>
          <p:cNvPr id="3" name="Content Placeholder 2"/>
          <p:cNvSpPr>
            <a:spLocks noGrp="1"/>
          </p:cNvSpPr>
          <p:nvPr>
            <p:ph idx="1"/>
          </p:nvPr>
        </p:nvSpPr>
        <p:spPr/>
        <p:txBody>
          <a:bodyPr>
            <a:normAutofit lnSpcReduction="10000"/>
          </a:bodyPr>
          <a:lstStyle/>
          <a:p>
            <a:r>
              <a:rPr lang="en-US" dirty="0" smtClean="0"/>
              <a:t>Most state Constitutions rephrase part of the Declaration of Independence or US Constitution</a:t>
            </a:r>
          </a:p>
          <a:p>
            <a:r>
              <a:rPr lang="en-US" dirty="0" smtClean="0"/>
              <a:t>Guarantees that rights are respected in state laws and courts as well as federal, although state courts may interpret these rights differently than federal courts</a:t>
            </a:r>
            <a:endParaRPr lang="en-US" dirty="0"/>
          </a:p>
          <a:p>
            <a:r>
              <a:rPr lang="en-US" dirty="0" smtClean="0"/>
              <a:t>Some states guarantee rights that are not found in the US Constitution</a:t>
            </a:r>
          </a:p>
          <a:p>
            <a:r>
              <a:rPr lang="en-US" dirty="0" smtClean="0"/>
              <a:t>South Carolina has a state constitutional right to hunt and fish</a:t>
            </a:r>
            <a:endParaRPr lang="en-US" dirty="0"/>
          </a:p>
        </p:txBody>
      </p:sp>
    </p:spTree>
    <p:extLst>
      <p:ext uri="{BB962C8B-B14F-4D97-AF65-F5344CB8AC3E}">
        <p14:creationId xmlns:p14="http://schemas.microsoft.com/office/powerpoint/2010/main" val="2622960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US Constitution’s Bill of Rights</a:t>
            </a:r>
            <a:endParaRPr lang="en-US" dirty="0"/>
          </a:p>
        </p:txBody>
      </p:sp>
      <p:sp>
        <p:nvSpPr>
          <p:cNvPr id="3" name="Content Placeholder 2"/>
          <p:cNvSpPr>
            <a:spLocks noGrp="1"/>
          </p:cNvSpPr>
          <p:nvPr>
            <p:ph idx="1"/>
          </p:nvPr>
        </p:nvSpPr>
        <p:spPr/>
        <p:txBody>
          <a:bodyPr/>
          <a:lstStyle/>
          <a:p>
            <a:r>
              <a:rPr lang="en-US" dirty="0" smtClean="0"/>
              <a:t>Incorporation of the Bill of Rights: principle that B of R applies to the actions of state governments as well as federal</a:t>
            </a:r>
          </a:p>
          <a:p>
            <a:r>
              <a:rPr lang="en-US" dirty="0" smtClean="0"/>
              <a:t>This principle has been applied differently to different amendments at different times</a:t>
            </a:r>
          </a:p>
          <a:p>
            <a:pPr lvl="1"/>
            <a:r>
              <a:rPr lang="en-US" dirty="0" smtClean="0"/>
              <a:t>When it says “Congress shall make no law respecting an establishment of religion,” the SC state government may also not establish a religion</a:t>
            </a:r>
            <a:endParaRPr lang="en-US" dirty="0"/>
          </a:p>
        </p:txBody>
      </p:sp>
    </p:spTree>
    <p:extLst>
      <p:ext uri="{BB962C8B-B14F-4D97-AF65-F5344CB8AC3E}">
        <p14:creationId xmlns:p14="http://schemas.microsoft.com/office/powerpoint/2010/main" val="13889151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Constitutions</a:t>
            </a:r>
            <a:endParaRPr lang="en-US" dirty="0"/>
          </a:p>
        </p:txBody>
      </p:sp>
      <p:sp>
        <p:nvSpPr>
          <p:cNvPr id="3" name="Content Placeholder 2"/>
          <p:cNvSpPr>
            <a:spLocks noGrp="1"/>
          </p:cNvSpPr>
          <p:nvPr>
            <p:ph idx="1"/>
          </p:nvPr>
        </p:nvSpPr>
        <p:spPr/>
        <p:txBody>
          <a:bodyPr>
            <a:normAutofit lnSpcReduction="10000"/>
          </a:bodyPr>
          <a:lstStyle/>
          <a:p>
            <a:r>
              <a:rPr lang="en-US" dirty="0" smtClean="0"/>
              <a:t>State Supreme Courts are the ultimate authority on their state’s constitution and laws unless a federal question is involved</a:t>
            </a:r>
          </a:p>
          <a:p>
            <a:r>
              <a:rPr lang="en-US" dirty="0" smtClean="0"/>
              <a:t>The Florida Supreme Court’s decision in the 2000 election dispute was subject to appeal to the US Supreme Court </a:t>
            </a:r>
            <a:r>
              <a:rPr lang="en-US" i="1" dirty="0" smtClean="0"/>
              <a:t>only</a:t>
            </a:r>
            <a:r>
              <a:rPr lang="en-US" dirty="0" smtClean="0"/>
              <a:t> because it involved a presidential election conducted in accordance with the US Constitution</a:t>
            </a:r>
          </a:p>
          <a:p>
            <a:r>
              <a:rPr lang="en-US" dirty="0" smtClean="0"/>
              <a:t>The US Supreme Court would have had no jurisdiction in a dispute over the election of the Governor of Florida</a:t>
            </a:r>
            <a:endParaRPr lang="en-US" dirty="0"/>
          </a:p>
        </p:txBody>
      </p:sp>
    </p:spTree>
    <p:extLst>
      <p:ext uri="{BB962C8B-B14F-4D97-AF65-F5344CB8AC3E}">
        <p14:creationId xmlns:p14="http://schemas.microsoft.com/office/powerpoint/2010/main" val="701736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South Carolina Constitutions</a:t>
            </a:r>
            <a:endParaRPr lang="en-US" dirty="0"/>
          </a:p>
        </p:txBody>
      </p:sp>
      <p:sp>
        <p:nvSpPr>
          <p:cNvPr id="3" name="Content Placeholder 2"/>
          <p:cNvSpPr>
            <a:spLocks noGrp="1"/>
          </p:cNvSpPr>
          <p:nvPr>
            <p:ph idx="1"/>
          </p:nvPr>
        </p:nvSpPr>
        <p:spPr/>
        <p:txBody>
          <a:bodyPr/>
          <a:lstStyle/>
          <a:p>
            <a:r>
              <a:rPr lang="en-US" dirty="0" smtClean="0"/>
              <a:t>1669: John Locke, Fundamental Constitutions of the Province of Carolina</a:t>
            </a:r>
          </a:p>
          <a:p>
            <a:r>
              <a:rPr lang="en-US" dirty="0" smtClean="0"/>
              <a:t>1776: First state constitution, revised 1778 and 1780</a:t>
            </a:r>
          </a:p>
          <a:p>
            <a:r>
              <a:rPr lang="en-US" dirty="0" smtClean="0"/>
              <a:t>1861: Confederate state constitution</a:t>
            </a:r>
          </a:p>
          <a:p>
            <a:r>
              <a:rPr lang="en-US" dirty="0" smtClean="0"/>
              <a:t>1865, 1868: Reconstruction constitutions</a:t>
            </a:r>
          </a:p>
          <a:p>
            <a:r>
              <a:rPr lang="en-US" dirty="0" smtClean="0"/>
              <a:t>1895: Benjamin Ryan Tillman, currently in effect</a:t>
            </a:r>
            <a:endParaRPr lang="en-US" dirty="0"/>
          </a:p>
        </p:txBody>
      </p:sp>
    </p:spTree>
    <p:extLst>
      <p:ext uri="{BB962C8B-B14F-4D97-AF65-F5344CB8AC3E}">
        <p14:creationId xmlns:p14="http://schemas.microsoft.com/office/powerpoint/2010/main" val="1504056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9400" y="1235356"/>
            <a:ext cx="3333750" cy="5264371"/>
          </a:xfrm>
          <a:prstGeom prst="rect">
            <a:avLst/>
          </a:prstGeom>
        </p:spPr>
      </p:pic>
      <p:sp>
        <p:nvSpPr>
          <p:cNvPr id="5" name="TextBox 4"/>
          <p:cNvSpPr txBox="1"/>
          <p:nvPr/>
        </p:nvSpPr>
        <p:spPr>
          <a:xfrm>
            <a:off x="228600" y="228600"/>
            <a:ext cx="8686800" cy="954107"/>
          </a:xfrm>
          <a:prstGeom prst="rect">
            <a:avLst/>
          </a:prstGeom>
          <a:noFill/>
        </p:spPr>
        <p:txBody>
          <a:bodyPr wrap="square" rtlCol="0">
            <a:spAutoFit/>
          </a:bodyPr>
          <a:lstStyle/>
          <a:p>
            <a:pPr algn="ctr"/>
            <a:r>
              <a:rPr lang="en-US" sz="2800" dirty="0" smtClean="0"/>
              <a:t>Fundamental Constitutions of Carolina, 1669, authored by John Locke</a:t>
            </a:r>
            <a:endParaRPr lang="en-US" sz="2800" dirty="0"/>
          </a:p>
        </p:txBody>
      </p:sp>
    </p:spTree>
    <p:extLst>
      <p:ext uri="{BB962C8B-B14F-4D97-AF65-F5344CB8AC3E}">
        <p14:creationId xmlns:p14="http://schemas.microsoft.com/office/powerpoint/2010/main" val="20586275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5800" y="1046988"/>
            <a:ext cx="7645400" cy="5690362"/>
          </a:xfrm>
          <a:prstGeom prst="rect">
            <a:avLst/>
          </a:prstGeom>
        </p:spPr>
      </p:pic>
      <p:sp>
        <p:nvSpPr>
          <p:cNvPr id="3" name="TextBox 2"/>
          <p:cNvSpPr txBox="1"/>
          <p:nvPr/>
        </p:nvSpPr>
        <p:spPr>
          <a:xfrm>
            <a:off x="457200" y="76200"/>
            <a:ext cx="8305800" cy="954107"/>
          </a:xfrm>
          <a:prstGeom prst="rect">
            <a:avLst/>
          </a:prstGeom>
          <a:noFill/>
        </p:spPr>
        <p:txBody>
          <a:bodyPr wrap="square" rtlCol="0">
            <a:spAutoFit/>
          </a:bodyPr>
          <a:lstStyle/>
          <a:p>
            <a:pPr algn="ctr"/>
            <a:r>
              <a:rPr lang="en-US" sz="2800" dirty="0" smtClean="0"/>
              <a:t>Constitution adopted after </a:t>
            </a:r>
          </a:p>
          <a:p>
            <a:pPr algn="ctr"/>
            <a:r>
              <a:rPr lang="en-US" sz="2800" dirty="0" smtClean="0"/>
              <a:t>Declaration of Independence, 1776</a:t>
            </a:r>
            <a:endParaRPr lang="en-US" sz="2800" dirty="0"/>
          </a:p>
        </p:txBody>
      </p:sp>
    </p:spTree>
    <p:extLst>
      <p:ext uri="{BB962C8B-B14F-4D97-AF65-F5344CB8AC3E}">
        <p14:creationId xmlns:p14="http://schemas.microsoft.com/office/powerpoint/2010/main" val="2969877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11552" y="1523260"/>
            <a:ext cx="4273296" cy="4840548"/>
          </a:xfrm>
          <a:prstGeom prst="rect">
            <a:avLst/>
          </a:prstGeom>
        </p:spPr>
      </p:pic>
      <p:sp>
        <p:nvSpPr>
          <p:cNvPr id="3" name="TextBox 2"/>
          <p:cNvSpPr txBox="1"/>
          <p:nvPr/>
        </p:nvSpPr>
        <p:spPr>
          <a:xfrm>
            <a:off x="914400" y="304800"/>
            <a:ext cx="7467600" cy="954107"/>
          </a:xfrm>
          <a:prstGeom prst="rect">
            <a:avLst/>
          </a:prstGeom>
          <a:noFill/>
        </p:spPr>
        <p:txBody>
          <a:bodyPr wrap="square" rtlCol="0">
            <a:spAutoFit/>
          </a:bodyPr>
          <a:lstStyle/>
          <a:p>
            <a:pPr algn="ctr"/>
            <a:r>
              <a:rPr lang="en-US" sz="2800" dirty="0" smtClean="0"/>
              <a:t>Constitution adopted as a Confederate state, 1861</a:t>
            </a:r>
            <a:endParaRPr lang="en-US" sz="2800" dirty="0"/>
          </a:p>
        </p:txBody>
      </p:sp>
    </p:spTree>
    <p:extLst>
      <p:ext uri="{BB962C8B-B14F-4D97-AF65-F5344CB8AC3E}">
        <p14:creationId xmlns:p14="http://schemas.microsoft.com/office/powerpoint/2010/main" val="3165758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1452239"/>
            <a:ext cx="3143250" cy="4994275"/>
          </a:xfrm>
          <a:prstGeom prst="rect">
            <a:avLst/>
          </a:prstGeom>
        </p:spPr>
      </p:pic>
      <p:sp>
        <p:nvSpPr>
          <p:cNvPr id="3" name="TextBox 2"/>
          <p:cNvSpPr txBox="1"/>
          <p:nvPr/>
        </p:nvSpPr>
        <p:spPr>
          <a:xfrm>
            <a:off x="838200" y="304800"/>
            <a:ext cx="8077200" cy="523220"/>
          </a:xfrm>
          <a:prstGeom prst="rect">
            <a:avLst/>
          </a:prstGeom>
          <a:noFill/>
        </p:spPr>
        <p:txBody>
          <a:bodyPr wrap="square" rtlCol="0">
            <a:spAutoFit/>
          </a:bodyPr>
          <a:lstStyle/>
          <a:p>
            <a:pPr algn="ctr"/>
            <a:r>
              <a:rPr lang="en-US" sz="2800" dirty="0" smtClean="0"/>
              <a:t>Postwar Constitution, 1865</a:t>
            </a:r>
            <a:endParaRPr lang="en-US" sz="2800" dirty="0"/>
          </a:p>
        </p:txBody>
      </p:sp>
    </p:spTree>
    <p:extLst>
      <p:ext uri="{BB962C8B-B14F-4D97-AF65-F5344CB8AC3E}">
        <p14:creationId xmlns:p14="http://schemas.microsoft.com/office/powerpoint/2010/main" val="6943259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00400" y="1447800"/>
            <a:ext cx="3219450" cy="4775518"/>
          </a:xfrm>
          <a:prstGeom prst="rect">
            <a:avLst/>
          </a:prstGeom>
        </p:spPr>
      </p:pic>
      <p:sp>
        <p:nvSpPr>
          <p:cNvPr id="5" name="TextBox 4"/>
          <p:cNvSpPr txBox="1"/>
          <p:nvPr/>
        </p:nvSpPr>
        <p:spPr>
          <a:xfrm>
            <a:off x="914400" y="228600"/>
            <a:ext cx="8229600" cy="523220"/>
          </a:xfrm>
          <a:prstGeom prst="rect">
            <a:avLst/>
          </a:prstGeom>
          <a:noFill/>
        </p:spPr>
        <p:txBody>
          <a:bodyPr wrap="square" rtlCol="0">
            <a:spAutoFit/>
          </a:bodyPr>
          <a:lstStyle/>
          <a:p>
            <a:pPr algn="ctr"/>
            <a:r>
              <a:rPr lang="en-US" sz="2800" dirty="0" smtClean="0"/>
              <a:t>Postwar Constitution, 1868</a:t>
            </a:r>
            <a:endParaRPr lang="en-US" sz="2800" dirty="0"/>
          </a:p>
        </p:txBody>
      </p:sp>
    </p:spTree>
    <p:extLst>
      <p:ext uri="{BB962C8B-B14F-4D97-AF65-F5344CB8AC3E}">
        <p14:creationId xmlns:p14="http://schemas.microsoft.com/office/powerpoint/2010/main" val="16007727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Governors</a:t>
            </a:r>
            <a:endParaRPr lang="en-US" dirty="0"/>
          </a:p>
        </p:txBody>
      </p:sp>
      <p:sp>
        <p:nvSpPr>
          <p:cNvPr id="3" name="Content Placeholder 2"/>
          <p:cNvSpPr>
            <a:spLocks noGrp="1"/>
          </p:cNvSpPr>
          <p:nvPr>
            <p:ph idx="1"/>
          </p:nvPr>
        </p:nvSpPr>
        <p:spPr/>
        <p:txBody>
          <a:bodyPr/>
          <a:lstStyle/>
          <a:p>
            <a:r>
              <a:rPr lang="en-US" dirty="0" smtClean="0"/>
              <a:t>Hamiltonian </a:t>
            </a:r>
            <a:r>
              <a:rPr lang="en-US" dirty="0"/>
              <a:t>(strong executive) originally predominant in the North</a:t>
            </a:r>
          </a:p>
          <a:p>
            <a:r>
              <a:rPr lang="en-US" dirty="0"/>
              <a:t>Jeffersonian (weak executive) originally predominant in the </a:t>
            </a:r>
            <a:r>
              <a:rPr lang="en-US" dirty="0" smtClean="0"/>
              <a:t>South</a:t>
            </a:r>
          </a:p>
          <a:p>
            <a:r>
              <a:rPr lang="en-US" dirty="0" smtClean="0"/>
              <a:t>Governors vary in their powers</a:t>
            </a:r>
          </a:p>
          <a:p>
            <a:pPr lvl="1"/>
            <a:r>
              <a:rPr lang="en-US" dirty="0" smtClean="0"/>
              <a:t>Gov. of NJ appoints other statewide officials</a:t>
            </a:r>
          </a:p>
          <a:p>
            <a:pPr lvl="1"/>
            <a:r>
              <a:rPr lang="en-US" dirty="0" smtClean="0"/>
              <a:t>Gov. of NC didn’t have veto power until 1996, and it’s still limited</a:t>
            </a:r>
            <a:endParaRPr lang="en-US" dirty="0"/>
          </a:p>
          <a:p>
            <a:endParaRPr lang="en-US" dirty="0"/>
          </a:p>
        </p:txBody>
      </p:sp>
    </p:spTree>
    <p:extLst>
      <p:ext uri="{BB962C8B-B14F-4D97-AF65-F5344CB8AC3E}">
        <p14:creationId xmlns:p14="http://schemas.microsoft.com/office/powerpoint/2010/main" val="3124734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71800" y="1371600"/>
            <a:ext cx="2990850" cy="4968134"/>
          </a:xfrm>
          <a:prstGeom prst="rect">
            <a:avLst/>
          </a:prstGeom>
        </p:spPr>
      </p:pic>
      <p:sp>
        <p:nvSpPr>
          <p:cNvPr id="5" name="TextBox 4"/>
          <p:cNvSpPr txBox="1"/>
          <p:nvPr/>
        </p:nvSpPr>
        <p:spPr>
          <a:xfrm>
            <a:off x="685800" y="228600"/>
            <a:ext cx="8001000" cy="523220"/>
          </a:xfrm>
          <a:prstGeom prst="rect">
            <a:avLst/>
          </a:prstGeom>
          <a:noFill/>
        </p:spPr>
        <p:txBody>
          <a:bodyPr wrap="square" rtlCol="0">
            <a:spAutoFit/>
          </a:bodyPr>
          <a:lstStyle/>
          <a:p>
            <a:pPr algn="ctr"/>
            <a:r>
              <a:rPr lang="en-US" sz="2800" dirty="0" smtClean="0"/>
              <a:t>Current Constitution, 1895</a:t>
            </a:r>
            <a:endParaRPr lang="en-US" sz="2800" dirty="0"/>
          </a:p>
        </p:txBody>
      </p:sp>
    </p:spTree>
    <p:extLst>
      <p:ext uri="{BB962C8B-B14F-4D97-AF65-F5344CB8AC3E}">
        <p14:creationId xmlns:p14="http://schemas.microsoft.com/office/powerpoint/2010/main" val="30462067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Initiatives, Referenda, Recalls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Initiatives: Voters put questions on ballot by petition</a:t>
            </a:r>
          </a:p>
          <a:p>
            <a:pPr lvl="1"/>
            <a:r>
              <a:rPr lang="en-US" dirty="0" smtClean="0"/>
              <a:t>Many times, this may lead to unconstitutional legislation which violates someone’s Constitutional rights; for example, many states enacted same-sex marriage bans through initiatives</a:t>
            </a:r>
          </a:p>
          <a:p>
            <a:pPr lvl="1"/>
            <a:r>
              <a:rPr lang="en-US" dirty="0" smtClean="0"/>
              <a:t>Good idea: Direct democracy and popular control of government</a:t>
            </a:r>
          </a:p>
          <a:p>
            <a:pPr lvl="1"/>
            <a:r>
              <a:rPr lang="en-US" dirty="0" smtClean="0"/>
              <a:t>Bad idea: Sometimes people have stupid or unconstitutional ideas</a:t>
            </a:r>
          </a:p>
          <a:p>
            <a:r>
              <a:rPr lang="en-US" dirty="0" smtClean="0"/>
              <a:t>Referendum: Action of legislature is put on ballot for popular approval; all states but Delaware require that constitutional amendments be approved this way</a:t>
            </a:r>
          </a:p>
          <a:p>
            <a:r>
              <a:rPr lang="en-US" dirty="0" smtClean="0"/>
              <a:t>Recall: Voters may prematurely end the term of an elected official (how Arnold Schwarzenegger became Gov. of CA in 2003, recall attempt against Gov. Walker of WI in 2012)</a:t>
            </a:r>
            <a:endParaRPr lang="en-US" dirty="0"/>
          </a:p>
        </p:txBody>
      </p:sp>
    </p:spTree>
    <p:extLst>
      <p:ext uri="{BB962C8B-B14F-4D97-AF65-F5344CB8AC3E}">
        <p14:creationId xmlns:p14="http://schemas.microsoft.com/office/powerpoint/2010/main" val="350307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FEDERALISM</a:t>
            </a:r>
            <a:endParaRPr lang="en-US" dirty="0"/>
          </a:p>
        </p:txBody>
      </p:sp>
      <p:sp>
        <p:nvSpPr>
          <p:cNvPr id="3" name="Content Placeholder 2"/>
          <p:cNvSpPr>
            <a:spLocks noGrp="1"/>
          </p:cNvSpPr>
          <p:nvPr>
            <p:ph idx="1"/>
          </p:nvPr>
        </p:nvSpPr>
        <p:spPr/>
        <p:txBody>
          <a:bodyPr/>
          <a:lstStyle/>
          <a:p>
            <a:r>
              <a:rPr lang="en-US" dirty="0" smtClean="0"/>
              <a:t>The Constitution grants (and denies) specific powers to both the national government and the states</a:t>
            </a:r>
          </a:p>
          <a:p>
            <a:r>
              <a:rPr lang="en-US" dirty="0" smtClean="0"/>
              <a:t>Most criminal activity is subject to state jurisdiction unless federal law is involved or it crosses a state line</a:t>
            </a:r>
          </a:p>
          <a:p>
            <a:r>
              <a:rPr lang="en-US" dirty="0" smtClean="0"/>
              <a:t>The federal government has been supreme since </a:t>
            </a:r>
            <a:r>
              <a:rPr lang="en-US" i="1" dirty="0" smtClean="0"/>
              <a:t>McCulloch v. Maryland</a:t>
            </a:r>
            <a:r>
              <a:rPr lang="en-US" dirty="0" smtClean="0"/>
              <a:t>, but didn’t become a major player in most domestic policy until the New Deal.</a:t>
            </a:r>
            <a:endParaRPr lang="en-US" dirty="0"/>
          </a:p>
        </p:txBody>
      </p:sp>
    </p:spTree>
    <p:extLst>
      <p:ext uri="{BB962C8B-B14F-4D97-AF65-F5344CB8AC3E}">
        <p14:creationId xmlns:p14="http://schemas.microsoft.com/office/powerpoint/2010/main" val="2753094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Devolution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Taking power and policy responsibility away from Washington and giving them to state and local government</a:t>
            </a:r>
          </a:p>
          <a:p>
            <a:pPr lvl="1"/>
            <a:r>
              <a:rPr lang="en-US" dirty="0" smtClean="0"/>
              <a:t>Trend began under Nixon, accelerated under Reagan</a:t>
            </a:r>
          </a:p>
          <a:p>
            <a:pPr lvl="1"/>
            <a:r>
              <a:rPr lang="en-US" dirty="0"/>
              <a:t>Welfare reform in 1996 transformed AFDC, a federal program, into TANF, which is primarily a state program</a:t>
            </a:r>
          </a:p>
          <a:p>
            <a:r>
              <a:rPr lang="en-US" dirty="0" smtClean="0"/>
              <a:t>Many current policy initiatives and reforms have originated at the state level rather than federal</a:t>
            </a:r>
          </a:p>
          <a:p>
            <a:r>
              <a:rPr lang="en-US" dirty="0" smtClean="0"/>
              <a:t>More recent Presidents have been Governors (Carter, Reagan, Clinton, GW Bush) than Washington officials, have tended to favor a greater state role in policymaking</a:t>
            </a:r>
          </a:p>
        </p:txBody>
      </p:sp>
    </p:spTree>
    <p:extLst>
      <p:ext uri="{BB962C8B-B14F-4D97-AF65-F5344CB8AC3E}">
        <p14:creationId xmlns:p14="http://schemas.microsoft.com/office/powerpoint/2010/main" val="12275623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Laboratories of Democracy</a:t>
            </a:r>
            <a:endParaRPr lang="en-US" dirty="0"/>
          </a:p>
        </p:txBody>
      </p:sp>
      <p:sp>
        <p:nvSpPr>
          <p:cNvPr id="3" name="Content Placeholder 2"/>
          <p:cNvSpPr>
            <a:spLocks noGrp="1"/>
          </p:cNvSpPr>
          <p:nvPr>
            <p:ph idx="1"/>
          </p:nvPr>
        </p:nvSpPr>
        <p:spPr/>
        <p:txBody>
          <a:bodyPr>
            <a:normAutofit/>
          </a:bodyPr>
          <a:lstStyle/>
          <a:p>
            <a:r>
              <a:rPr lang="en-US" dirty="0" smtClean="0"/>
              <a:t>Approaches to problem-solving can be tried and tested on a smaller, state level before being adopted on a federal level</a:t>
            </a:r>
          </a:p>
          <a:p>
            <a:r>
              <a:rPr lang="en-US" dirty="0" smtClean="0"/>
              <a:t>Advantages of giving power and responsibility to state governments: </a:t>
            </a:r>
          </a:p>
          <a:p>
            <a:pPr lvl="1"/>
            <a:r>
              <a:rPr lang="en-US" dirty="0" smtClean="0"/>
              <a:t>Those closest to the scene may be able to deal with the problem more effectively; smaller units of government may be more responsive, efficient and cost-efficient.</a:t>
            </a:r>
          </a:p>
        </p:txBody>
      </p:sp>
    </p:spTree>
    <p:extLst>
      <p:ext uri="{BB962C8B-B14F-4D97-AF65-F5344CB8AC3E}">
        <p14:creationId xmlns:p14="http://schemas.microsoft.com/office/powerpoint/2010/main" val="2282059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Laboratories of Democracy</a:t>
            </a:r>
            <a:endParaRPr lang="en-US" dirty="0"/>
          </a:p>
        </p:txBody>
      </p:sp>
      <p:sp>
        <p:nvSpPr>
          <p:cNvPr id="3" name="Content Placeholder 2"/>
          <p:cNvSpPr>
            <a:spLocks noGrp="1"/>
          </p:cNvSpPr>
          <p:nvPr>
            <p:ph idx="1"/>
          </p:nvPr>
        </p:nvSpPr>
        <p:spPr/>
        <p:txBody>
          <a:bodyPr/>
          <a:lstStyle/>
          <a:p>
            <a:pPr marL="548640" lvl="1" indent="-411480">
              <a:buClr>
                <a:schemeClr val="tx1">
                  <a:shade val="95000"/>
                </a:schemeClr>
              </a:buClr>
              <a:buSzPct val="65000"/>
              <a:buFont typeface="Wingdings 2"/>
              <a:buChar char=""/>
            </a:pPr>
            <a:r>
              <a:rPr lang="en-US" dirty="0" smtClean="0"/>
              <a:t>Disadvantages of giving power and responsibility to state governments rather than federal:</a:t>
            </a:r>
          </a:p>
          <a:p>
            <a:pPr marL="813816" lvl="2" indent="-411480">
              <a:buClr>
                <a:schemeClr val="tx1">
                  <a:shade val="95000"/>
                </a:schemeClr>
              </a:buClr>
              <a:buSzPct val="65000"/>
              <a:buFont typeface="Wingdings 2"/>
              <a:buChar char=""/>
            </a:pPr>
            <a:r>
              <a:rPr lang="en-US" dirty="0" smtClean="0"/>
              <a:t>Questions </a:t>
            </a:r>
            <a:r>
              <a:rPr lang="en-US" dirty="0"/>
              <a:t>of equity: Should programs be uniform throughout the country? Are wealthier states going to be able to solve problems better than poorer, at the expense of the poorer states’ citizens</a:t>
            </a:r>
          </a:p>
          <a:p>
            <a:pPr lvl="1"/>
            <a:r>
              <a:rPr lang="en-US" dirty="0" smtClean="0"/>
              <a:t>What if states want to use policy-making authority to maintain status quo (slavery, segregation)?</a:t>
            </a:r>
            <a:endParaRPr lang="en-US" dirty="0"/>
          </a:p>
        </p:txBody>
      </p:sp>
    </p:spTree>
    <p:extLst>
      <p:ext uri="{BB962C8B-B14F-4D97-AF65-F5344CB8AC3E}">
        <p14:creationId xmlns:p14="http://schemas.microsoft.com/office/powerpoint/2010/main" val="38598162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funding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Grants-in-Aid</a:t>
            </a:r>
          </a:p>
          <a:p>
            <a:r>
              <a:rPr lang="en-US" dirty="0" smtClean="0"/>
              <a:t>Categorical grants vs. block grants (D&amp;M)</a:t>
            </a:r>
          </a:p>
          <a:p>
            <a:pPr lvl="1"/>
            <a:r>
              <a:rPr lang="en-US" dirty="0"/>
              <a:t>Understand the difference and the significance</a:t>
            </a:r>
          </a:p>
          <a:p>
            <a:r>
              <a:rPr lang="en-US" dirty="0" smtClean="0"/>
              <a:t>Policy categories (D&amp;M)</a:t>
            </a:r>
          </a:p>
          <a:p>
            <a:pPr lvl="1"/>
            <a:r>
              <a:rPr lang="en-US" dirty="0"/>
              <a:t>Health care (Medicaid, etc.)</a:t>
            </a:r>
          </a:p>
          <a:p>
            <a:pPr lvl="1"/>
            <a:r>
              <a:rPr lang="en-US" dirty="0"/>
              <a:t>Income security (welfare)</a:t>
            </a:r>
          </a:p>
          <a:p>
            <a:pPr lvl="1"/>
            <a:r>
              <a:rPr lang="en-US" dirty="0"/>
              <a:t>Education</a:t>
            </a:r>
          </a:p>
          <a:p>
            <a:pPr lvl="1"/>
            <a:r>
              <a:rPr lang="en-US" dirty="0"/>
              <a:t>Transportation (highways, mass transit)</a:t>
            </a:r>
          </a:p>
          <a:p>
            <a:r>
              <a:rPr lang="en-US" dirty="0" smtClean="0"/>
              <a:t>Unfunded mandate</a:t>
            </a:r>
          </a:p>
          <a:p>
            <a:pPr lvl="1"/>
            <a:r>
              <a:rPr lang="en-US" dirty="0" smtClean="0"/>
              <a:t>A federal law requires states to do something but provides no funding to carry it out, now largely impermissible</a:t>
            </a:r>
          </a:p>
          <a:p>
            <a:pPr marL="585216" lvl="1" indent="0">
              <a:buNone/>
            </a:pPr>
            <a:endParaRPr lang="en-US" dirty="0"/>
          </a:p>
        </p:txBody>
      </p:sp>
    </p:spTree>
    <p:extLst>
      <p:ext uri="{BB962C8B-B14F-4D97-AF65-F5344CB8AC3E}">
        <p14:creationId xmlns:p14="http://schemas.microsoft.com/office/powerpoint/2010/main" val="27761511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Federal Intervention in State Policy Areas</a:t>
            </a:r>
            <a:endParaRPr lang="en-US" dirty="0"/>
          </a:p>
        </p:txBody>
      </p:sp>
      <p:sp>
        <p:nvSpPr>
          <p:cNvPr id="3" name="Content Placeholder 2"/>
          <p:cNvSpPr>
            <a:spLocks noGrp="1"/>
          </p:cNvSpPr>
          <p:nvPr>
            <p:ph idx="1"/>
          </p:nvPr>
        </p:nvSpPr>
        <p:spPr/>
        <p:txBody>
          <a:bodyPr/>
          <a:lstStyle/>
          <a:p>
            <a:r>
              <a:rPr lang="en-US" dirty="0" smtClean="0"/>
              <a:t>Funding restrictions imposed if states don’t make policy the way the federal government wants them to</a:t>
            </a:r>
          </a:p>
          <a:p>
            <a:pPr lvl="1"/>
            <a:r>
              <a:rPr lang="en-US" dirty="0"/>
              <a:t>S</a:t>
            </a:r>
            <a:r>
              <a:rPr lang="en-US" dirty="0" smtClean="0"/>
              <a:t>peed limit of 55 MPH in response to the energy crisis of the 1970’s</a:t>
            </a:r>
          </a:p>
          <a:p>
            <a:pPr lvl="1"/>
            <a:r>
              <a:rPr lang="en-US" dirty="0" smtClean="0"/>
              <a:t>Uniform drinking age of 21, 1980’s</a:t>
            </a:r>
          </a:p>
          <a:p>
            <a:pPr lvl="1"/>
            <a:r>
              <a:rPr lang="en-US" dirty="0" smtClean="0"/>
              <a:t>Work requirements with federal funding for welfare programs (the Obama Administration has offered states waivers to some of these requirements</a:t>
            </a:r>
            <a:r>
              <a:rPr lang="en-US" dirty="0"/>
              <a:t>)</a:t>
            </a:r>
            <a:endParaRPr lang="en-US" dirty="0" smtClean="0"/>
          </a:p>
        </p:txBody>
      </p:sp>
    </p:spTree>
    <p:extLst>
      <p:ext uri="{BB962C8B-B14F-4D97-AF65-F5344CB8AC3E}">
        <p14:creationId xmlns:p14="http://schemas.microsoft.com/office/powerpoint/2010/main" val="32558545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Evolution of Federalism </a:t>
            </a:r>
            <a:br>
              <a:rPr lang="en-US" dirty="0" smtClean="0"/>
            </a:br>
            <a:r>
              <a:rPr lang="en-US" dirty="0" smtClean="0"/>
              <a:t>(Dye and MacManus, pp. 74-79)</a:t>
            </a:r>
            <a:endParaRPr lang="en-US" dirty="0"/>
          </a:p>
        </p:txBody>
      </p:sp>
      <p:sp>
        <p:nvSpPr>
          <p:cNvPr id="3" name="Content Placeholder 2"/>
          <p:cNvSpPr>
            <a:spLocks noGrp="1"/>
          </p:cNvSpPr>
          <p:nvPr>
            <p:ph idx="1"/>
          </p:nvPr>
        </p:nvSpPr>
        <p:spPr/>
        <p:txBody>
          <a:bodyPr>
            <a:normAutofit lnSpcReduction="10000"/>
          </a:bodyPr>
          <a:lstStyle/>
          <a:p>
            <a:r>
              <a:rPr lang="en-US" dirty="0" smtClean="0"/>
              <a:t>Dual Federalism</a:t>
            </a:r>
          </a:p>
          <a:p>
            <a:r>
              <a:rPr lang="en-US" dirty="0" smtClean="0"/>
              <a:t>Cooperative Federalism</a:t>
            </a:r>
          </a:p>
          <a:p>
            <a:r>
              <a:rPr lang="en-US" dirty="0" smtClean="0"/>
              <a:t>Centralized Federalism</a:t>
            </a:r>
          </a:p>
          <a:p>
            <a:r>
              <a:rPr lang="en-US" dirty="0" smtClean="0"/>
              <a:t>New Federalism</a:t>
            </a:r>
          </a:p>
          <a:p>
            <a:r>
              <a:rPr lang="en-US" dirty="0" smtClean="0"/>
              <a:t>Representational Federalism</a:t>
            </a:r>
          </a:p>
          <a:p>
            <a:r>
              <a:rPr lang="en-US" dirty="0" smtClean="0"/>
              <a:t>Coercive Federalism</a:t>
            </a:r>
          </a:p>
          <a:p>
            <a:r>
              <a:rPr lang="en-US" dirty="0" smtClean="0"/>
              <a:t>“Bottom-Up” Federalism</a:t>
            </a:r>
          </a:p>
          <a:p>
            <a:pPr marL="813816" lvl="2" indent="-411480">
              <a:buClr>
                <a:schemeClr val="tx1">
                  <a:shade val="95000"/>
                </a:schemeClr>
              </a:buClr>
              <a:buSzPct val="65000"/>
              <a:buFont typeface="Wingdings 2"/>
              <a:buChar char=""/>
            </a:pPr>
            <a:r>
              <a:rPr lang="en-US" dirty="0" smtClean="0"/>
              <a:t>These represent different eras in the relationship between the federal and state governments</a:t>
            </a:r>
          </a:p>
          <a:p>
            <a:pPr marL="813816" lvl="2" indent="-411480">
              <a:buClr>
                <a:schemeClr val="tx1">
                  <a:shade val="95000"/>
                </a:schemeClr>
              </a:buClr>
              <a:buSzPct val="65000"/>
              <a:buFont typeface="Wingdings 2"/>
              <a:buChar char=""/>
            </a:pPr>
            <a:r>
              <a:rPr lang="en-US" dirty="0" smtClean="0"/>
              <a:t>Understand </a:t>
            </a:r>
            <a:r>
              <a:rPr lang="en-US" dirty="0"/>
              <a:t>the differences and the significance of each of these</a:t>
            </a:r>
          </a:p>
          <a:p>
            <a:endParaRPr lang="en-US" dirty="0" smtClean="0"/>
          </a:p>
          <a:p>
            <a:endParaRPr lang="en-US" dirty="0" smtClean="0"/>
          </a:p>
        </p:txBody>
      </p:sp>
    </p:spTree>
    <p:extLst>
      <p:ext uri="{BB962C8B-B14F-4D97-AF65-F5344CB8AC3E}">
        <p14:creationId xmlns:p14="http://schemas.microsoft.com/office/powerpoint/2010/main" val="20301411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14" y="524149"/>
            <a:ext cx="9144000" cy="5701553"/>
          </a:xfrm>
          <a:prstGeom prst="rect">
            <a:avLst/>
          </a:prstGeom>
          <a:ln>
            <a:solidFill>
              <a:schemeClr val="tx1"/>
            </a:solidFill>
          </a:ln>
        </p:spPr>
      </p:pic>
      <p:sp>
        <p:nvSpPr>
          <p:cNvPr id="5" name="TextBox 4"/>
          <p:cNvSpPr txBox="1"/>
          <p:nvPr/>
        </p:nvSpPr>
        <p:spPr>
          <a:xfrm>
            <a:off x="2590800" y="1981200"/>
            <a:ext cx="2667000" cy="369332"/>
          </a:xfrm>
          <a:prstGeom prst="rect">
            <a:avLst/>
          </a:prstGeom>
          <a:noFill/>
        </p:spPr>
        <p:txBody>
          <a:bodyPr wrap="square" rtlCol="0">
            <a:spAutoFit/>
          </a:bodyPr>
          <a:lstStyle/>
          <a:p>
            <a:endParaRPr lang="en-US" dirty="0">
              <a:solidFill>
                <a:srgbClr val="FF0000"/>
              </a:solidFill>
            </a:endParaRPr>
          </a:p>
        </p:txBody>
      </p:sp>
      <p:sp>
        <p:nvSpPr>
          <p:cNvPr id="6" name="TextBox 5"/>
          <p:cNvSpPr txBox="1"/>
          <p:nvPr/>
        </p:nvSpPr>
        <p:spPr>
          <a:xfrm>
            <a:off x="2133600" y="685800"/>
            <a:ext cx="5181600" cy="523220"/>
          </a:xfrm>
          <a:prstGeom prst="rect">
            <a:avLst/>
          </a:prstGeom>
          <a:noFill/>
        </p:spPr>
        <p:txBody>
          <a:bodyPr wrap="square" rtlCol="0">
            <a:spAutoFit/>
          </a:bodyPr>
          <a:lstStyle/>
          <a:p>
            <a:r>
              <a:rPr lang="en-US" sz="2800" dirty="0" smtClean="0">
                <a:solidFill>
                  <a:schemeClr val="bg1"/>
                </a:solidFill>
              </a:rPr>
              <a:t>Pennsylvania Drinking Age</a:t>
            </a:r>
            <a:endParaRPr lang="en-US" sz="2800" dirty="0">
              <a:solidFill>
                <a:schemeClr val="bg1"/>
              </a:solidFill>
            </a:endParaRPr>
          </a:p>
        </p:txBody>
      </p:sp>
      <p:sp>
        <p:nvSpPr>
          <p:cNvPr id="7" name="TextBox 6"/>
          <p:cNvSpPr txBox="1"/>
          <p:nvPr/>
        </p:nvSpPr>
        <p:spPr>
          <a:xfrm>
            <a:off x="7338134" y="731966"/>
            <a:ext cx="1828800" cy="1815882"/>
          </a:xfrm>
          <a:prstGeom prst="rect">
            <a:avLst/>
          </a:prstGeom>
          <a:noFill/>
        </p:spPr>
        <p:txBody>
          <a:bodyPr wrap="square" rtlCol="0">
            <a:spAutoFit/>
          </a:bodyPr>
          <a:lstStyle/>
          <a:p>
            <a:pPr algn="r"/>
            <a:r>
              <a:rPr lang="en-US" sz="2800" dirty="0" smtClean="0">
                <a:solidFill>
                  <a:schemeClr val="bg1"/>
                </a:solidFill>
              </a:rPr>
              <a:t>New Jersey Drinking Age</a:t>
            </a:r>
            <a:endParaRPr lang="en-US" sz="2800" dirty="0">
              <a:solidFill>
                <a:schemeClr val="bg1"/>
              </a:solidFill>
            </a:endParaRPr>
          </a:p>
        </p:txBody>
      </p:sp>
      <p:sp>
        <p:nvSpPr>
          <p:cNvPr id="8" name="TextBox 7"/>
          <p:cNvSpPr txBox="1"/>
          <p:nvPr/>
        </p:nvSpPr>
        <p:spPr>
          <a:xfrm>
            <a:off x="6934200" y="4419600"/>
            <a:ext cx="304800" cy="646331"/>
          </a:xfrm>
          <a:prstGeom prst="rect">
            <a:avLst/>
          </a:prstGeom>
          <a:noFill/>
        </p:spPr>
        <p:txBody>
          <a:bodyPr wrap="square" rtlCol="0">
            <a:spAutoFit/>
          </a:bodyPr>
          <a:lstStyle/>
          <a:p>
            <a:endParaRPr lang="en-US" dirty="0" smtClean="0">
              <a:solidFill>
                <a:schemeClr val="bg1"/>
              </a:solidFill>
            </a:endParaRPr>
          </a:p>
          <a:p>
            <a:endParaRPr lang="en-US" dirty="0">
              <a:solidFill>
                <a:schemeClr val="bg1"/>
              </a:solidFill>
            </a:endParaRPr>
          </a:p>
        </p:txBody>
      </p:sp>
      <p:sp>
        <p:nvSpPr>
          <p:cNvPr id="9" name="TextBox 8"/>
          <p:cNvSpPr txBox="1"/>
          <p:nvPr/>
        </p:nvSpPr>
        <p:spPr>
          <a:xfrm>
            <a:off x="7642934" y="5181600"/>
            <a:ext cx="1219200" cy="923330"/>
          </a:xfrm>
          <a:prstGeom prst="rect">
            <a:avLst/>
          </a:prstGeom>
          <a:noFill/>
        </p:spPr>
        <p:txBody>
          <a:bodyPr wrap="square" rtlCol="0">
            <a:spAutoFit/>
          </a:bodyPr>
          <a:lstStyle/>
          <a:p>
            <a:r>
              <a:rPr lang="en-US" dirty="0" smtClean="0">
                <a:solidFill>
                  <a:schemeClr val="bg1"/>
                </a:solidFill>
              </a:rPr>
              <a:t>Where I went to college</a:t>
            </a:r>
            <a:endParaRPr lang="en-US" dirty="0">
              <a:solidFill>
                <a:schemeClr val="bg1"/>
              </a:solidFill>
            </a:endParaRPr>
          </a:p>
        </p:txBody>
      </p:sp>
      <p:cxnSp>
        <p:nvCxnSpPr>
          <p:cNvPr id="11" name="Straight Arrow Connector 10"/>
          <p:cNvCxnSpPr/>
          <p:nvPr/>
        </p:nvCxnSpPr>
        <p:spPr>
          <a:xfrm flipH="1" flipV="1">
            <a:off x="7086600" y="4648200"/>
            <a:ext cx="152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7162800" y="4648200"/>
            <a:ext cx="76200" cy="114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flipV="1">
            <a:off x="7010400" y="4572000"/>
            <a:ext cx="1066800" cy="938129"/>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957134" y="4202079"/>
            <a:ext cx="1371600" cy="1569660"/>
          </a:xfrm>
          <a:prstGeom prst="rect">
            <a:avLst/>
          </a:prstGeom>
          <a:noFill/>
        </p:spPr>
        <p:txBody>
          <a:bodyPr wrap="square" rtlCol="0">
            <a:spAutoFit/>
          </a:bodyPr>
          <a:lstStyle/>
          <a:p>
            <a:r>
              <a:rPr lang="en-US" sz="9600" dirty="0">
                <a:solidFill>
                  <a:schemeClr val="bg1"/>
                </a:solidFill>
              </a:rPr>
              <a:t>\</a:t>
            </a:r>
          </a:p>
        </p:txBody>
      </p:sp>
      <p:sp>
        <p:nvSpPr>
          <p:cNvPr id="19" name="TextBox 18"/>
          <p:cNvSpPr txBox="1"/>
          <p:nvPr/>
        </p:nvSpPr>
        <p:spPr>
          <a:xfrm>
            <a:off x="3619500" y="2057400"/>
            <a:ext cx="3276600" cy="1569660"/>
          </a:xfrm>
          <a:prstGeom prst="rect">
            <a:avLst/>
          </a:prstGeom>
          <a:noFill/>
        </p:spPr>
        <p:txBody>
          <a:bodyPr wrap="square" rtlCol="0">
            <a:spAutoFit/>
          </a:bodyPr>
          <a:lstStyle/>
          <a:p>
            <a:r>
              <a:rPr lang="en-US" sz="9600" b="1" dirty="0" smtClean="0">
                <a:solidFill>
                  <a:schemeClr val="bg1"/>
                </a:solidFill>
              </a:rPr>
              <a:t>21</a:t>
            </a:r>
            <a:endParaRPr lang="en-US" sz="9600" b="1" dirty="0">
              <a:solidFill>
                <a:schemeClr val="bg1"/>
              </a:solidFill>
            </a:endParaRPr>
          </a:p>
        </p:txBody>
      </p:sp>
      <p:sp>
        <p:nvSpPr>
          <p:cNvPr id="20" name="TextBox 19"/>
          <p:cNvSpPr txBox="1"/>
          <p:nvPr/>
        </p:nvSpPr>
        <p:spPr>
          <a:xfrm>
            <a:off x="7685102" y="2842230"/>
            <a:ext cx="1458897" cy="1323439"/>
          </a:xfrm>
          <a:prstGeom prst="rect">
            <a:avLst/>
          </a:prstGeom>
          <a:noFill/>
        </p:spPr>
        <p:txBody>
          <a:bodyPr wrap="square" rtlCol="0">
            <a:spAutoFit/>
          </a:bodyPr>
          <a:lstStyle/>
          <a:p>
            <a:r>
              <a:rPr lang="en-US" sz="8000" b="1" dirty="0" smtClean="0">
                <a:solidFill>
                  <a:schemeClr val="bg1"/>
                </a:solidFill>
              </a:rPr>
              <a:t>18</a:t>
            </a:r>
            <a:endParaRPr lang="en-US" sz="8000" b="1" dirty="0">
              <a:solidFill>
                <a:schemeClr val="bg1"/>
              </a:solidFill>
            </a:endParaRPr>
          </a:p>
        </p:txBody>
      </p:sp>
    </p:spTree>
    <p:extLst>
      <p:ext uri="{BB962C8B-B14F-4D97-AF65-F5344CB8AC3E}">
        <p14:creationId xmlns:p14="http://schemas.microsoft.com/office/powerpoint/2010/main" val="34850445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Legislatures</a:t>
            </a:r>
            <a:endParaRPr lang="en-US" dirty="0"/>
          </a:p>
        </p:txBody>
      </p:sp>
      <p:sp>
        <p:nvSpPr>
          <p:cNvPr id="3" name="Content Placeholder 2"/>
          <p:cNvSpPr>
            <a:spLocks noGrp="1"/>
          </p:cNvSpPr>
          <p:nvPr>
            <p:ph idx="1"/>
          </p:nvPr>
        </p:nvSpPr>
        <p:spPr>
          <a:xfrm>
            <a:off x="457200" y="1143000"/>
            <a:ext cx="8229600" cy="5166360"/>
          </a:xfrm>
        </p:spPr>
        <p:txBody>
          <a:bodyPr>
            <a:normAutofit/>
          </a:bodyPr>
          <a:lstStyle/>
          <a:p>
            <a:pPr lvl="1"/>
            <a:r>
              <a:rPr lang="en-US" dirty="0" smtClean="0"/>
              <a:t>Southern legislatures tend to have more power, in accordance with the Jeffersonian model (opposite of executive)</a:t>
            </a:r>
          </a:p>
          <a:p>
            <a:pPr lvl="1"/>
            <a:r>
              <a:rPr lang="en-US" dirty="0" smtClean="0"/>
              <a:t>Structure</a:t>
            </a:r>
          </a:p>
          <a:p>
            <a:pPr lvl="2"/>
            <a:r>
              <a:rPr lang="en-US" dirty="0" smtClean="0"/>
              <a:t>49 states have bicameral legislatures modeled on US Congress (Senate + House of Representatives/Delegates/Assembly)</a:t>
            </a:r>
          </a:p>
          <a:p>
            <a:pPr lvl="2"/>
            <a:r>
              <a:rPr lang="en-US" dirty="0" smtClean="0"/>
              <a:t>Nebraska has a unicameral legislature – abolished its House of Reps. as a cost-saving measure during the Depression, also made legislative process much more efficient</a:t>
            </a:r>
          </a:p>
          <a:p>
            <a:pPr lvl="2"/>
            <a:r>
              <a:rPr lang="en-US" dirty="0" smtClean="0"/>
              <a:t>Nebraska is also the only nonpartisan legislature</a:t>
            </a:r>
          </a:p>
        </p:txBody>
      </p:sp>
    </p:spTree>
    <p:extLst>
      <p:ext uri="{BB962C8B-B14F-4D97-AF65-F5344CB8AC3E}">
        <p14:creationId xmlns:p14="http://schemas.microsoft.com/office/powerpoint/2010/main" val="19067317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Intergovernmental relations</a:t>
            </a:r>
            <a:endParaRPr lang="en-US" dirty="0"/>
          </a:p>
        </p:txBody>
      </p:sp>
      <p:sp>
        <p:nvSpPr>
          <p:cNvPr id="3" name="Content Placeholder 2"/>
          <p:cNvSpPr>
            <a:spLocks noGrp="1"/>
          </p:cNvSpPr>
          <p:nvPr>
            <p:ph idx="1"/>
          </p:nvPr>
        </p:nvSpPr>
        <p:spPr>
          <a:xfrm>
            <a:off x="457200" y="1219200"/>
            <a:ext cx="8229600" cy="5090160"/>
          </a:xfrm>
        </p:spPr>
        <p:txBody>
          <a:bodyPr>
            <a:normAutofit fontScale="92500" lnSpcReduction="10000"/>
          </a:bodyPr>
          <a:lstStyle/>
          <a:p>
            <a:r>
              <a:rPr lang="en-US" dirty="0" smtClean="0"/>
              <a:t>Federal-state (federalism)</a:t>
            </a:r>
          </a:p>
          <a:p>
            <a:r>
              <a:rPr lang="en-US" dirty="0" smtClean="0"/>
              <a:t>Interstate (confederalism)</a:t>
            </a:r>
          </a:p>
          <a:p>
            <a:pPr lvl="1"/>
            <a:r>
              <a:rPr lang="en-US" dirty="0" smtClean="0"/>
              <a:t>Interstate compacts: </a:t>
            </a:r>
          </a:p>
          <a:p>
            <a:pPr lvl="1"/>
            <a:r>
              <a:rPr lang="en-US" dirty="0" smtClean="0"/>
              <a:t>South Carolina contracted with Connecticut and New Jersey to allow their nuclear waste to be disposed of at the Barnwell site; no other states could use it)</a:t>
            </a:r>
          </a:p>
          <a:p>
            <a:pPr lvl="1"/>
            <a:r>
              <a:rPr lang="en-US" dirty="0" smtClean="0"/>
              <a:t>Students who live in certain counties in NC and SC may qualify for in-state tuition for a program at a state university in the other state if it isn’t offered in their home state (UNC Charlotte and Winthrop)</a:t>
            </a:r>
          </a:p>
          <a:p>
            <a:pPr lvl="1"/>
            <a:r>
              <a:rPr lang="en-US" dirty="0" smtClean="0"/>
              <a:t>Post-9/11 interstate security compacts, cooperation among law enforcement from different jurisdictions</a:t>
            </a:r>
          </a:p>
          <a:p>
            <a:pPr lvl="1"/>
            <a:r>
              <a:rPr lang="en-US" dirty="0" smtClean="0"/>
              <a:t>Environmental compacts: clean air, water use</a:t>
            </a:r>
          </a:p>
          <a:p>
            <a:pPr lvl="2"/>
            <a:r>
              <a:rPr lang="en-US" dirty="0" smtClean="0"/>
              <a:t>Pollution crosses state lines</a:t>
            </a:r>
          </a:p>
          <a:p>
            <a:pPr lvl="2"/>
            <a:endParaRPr lang="en-US" dirty="0" smtClean="0"/>
          </a:p>
        </p:txBody>
      </p:sp>
    </p:spTree>
    <p:extLst>
      <p:ext uri="{BB962C8B-B14F-4D97-AF65-F5344CB8AC3E}">
        <p14:creationId xmlns:p14="http://schemas.microsoft.com/office/powerpoint/2010/main" val="35429201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Limits of federal control over state policy</a:t>
            </a:r>
            <a:endParaRPr lang="en-US" dirty="0"/>
          </a:p>
        </p:txBody>
      </p:sp>
      <p:sp>
        <p:nvSpPr>
          <p:cNvPr id="3" name="Content Placeholder 2"/>
          <p:cNvSpPr>
            <a:spLocks noGrp="1"/>
          </p:cNvSpPr>
          <p:nvPr>
            <p:ph idx="1"/>
          </p:nvPr>
        </p:nvSpPr>
        <p:spPr/>
        <p:txBody>
          <a:bodyPr/>
          <a:lstStyle/>
          <a:p>
            <a:r>
              <a:rPr lang="en-US" i="1" dirty="0"/>
              <a:t>U.S. v. Lopez </a:t>
            </a:r>
            <a:r>
              <a:rPr lang="en-US" dirty="0"/>
              <a:t>(1995) limited federal power under the Interstate Commerce Clause (the Gun Free Schools Act was unconstitutional because this is a matter of state, not federal, jurisdiction)</a:t>
            </a:r>
            <a:endParaRPr lang="en-US" i="1" dirty="0"/>
          </a:p>
          <a:p>
            <a:endParaRPr lang="en-US" dirty="0"/>
          </a:p>
        </p:txBody>
      </p:sp>
    </p:spTree>
    <p:extLst>
      <p:ext uri="{BB962C8B-B14F-4D97-AF65-F5344CB8AC3E}">
        <p14:creationId xmlns:p14="http://schemas.microsoft.com/office/powerpoint/2010/main" val="36009767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Intergovernmental relations</a:t>
            </a:r>
            <a:endParaRPr lang="en-US" dirty="0"/>
          </a:p>
        </p:txBody>
      </p:sp>
      <p:sp>
        <p:nvSpPr>
          <p:cNvPr id="3" name="Content Placeholder 2"/>
          <p:cNvSpPr>
            <a:spLocks noGrp="1"/>
          </p:cNvSpPr>
          <p:nvPr>
            <p:ph idx="1"/>
          </p:nvPr>
        </p:nvSpPr>
        <p:spPr/>
        <p:txBody>
          <a:bodyPr/>
          <a:lstStyle/>
          <a:p>
            <a:r>
              <a:rPr lang="en-US" dirty="0" smtClean="0"/>
              <a:t>Interstate:</a:t>
            </a:r>
          </a:p>
          <a:p>
            <a:pPr lvl="1"/>
            <a:r>
              <a:rPr lang="en-US" dirty="0" smtClean="0"/>
              <a:t>There are national associations of governors, legislators, state election officials, etc.</a:t>
            </a:r>
          </a:p>
          <a:p>
            <a:r>
              <a:rPr lang="en-US" dirty="0" smtClean="0"/>
              <a:t>State-local</a:t>
            </a:r>
          </a:p>
          <a:p>
            <a:pPr lvl="1"/>
            <a:r>
              <a:rPr lang="en-US" dirty="0" smtClean="0"/>
              <a:t>States may give local governments responsibility for carrying out certain state policies</a:t>
            </a:r>
            <a:endParaRPr lang="en-US" dirty="0"/>
          </a:p>
          <a:p>
            <a:r>
              <a:rPr lang="en-US" dirty="0" smtClean="0"/>
              <a:t>Local-local</a:t>
            </a:r>
          </a:p>
          <a:p>
            <a:pPr lvl="1"/>
            <a:r>
              <a:rPr lang="en-US" dirty="0" smtClean="0"/>
              <a:t>Cooperation among counties, cities, regional councils of government</a:t>
            </a:r>
            <a:endParaRPr lang="en-US" dirty="0"/>
          </a:p>
          <a:p>
            <a:pPr lvl="1"/>
            <a:endParaRPr lang="en-US" dirty="0"/>
          </a:p>
        </p:txBody>
      </p:sp>
    </p:spTree>
    <p:extLst>
      <p:ext uri="{BB962C8B-B14F-4D97-AF65-F5344CB8AC3E}">
        <p14:creationId xmlns:p14="http://schemas.microsoft.com/office/powerpoint/2010/main" val="20192496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States Affect Each Other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North Carolina-South Carolina dispute over use of water from the Catawba River (case was settled, but would have been heard by US Supreme Court under original jurisdiction)</a:t>
            </a:r>
          </a:p>
          <a:p>
            <a:r>
              <a:rPr lang="en-US" dirty="0" smtClean="0"/>
              <a:t>Policies tend to spread regionally</a:t>
            </a:r>
          </a:p>
          <a:p>
            <a:r>
              <a:rPr lang="en-US" dirty="0" smtClean="0"/>
              <a:t>State lotteries</a:t>
            </a:r>
          </a:p>
          <a:p>
            <a:r>
              <a:rPr lang="en-US" dirty="0" smtClean="0"/>
              <a:t>Competition for economic development, recruitment of factories and industry (should Boeing build its new plant in WA or SC?)</a:t>
            </a:r>
          </a:p>
          <a:p>
            <a:r>
              <a:rPr lang="en-US" dirty="0" smtClean="0"/>
              <a:t>“Race to the Bottom” – as states cut taxes and otherwise offer economic incentives for business, schools and social services may suffer</a:t>
            </a:r>
            <a:endParaRPr lang="en-US" dirty="0"/>
          </a:p>
        </p:txBody>
      </p:sp>
    </p:spTree>
    <p:extLst>
      <p:ext uri="{BB962C8B-B14F-4D97-AF65-F5344CB8AC3E}">
        <p14:creationId xmlns:p14="http://schemas.microsoft.com/office/powerpoint/2010/main" val="28310984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Full Faith and Credit Clause</a:t>
            </a:r>
            <a:endParaRPr lang="en-US" dirty="0"/>
          </a:p>
        </p:txBody>
      </p:sp>
      <p:sp>
        <p:nvSpPr>
          <p:cNvPr id="3" name="Content Placeholder 2"/>
          <p:cNvSpPr>
            <a:spLocks noGrp="1"/>
          </p:cNvSpPr>
          <p:nvPr>
            <p:ph idx="1"/>
          </p:nvPr>
        </p:nvSpPr>
        <p:spPr/>
        <p:txBody>
          <a:bodyPr/>
          <a:lstStyle/>
          <a:p>
            <a:r>
              <a:rPr lang="en-US" dirty="0" smtClean="0"/>
              <a:t>Article IV of the Constitution: States are required to recognize each other’s legally binding acts and contracts</a:t>
            </a:r>
          </a:p>
          <a:p>
            <a:r>
              <a:rPr lang="en-US" dirty="0" smtClean="0"/>
              <a:t>Until the U.S. Supreme Court declared a national Constitutional right to same sex marriage in June 2015, it was not resolved whether states where </a:t>
            </a:r>
            <a:r>
              <a:rPr lang="en-US" dirty="0" smtClean="0"/>
              <a:t>it was </a:t>
            </a:r>
            <a:r>
              <a:rPr lang="en-US" dirty="0" smtClean="0"/>
              <a:t>illegal were required to recognize those marriages performed in other states where it was legal.</a:t>
            </a:r>
            <a:endParaRPr lang="en-US" dirty="0"/>
          </a:p>
        </p:txBody>
      </p:sp>
    </p:spTree>
    <p:extLst>
      <p:ext uri="{BB962C8B-B14F-4D97-AF65-F5344CB8AC3E}">
        <p14:creationId xmlns:p14="http://schemas.microsoft.com/office/powerpoint/2010/main" val="1383260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Legislatures</a:t>
            </a:r>
            <a:endParaRPr lang="en-US" dirty="0"/>
          </a:p>
        </p:txBody>
      </p:sp>
      <p:sp>
        <p:nvSpPr>
          <p:cNvPr id="3" name="Content Placeholder 2"/>
          <p:cNvSpPr>
            <a:spLocks noGrp="1"/>
          </p:cNvSpPr>
          <p:nvPr>
            <p:ph idx="1"/>
          </p:nvPr>
        </p:nvSpPr>
        <p:spPr/>
        <p:txBody>
          <a:bodyPr/>
          <a:lstStyle/>
          <a:p>
            <a:pPr lvl="1"/>
            <a:r>
              <a:rPr lang="en-US" dirty="0"/>
              <a:t>Full-time vs. part-time</a:t>
            </a:r>
          </a:p>
          <a:p>
            <a:pPr lvl="2"/>
            <a:r>
              <a:rPr lang="en-US" dirty="0"/>
              <a:t>California legislators meet full-time, paid &gt;$100K/yr.</a:t>
            </a:r>
          </a:p>
          <a:p>
            <a:pPr lvl="2"/>
            <a:r>
              <a:rPr lang="en-US" dirty="0"/>
              <a:t>Wyoming’s legislature meets 60 days in two years</a:t>
            </a:r>
          </a:p>
          <a:p>
            <a:pPr lvl="2"/>
            <a:r>
              <a:rPr lang="en-US" dirty="0"/>
              <a:t>New Hampshire legislators are paid $100/yr.</a:t>
            </a:r>
          </a:p>
          <a:p>
            <a:pPr lvl="1"/>
            <a:r>
              <a:rPr lang="en-US" dirty="0"/>
              <a:t>Size of districts</a:t>
            </a:r>
          </a:p>
          <a:p>
            <a:pPr lvl="2"/>
            <a:r>
              <a:rPr lang="en-US" dirty="0"/>
              <a:t>CA and TX state Senators represent more people than US Representatives</a:t>
            </a:r>
          </a:p>
          <a:p>
            <a:pPr lvl="2"/>
            <a:r>
              <a:rPr lang="en-US" dirty="0"/>
              <a:t>New Hampshire House has 400 members who each represent about 3000 people</a:t>
            </a:r>
          </a:p>
          <a:p>
            <a:endParaRPr lang="en-US" dirty="0"/>
          </a:p>
        </p:txBody>
      </p:sp>
    </p:spTree>
    <p:extLst>
      <p:ext uri="{BB962C8B-B14F-4D97-AF65-F5344CB8AC3E}">
        <p14:creationId xmlns:p14="http://schemas.microsoft.com/office/powerpoint/2010/main" val="307457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Judicial Systems</a:t>
            </a:r>
            <a:endParaRPr lang="en-US" dirty="0"/>
          </a:p>
        </p:txBody>
      </p:sp>
      <p:sp>
        <p:nvSpPr>
          <p:cNvPr id="3" name="Content Placeholder 2"/>
          <p:cNvSpPr>
            <a:spLocks noGrp="1"/>
          </p:cNvSpPr>
          <p:nvPr>
            <p:ph idx="1"/>
          </p:nvPr>
        </p:nvSpPr>
        <p:spPr/>
        <p:txBody>
          <a:bodyPr/>
          <a:lstStyle/>
          <a:p>
            <a:r>
              <a:rPr lang="en-US" dirty="0" smtClean="0"/>
              <a:t>State judges are chosen in different ways</a:t>
            </a:r>
          </a:p>
          <a:p>
            <a:r>
              <a:rPr lang="en-US" dirty="0" smtClean="0"/>
              <a:t>Popular elections – may be partisan or nonpartisan</a:t>
            </a:r>
          </a:p>
          <a:p>
            <a:r>
              <a:rPr lang="en-US" dirty="0" smtClean="0"/>
              <a:t>Legislative election (VA and SC)</a:t>
            </a:r>
          </a:p>
          <a:p>
            <a:r>
              <a:rPr lang="en-US" dirty="0" smtClean="0"/>
              <a:t>Gubernatorial appointment with Senate confirmation (modeled on federal system)</a:t>
            </a:r>
          </a:p>
          <a:p>
            <a:r>
              <a:rPr lang="en-US" dirty="0" smtClean="0"/>
              <a:t>Merit selection commissions</a:t>
            </a:r>
            <a:endParaRPr lang="en-US" dirty="0"/>
          </a:p>
        </p:txBody>
      </p:sp>
    </p:spTree>
    <p:extLst>
      <p:ext uri="{BB962C8B-B14F-4D97-AF65-F5344CB8AC3E}">
        <p14:creationId xmlns:p14="http://schemas.microsoft.com/office/powerpoint/2010/main" val="8712502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Political Parties</a:t>
            </a:r>
            <a:endParaRPr lang="en-US" dirty="0"/>
          </a:p>
        </p:txBody>
      </p:sp>
      <p:sp>
        <p:nvSpPr>
          <p:cNvPr id="3" name="Content Placeholder 2"/>
          <p:cNvSpPr>
            <a:spLocks noGrp="1"/>
          </p:cNvSpPr>
          <p:nvPr>
            <p:ph idx="1"/>
          </p:nvPr>
        </p:nvSpPr>
        <p:spPr/>
        <p:txBody>
          <a:bodyPr/>
          <a:lstStyle/>
          <a:p>
            <a:r>
              <a:rPr lang="en-US" dirty="0" smtClean="0"/>
              <a:t>Some states have much stronger party systems than others, as a result of variation in state election laws</a:t>
            </a:r>
          </a:p>
          <a:p>
            <a:r>
              <a:rPr lang="en-US" dirty="0" smtClean="0"/>
              <a:t>Voter registration by party, or not</a:t>
            </a:r>
          </a:p>
          <a:p>
            <a:r>
              <a:rPr lang="en-US" dirty="0" smtClean="0"/>
              <a:t>Open or closed primaries</a:t>
            </a:r>
          </a:p>
          <a:p>
            <a:r>
              <a:rPr lang="en-US" dirty="0" smtClean="0"/>
              <a:t>Interest groups tend to be stronger in states where party systems are weaker</a:t>
            </a:r>
          </a:p>
          <a:p>
            <a:pPr marL="137160" indent="0">
              <a:buNone/>
            </a:pPr>
            <a:endParaRPr lang="en-US" dirty="0" smtClean="0"/>
          </a:p>
        </p:txBody>
      </p:sp>
    </p:spTree>
    <p:extLst>
      <p:ext uri="{BB962C8B-B14F-4D97-AF65-F5344CB8AC3E}">
        <p14:creationId xmlns:p14="http://schemas.microsoft.com/office/powerpoint/2010/main" val="1312220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Governments</a:t>
            </a:r>
            <a:endParaRPr lang="en-US" dirty="0"/>
          </a:p>
        </p:txBody>
      </p:sp>
      <p:sp>
        <p:nvSpPr>
          <p:cNvPr id="3" name="Content Placeholder 2"/>
          <p:cNvSpPr>
            <a:spLocks noGrp="1"/>
          </p:cNvSpPr>
          <p:nvPr>
            <p:ph idx="1"/>
          </p:nvPr>
        </p:nvSpPr>
        <p:spPr/>
        <p:txBody>
          <a:bodyPr/>
          <a:lstStyle/>
          <a:p>
            <a:r>
              <a:rPr lang="en-US" dirty="0" smtClean="0"/>
              <a:t>States vary in the amount of power they give to local governments (home rule)</a:t>
            </a:r>
          </a:p>
          <a:p>
            <a:r>
              <a:rPr lang="en-US" dirty="0" smtClean="0"/>
              <a:t>Every state except Alaska has counties (although Louisiana calls them “parishes”)</a:t>
            </a:r>
          </a:p>
          <a:p>
            <a:r>
              <a:rPr lang="en-US" dirty="0" smtClean="0"/>
              <a:t>In some states, counties are simply judicial circuits and in others they are units for purposes of government services and elections</a:t>
            </a:r>
            <a:endParaRPr lang="en-US" dirty="0"/>
          </a:p>
        </p:txBody>
      </p:sp>
    </p:spTree>
    <p:extLst>
      <p:ext uri="{BB962C8B-B14F-4D97-AF65-F5344CB8AC3E}">
        <p14:creationId xmlns:p14="http://schemas.microsoft.com/office/powerpoint/2010/main" val="2701602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Political characteristics and socioeconomic indicators</a:t>
            </a:r>
            <a:endParaRPr lang="en-US" dirty="0"/>
          </a:p>
        </p:txBody>
      </p:sp>
      <p:sp>
        <p:nvSpPr>
          <p:cNvPr id="3" name="Content Placeholder 2"/>
          <p:cNvSpPr>
            <a:spLocks noGrp="1"/>
          </p:cNvSpPr>
          <p:nvPr>
            <p:ph idx="1"/>
          </p:nvPr>
        </p:nvSpPr>
        <p:spPr/>
        <p:txBody>
          <a:bodyPr/>
          <a:lstStyle/>
          <a:p>
            <a:r>
              <a:rPr lang="en-US" dirty="0" smtClean="0"/>
              <a:t>Rankings in various indicators of services (education, welfare spending)</a:t>
            </a:r>
          </a:p>
          <a:p>
            <a:pPr lvl="1"/>
            <a:r>
              <a:rPr lang="en-US" dirty="0" smtClean="0"/>
              <a:t>As you remember, comparisons can be tricky</a:t>
            </a:r>
          </a:p>
          <a:p>
            <a:r>
              <a:rPr lang="en-US" dirty="0" smtClean="0"/>
              <a:t>Rates of taxation</a:t>
            </a:r>
          </a:p>
          <a:p>
            <a:r>
              <a:rPr lang="en-US" dirty="0" smtClean="0"/>
              <a:t>Economic development policies</a:t>
            </a:r>
          </a:p>
          <a:p>
            <a:r>
              <a:rPr lang="en-US" dirty="0" smtClean="0"/>
              <a:t>Cost of living</a:t>
            </a:r>
          </a:p>
          <a:p>
            <a:r>
              <a:rPr lang="en-US" dirty="0" smtClean="0"/>
              <a:t>Quality of life (wealth vs. poverty, education, health, environmental protections)</a:t>
            </a:r>
            <a:endParaRPr lang="en-US" dirty="0"/>
          </a:p>
        </p:txBody>
      </p:sp>
    </p:spTree>
    <p:extLst>
      <p:ext uri="{BB962C8B-B14F-4D97-AF65-F5344CB8AC3E}">
        <p14:creationId xmlns:p14="http://schemas.microsoft.com/office/powerpoint/2010/main" val="42499916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Constitutions</a:t>
            </a:r>
            <a:endParaRPr lang="en-US" dirty="0"/>
          </a:p>
        </p:txBody>
      </p:sp>
      <p:sp>
        <p:nvSpPr>
          <p:cNvPr id="3" name="Content Placeholder 2"/>
          <p:cNvSpPr>
            <a:spLocks noGrp="1"/>
          </p:cNvSpPr>
          <p:nvPr>
            <p:ph idx="1"/>
          </p:nvPr>
        </p:nvSpPr>
        <p:spPr/>
        <p:txBody>
          <a:bodyPr>
            <a:normAutofit/>
          </a:bodyPr>
          <a:lstStyle/>
          <a:p>
            <a:r>
              <a:rPr lang="en-US" dirty="0" smtClean="0"/>
              <a:t>Every state has a Constitution</a:t>
            </a:r>
          </a:p>
          <a:p>
            <a:r>
              <a:rPr lang="en-US" dirty="0" smtClean="0"/>
              <a:t>Every state divides power into legislative, executive and judicial branches</a:t>
            </a:r>
          </a:p>
          <a:p>
            <a:r>
              <a:rPr lang="en-US" dirty="0" smtClean="0"/>
              <a:t>Usually much more detailed than US Constitution</a:t>
            </a:r>
          </a:p>
        </p:txBody>
      </p:sp>
    </p:spTree>
    <p:extLst>
      <p:ext uri="{BB962C8B-B14F-4D97-AF65-F5344CB8AC3E}">
        <p14:creationId xmlns:p14="http://schemas.microsoft.com/office/powerpoint/2010/main" val="7133419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231</TotalTime>
  <Words>1782</Words>
  <Application>Microsoft Office PowerPoint</Application>
  <PresentationFormat>On-screen Show (4:3)</PresentationFormat>
  <Paragraphs>167</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Apex</vt:lpstr>
      <vt:lpstr>Comparing the states</vt:lpstr>
      <vt:lpstr>Governors</vt:lpstr>
      <vt:lpstr>Legislatures</vt:lpstr>
      <vt:lpstr>Legislatures</vt:lpstr>
      <vt:lpstr>State Judicial Systems</vt:lpstr>
      <vt:lpstr>Political Parties</vt:lpstr>
      <vt:lpstr>Local Governments</vt:lpstr>
      <vt:lpstr>Political characteristics and socioeconomic indicators</vt:lpstr>
      <vt:lpstr>State Constitutions</vt:lpstr>
      <vt:lpstr>State Constitutions</vt:lpstr>
      <vt:lpstr>Bills of Rights</vt:lpstr>
      <vt:lpstr>US Constitution’s Bill of Rights</vt:lpstr>
      <vt:lpstr>State Constitutions</vt:lpstr>
      <vt:lpstr>South Carolina Constitutions</vt:lpstr>
      <vt:lpstr>PowerPoint Presentation</vt:lpstr>
      <vt:lpstr>PowerPoint Presentation</vt:lpstr>
      <vt:lpstr>PowerPoint Presentation</vt:lpstr>
      <vt:lpstr>PowerPoint Presentation</vt:lpstr>
      <vt:lpstr>PowerPoint Presentation</vt:lpstr>
      <vt:lpstr>PowerPoint Presentation</vt:lpstr>
      <vt:lpstr>Initiatives, Referenda, Recalls</vt:lpstr>
      <vt:lpstr>FEDERALISM</vt:lpstr>
      <vt:lpstr>Devolution</vt:lpstr>
      <vt:lpstr>Laboratories of Democracy</vt:lpstr>
      <vt:lpstr>Laboratories of Democracy</vt:lpstr>
      <vt:lpstr>Federal funding</vt:lpstr>
      <vt:lpstr>Federal Intervention in State Policy Areas</vt:lpstr>
      <vt:lpstr>Evolution of Federalism  (Dye and MacManus, pp. 74-79)</vt:lpstr>
      <vt:lpstr>PowerPoint Presentation</vt:lpstr>
      <vt:lpstr>Intergovernmental relations</vt:lpstr>
      <vt:lpstr>Limits of federal control over state policy</vt:lpstr>
      <vt:lpstr>Intergovernmental relations</vt:lpstr>
      <vt:lpstr>States Affect Each Other</vt:lpstr>
      <vt:lpstr>Full Faith and Credit Clause</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Comparing the states</dc:title>
  <dc:creator>Holder, John</dc:creator>
  <cp:lastModifiedBy>Holder, John</cp:lastModifiedBy>
  <cp:revision>20</cp:revision>
  <dcterms:created xsi:type="dcterms:W3CDTF">2012-08-29T14:54:29Z</dcterms:created>
  <dcterms:modified xsi:type="dcterms:W3CDTF">2017-08-28T15:18:14Z</dcterms:modified>
</cp:coreProperties>
</file>