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7" r:id="rId2"/>
    <p:sldId id="256" r:id="rId3"/>
    <p:sldId id="288" r:id="rId4"/>
    <p:sldId id="289" r:id="rId5"/>
    <p:sldId id="290" r:id="rId6"/>
    <p:sldId id="291" r:id="rId7"/>
    <p:sldId id="292" r:id="rId8"/>
    <p:sldId id="293" r:id="rId9"/>
    <p:sldId id="279" r:id="rId10"/>
    <p:sldId id="263" r:id="rId11"/>
    <p:sldId id="264" r:id="rId12"/>
    <p:sldId id="265" r:id="rId13"/>
    <p:sldId id="29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96" r:id="rId28"/>
    <p:sldId id="297"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1DA10B5-1E63-40F7-8E10-19EEC8A78CBD}" type="datetimeFigureOut">
              <a:rPr lang="en-US" smtClean="0"/>
              <a:t>1/11/2018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0EC023A-971D-40F2-866C-6B3F70DE2AC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A10B5-1E63-40F7-8E10-19EEC8A78CB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A10B5-1E63-40F7-8E10-19EEC8A78CB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A10B5-1E63-40F7-8E10-19EEC8A78CB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DA10B5-1E63-40F7-8E10-19EEC8A78CB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0EC023A-971D-40F2-866C-6B3F70DE2AC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DA10B5-1E63-40F7-8E10-19EEC8A78CB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DA10B5-1E63-40F7-8E10-19EEC8A78CBD}"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DA10B5-1E63-40F7-8E10-19EEC8A78CBD}"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A10B5-1E63-40F7-8E10-19EEC8A78CBD}"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DA10B5-1E63-40F7-8E10-19EEC8A78CB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DA10B5-1E63-40F7-8E10-19EEC8A78CB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C023A-971D-40F2-866C-6B3F70DE2A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1DA10B5-1E63-40F7-8E10-19EEC8A78CBD}" type="datetimeFigureOut">
              <a:rPr lang="en-US" smtClean="0"/>
              <a:t>1/11/2018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EC023A-971D-40F2-866C-6B3F70DE2AC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mmonwealthfoundation.org/policyblog/detail/2015-sat-score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valon.law.yale.edu/18th_century/artconf.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Comparing the States</a:t>
            </a:r>
            <a:endParaRPr lang="en-US" b="1" dirty="0"/>
          </a:p>
        </p:txBody>
      </p:sp>
      <p:sp>
        <p:nvSpPr>
          <p:cNvPr id="3" name="Content Placeholder 2"/>
          <p:cNvSpPr>
            <a:spLocks noGrp="1"/>
          </p:cNvSpPr>
          <p:nvPr>
            <p:ph idx="1"/>
          </p:nvPr>
        </p:nvSpPr>
        <p:spPr/>
        <p:txBody>
          <a:bodyPr>
            <a:normAutofit lnSpcReduction="10000"/>
          </a:bodyPr>
          <a:lstStyle/>
          <a:p>
            <a:r>
              <a:rPr lang="en-US" b="1" dirty="0" smtClean="0">
                <a:hlinkClick r:id="rId2"/>
              </a:rPr>
              <a:t>http</a:t>
            </a:r>
            <a:r>
              <a:rPr lang="en-US" b="1" dirty="0">
                <a:hlinkClick r:id="rId2"/>
              </a:rPr>
              <a:t>://</a:t>
            </a:r>
            <a:r>
              <a:rPr lang="en-US" b="1" dirty="0" smtClean="0">
                <a:hlinkClick r:id="rId2"/>
              </a:rPr>
              <a:t>www.commonwealthfoundation.org/policyblog/detail/2015-sat-scores</a:t>
            </a:r>
            <a:endParaRPr lang="en-US" b="1" dirty="0" smtClean="0"/>
          </a:p>
          <a:p>
            <a:r>
              <a:rPr lang="en-US" b="1" dirty="0" smtClean="0"/>
              <a:t>Comparisons can be tricky!</a:t>
            </a:r>
          </a:p>
          <a:p>
            <a:r>
              <a:rPr lang="en-US" b="1" dirty="0" smtClean="0"/>
              <a:t>Bases for comparison: D&amp;M, Ch. 1</a:t>
            </a:r>
          </a:p>
          <a:p>
            <a:pPr lvl="1"/>
            <a:r>
              <a:rPr lang="en-US" b="1" dirty="0" smtClean="0"/>
              <a:t>Population growth</a:t>
            </a:r>
          </a:p>
          <a:p>
            <a:pPr lvl="1"/>
            <a:r>
              <a:rPr lang="en-US" b="1" dirty="0" smtClean="0"/>
              <a:t>Race and ethnicity</a:t>
            </a:r>
          </a:p>
          <a:p>
            <a:pPr lvl="1"/>
            <a:r>
              <a:rPr lang="en-US" b="1" dirty="0" smtClean="0"/>
              <a:t>Political ideology (liberal/conservative)</a:t>
            </a:r>
          </a:p>
          <a:p>
            <a:pPr lvl="1"/>
            <a:r>
              <a:rPr lang="en-US" b="1" dirty="0" smtClean="0"/>
              <a:t>Political culture</a:t>
            </a:r>
          </a:p>
          <a:p>
            <a:pPr lvl="1"/>
            <a:r>
              <a:rPr lang="en-US" b="1" dirty="0" smtClean="0"/>
              <a:t>Religious practice</a:t>
            </a:r>
          </a:p>
          <a:p>
            <a:pPr lvl="1"/>
            <a:r>
              <a:rPr lang="en-US" b="1" dirty="0" smtClean="0"/>
              <a:t>Socioeconomic characteristics</a:t>
            </a:r>
          </a:p>
          <a:p>
            <a:pPr lvl="2"/>
            <a:r>
              <a:rPr lang="en-US" b="1" dirty="0" smtClean="0"/>
              <a:t>Education, income, health, etc.</a:t>
            </a:r>
            <a:endParaRPr lang="en-US" b="1" dirty="0"/>
          </a:p>
        </p:txBody>
      </p:sp>
    </p:spTree>
    <p:extLst>
      <p:ext uri="{BB962C8B-B14F-4D97-AF65-F5344CB8AC3E}">
        <p14:creationId xmlns:p14="http://schemas.microsoft.com/office/powerpoint/2010/main" val="2220105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State Power Under the Constitution</a:t>
            </a:r>
            <a:endParaRPr lang="en-US" b="1" dirty="0"/>
          </a:p>
        </p:txBody>
      </p:sp>
      <p:sp>
        <p:nvSpPr>
          <p:cNvPr id="3" name="Content Placeholder 2"/>
          <p:cNvSpPr>
            <a:spLocks noGrp="1"/>
          </p:cNvSpPr>
          <p:nvPr>
            <p:ph idx="1"/>
          </p:nvPr>
        </p:nvSpPr>
        <p:spPr/>
        <p:txBody>
          <a:bodyPr>
            <a:normAutofit/>
          </a:bodyPr>
          <a:lstStyle/>
          <a:p>
            <a:r>
              <a:rPr lang="en-US" b="1" dirty="0" smtClean="0"/>
              <a:t>The Constitution made the national government more powerful and the states less powerful than had been the case under the Articles. In order for the states to ratify this arrangement, certain guarantees of state power had to be made.</a:t>
            </a:r>
          </a:p>
          <a:p>
            <a:r>
              <a:rPr lang="en-US" b="1" dirty="0" smtClean="0"/>
              <a:t>The Constitution guarantees each state a republican form of government and protection “against Invasion.”</a:t>
            </a:r>
            <a:endParaRPr lang="en-US" b="1" dirty="0"/>
          </a:p>
        </p:txBody>
      </p:sp>
    </p:spTree>
    <p:extLst>
      <p:ext uri="{BB962C8B-B14F-4D97-AF65-F5344CB8AC3E}">
        <p14:creationId xmlns:p14="http://schemas.microsoft.com/office/powerpoint/2010/main" val="84176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smtClean="0"/>
              <a:t>State Powers Given Up to the National Government Under the Constitution</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556760"/>
          </a:xfrm>
        </p:spPr>
        <p:txBody>
          <a:bodyPr>
            <a:normAutofit/>
          </a:bodyPr>
          <a:lstStyle/>
          <a:p>
            <a:r>
              <a:rPr lang="en-US" b="1" dirty="0" smtClean="0"/>
              <a:t>The national government has exclusive responsibility for foreign policy</a:t>
            </a:r>
          </a:p>
          <a:p>
            <a:r>
              <a:rPr lang="en-US" b="1" dirty="0" smtClean="0"/>
              <a:t>States no longer conduct their own foreign policy or have tariff power against other countries</a:t>
            </a:r>
          </a:p>
          <a:p>
            <a:r>
              <a:rPr lang="en-US" b="1" dirty="0" smtClean="0"/>
              <a:t>The national government has primary responsibility for military defense (state militias still exist in the form of the National Guard, which may be mobilized for national defense)</a:t>
            </a:r>
            <a:endParaRPr lang="en-US" b="1" dirty="0"/>
          </a:p>
        </p:txBody>
      </p:sp>
    </p:spTree>
    <p:extLst>
      <p:ext uri="{BB962C8B-B14F-4D97-AF65-F5344CB8AC3E}">
        <p14:creationId xmlns:p14="http://schemas.microsoft.com/office/powerpoint/2010/main" val="54097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a:t>State Powers Given Up to the National Government Under the Constitution</a:t>
            </a:r>
            <a:br>
              <a:rPr lang="en-US" dirty="0"/>
            </a:br>
            <a:endParaRPr lang="en-US" dirty="0"/>
          </a:p>
        </p:txBody>
      </p:sp>
      <p:sp>
        <p:nvSpPr>
          <p:cNvPr id="3" name="Content Placeholder 2"/>
          <p:cNvSpPr>
            <a:spLocks noGrp="1"/>
          </p:cNvSpPr>
          <p:nvPr>
            <p:ph idx="1"/>
          </p:nvPr>
        </p:nvSpPr>
        <p:spPr>
          <a:xfrm>
            <a:off x="457200" y="1981200"/>
            <a:ext cx="8229600" cy="4328160"/>
          </a:xfrm>
        </p:spPr>
        <p:txBody>
          <a:bodyPr>
            <a:normAutofit/>
          </a:bodyPr>
          <a:lstStyle/>
          <a:p>
            <a:r>
              <a:rPr lang="en-US" dirty="0" smtClean="0"/>
              <a:t>The national government coins money and regulates international and interstate commerce</a:t>
            </a:r>
          </a:p>
          <a:p>
            <a:r>
              <a:rPr lang="en-US" dirty="0" smtClean="0"/>
              <a:t>States may not impose tariffs on each other’s goods</a:t>
            </a:r>
          </a:p>
          <a:p>
            <a:r>
              <a:rPr lang="en-US" dirty="0" smtClean="0"/>
              <a:t>Supremacy Clause: The U.S. Constitution is the supreme law of the land; in the event of a conflict between the USC and a state policy, the USC prevails.</a:t>
            </a:r>
            <a:endParaRPr lang="en-US" dirty="0"/>
          </a:p>
        </p:txBody>
      </p:sp>
    </p:spTree>
    <p:extLst>
      <p:ext uri="{BB962C8B-B14F-4D97-AF65-F5344CB8AC3E}">
        <p14:creationId xmlns:p14="http://schemas.microsoft.com/office/powerpoint/2010/main" val="260150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vs. State Responsibility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Federal: National economy, foreign policy, defense</a:t>
            </a:r>
          </a:p>
          <a:p>
            <a:r>
              <a:rPr lang="en-US" dirty="0" smtClean="0"/>
              <a:t>State/local: Education, health, welfare, transportation, most law enforcement</a:t>
            </a:r>
          </a:p>
          <a:p>
            <a:r>
              <a:rPr lang="en-US" i="1" dirty="0" smtClean="0"/>
              <a:t>But</a:t>
            </a:r>
            <a:r>
              <a:rPr lang="en-US" dirty="0" smtClean="0"/>
              <a:t> the federal government provides funding for many activities which are carried out by state and local government (Pell Grants, Medicaid, highway funding)</a:t>
            </a:r>
          </a:p>
          <a:p>
            <a:r>
              <a:rPr lang="en-US" dirty="0" smtClean="0"/>
              <a:t>What happens if a state feels that the federal government is failing to fulfill its responsibilities in a given area? </a:t>
            </a:r>
          </a:p>
          <a:p>
            <a:pPr lvl="1"/>
            <a:r>
              <a:rPr lang="en-US" dirty="0" smtClean="0"/>
              <a:t>Arizona immigration example, D&amp;M Ch. 1</a:t>
            </a:r>
          </a:p>
          <a:p>
            <a:r>
              <a:rPr lang="en-US" dirty="0" smtClean="0"/>
              <a:t>D&amp;M, p. 21: Chart on how state and local governments spend their money, an indication of how significant each of their policy responsibilities may be</a:t>
            </a:r>
            <a:endParaRPr lang="en-US" dirty="0"/>
          </a:p>
        </p:txBody>
      </p:sp>
    </p:spTree>
    <p:extLst>
      <p:ext uri="{BB962C8B-B14F-4D97-AF65-F5344CB8AC3E}">
        <p14:creationId xmlns:p14="http://schemas.microsoft.com/office/powerpoint/2010/main" val="62533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Compromises Among the States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In order to get enough states to agree to ratify the Constitution, certain compromises had to be made:</a:t>
            </a:r>
          </a:p>
          <a:p>
            <a:r>
              <a:rPr lang="en-US" b="1" dirty="0" smtClean="0"/>
              <a:t>Large states and small: Connecticut Compromise based the House of Representatives on equal population and the Senate on equal representation by state</a:t>
            </a:r>
          </a:p>
          <a:p>
            <a:r>
              <a:rPr lang="en-US" b="1" dirty="0" smtClean="0"/>
              <a:t>North and South: Importation of slaves banned by 1808 (but not immediately), and Three-Fifths Compromise on population counted for representation</a:t>
            </a:r>
            <a:endParaRPr lang="en-US" b="1" dirty="0"/>
          </a:p>
        </p:txBody>
      </p:sp>
    </p:spTree>
    <p:extLst>
      <p:ext uri="{BB962C8B-B14F-4D97-AF65-F5344CB8AC3E}">
        <p14:creationId xmlns:p14="http://schemas.microsoft.com/office/powerpoint/2010/main" val="1659507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t>States as Institutions Represented in Fed. Government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Senate</a:t>
            </a:r>
          </a:p>
          <a:p>
            <a:r>
              <a:rPr lang="en-US" dirty="0"/>
              <a:t>Constitutional Amendments</a:t>
            </a:r>
          </a:p>
          <a:p>
            <a:r>
              <a:rPr lang="en-US" dirty="0"/>
              <a:t>The Electoral College</a:t>
            </a:r>
          </a:p>
          <a:p>
            <a:r>
              <a:rPr lang="en-US" dirty="0"/>
              <a:t>The Tenth Amendment</a:t>
            </a:r>
          </a:p>
          <a:p>
            <a:endParaRPr lang="en-US" dirty="0" smtClean="0"/>
          </a:p>
          <a:p>
            <a:r>
              <a:rPr lang="en-US" dirty="0" smtClean="0"/>
              <a:t>The Senate: </a:t>
            </a:r>
          </a:p>
          <a:p>
            <a:pPr lvl="1"/>
            <a:r>
              <a:rPr lang="en-US" dirty="0" smtClean="0"/>
              <a:t>Originally, the Senate represented “the states” while the House represented “the people”</a:t>
            </a:r>
          </a:p>
          <a:p>
            <a:pPr lvl="1"/>
            <a:r>
              <a:rPr lang="en-US" dirty="0" smtClean="0"/>
              <a:t>Senators are chosen to represent their states as a whole</a:t>
            </a:r>
          </a:p>
          <a:p>
            <a:pPr lvl="1"/>
            <a:r>
              <a:rPr lang="en-US" dirty="0" smtClean="0"/>
              <a:t>States have equal representation regardless of population</a:t>
            </a:r>
          </a:p>
          <a:p>
            <a:pPr lvl="1"/>
            <a:r>
              <a:rPr lang="en-US" dirty="0" smtClean="0"/>
              <a:t>Senators were originally chosen by state legislatures until the 17</a:t>
            </a:r>
            <a:r>
              <a:rPr lang="en-US" baseline="30000" dirty="0" smtClean="0"/>
              <a:t>th</a:t>
            </a:r>
            <a:r>
              <a:rPr lang="en-US" dirty="0" smtClean="0"/>
              <a:t> Amendment was ratified in 1913</a:t>
            </a:r>
          </a:p>
          <a:p>
            <a:pPr lvl="1"/>
            <a:r>
              <a:rPr lang="en-US" dirty="0" smtClean="0"/>
              <a:t>The Governor, subject to state law, may make a temporary appointment to fill a vacancy (not true in all states)</a:t>
            </a:r>
          </a:p>
        </p:txBody>
      </p:sp>
    </p:spTree>
    <p:extLst>
      <p:ext uri="{BB962C8B-B14F-4D97-AF65-F5344CB8AC3E}">
        <p14:creationId xmlns:p14="http://schemas.microsoft.com/office/powerpoint/2010/main" val="3520677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Senate</a:t>
            </a:r>
            <a:endParaRPr lang="en-US" dirty="0"/>
          </a:p>
        </p:txBody>
      </p:sp>
      <p:sp>
        <p:nvSpPr>
          <p:cNvPr id="3" name="Content Placeholder 2"/>
          <p:cNvSpPr>
            <a:spLocks noGrp="1"/>
          </p:cNvSpPr>
          <p:nvPr>
            <p:ph idx="1"/>
          </p:nvPr>
        </p:nvSpPr>
        <p:spPr/>
        <p:txBody>
          <a:bodyPr/>
          <a:lstStyle/>
          <a:p>
            <a:r>
              <a:rPr lang="en-US" dirty="0"/>
              <a:t>The Constitution, and Senate rules, allow a small number of states to block action which doesn’t serve their interests </a:t>
            </a:r>
          </a:p>
          <a:p>
            <a:r>
              <a:rPr lang="en-US" dirty="0"/>
              <a:t>22 Senators from 11 Southern states were able to block civil rights legislation until the 1950’s and 1960’s even though the rest of the country supported it</a:t>
            </a:r>
          </a:p>
          <a:p>
            <a:endParaRPr lang="en-US" dirty="0"/>
          </a:p>
        </p:txBody>
      </p:sp>
    </p:spTree>
    <p:extLst>
      <p:ext uri="{BB962C8B-B14F-4D97-AF65-F5344CB8AC3E}">
        <p14:creationId xmlns:p14="http://schemas.microsoft.com/office/powerpoint/2010/main" val="772514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143000"/>
          </a:xfrm>
        </p:spPr>
        <p:txBody>
          <a:bodyPr>
            <a:normAutofit fontScale="90000"/>
          </a:bodyPr>
          <a:lstStyle/>
          <a:p>
            <a:r>
              <a:rPr lang="en-US" dirty="0" smtClean="0"/>
              <a:t>States as Institutions in Fed. Gov’t.</a:t>
            </a:r>
            <a:endParaRPr lang="en-US" dirty="0"/>
          </a:p>
        </p:txBody>
      </p:sp>
      <p:sp>
        <p:nvSpPr>
          <p:cNvPr id="3" name="Content Placeholder 2"/>
          <p:cNvSpPr>
            <a:spLocks noGrp="1"/>
          </p:cNvSpPr>
          <p:nvPr>
            <p:ph idx="1"/>
          </p:nvPr>
        </p:nvSpPr>
        <p:spPr/>
        <p:txBody>
          <a:bodyPr/>
          <a:lstStyle/>
          <a:p>
            <a:r>
              <a:rPr lang="en-US" dirty="0" smtClean="0"/>
              <a:t>Amendment process: Legislatures or ratifying conventions in three-quarters of the states must approve a Constitutional amendment after passage by Congress or a Constitutional Convention</a:t>
            </a:r>
          </a:p>
        </p:txBody>
      </p:sp>
    </p:spTree>
    <p:extLst>
      <p:ext uri="{BB962C8B-B14F-4D97-AF65-F5344CB8AC3E}">
        <p14:creationId xmlns:p14="http://schemas.microsoft.com/office/powerpoint/2010/main" val="3675208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Electoral College</a:t>
            </a:r>
            <a:endParaRPr lang="en-US" b="1" dirty="0"/>
          </a:p>
        </p:txBody>
      </p:sp>
      <p:sp>
        <p:nvSpPr>
          <p:cNvPr id="3" name="Content Placeholder 2"/>
          <p:cNvSpPr>
            <a:spLocks noGrp="1"/>
          </p:cNvSpPr>
          <p:nvPr>
            <p:ph idx="1"/>
          </p:nvPr>
        </p:nvSpPr>
        <p:spPr/>
        <p:txBody>
          <a:bodyPr>
            <a:normAutofit lnSpcReduction="10000"/>
          </a:bodyPr>
          <a:lstStyle/>
          <a:p>
            <a:r>
              <a:rPr lang="en-US" b="1" dirty="0" smtClean="0"/>
              <a:t>The President and Vice President are not chosen in a national election, but in 51 separate elections (each state plus DC)</a:t>
            </a:r>
          </a:p>
          <a:p>
            <a:r>
              <a:rPr lang="en-US" b="1" dirty="0" smtClean="0"/>
              <a:t>This requires not a majority of the vote, but a majority of the vote distributed in a certain way: A majority of the vote in each one of a group of states which make up a majority of the Electoral College</a:t>
            </a:r>
          </a:p>
          <a:p>
            <a:r>
              <a:rPr lang="en-US" b="1" dirty="0" smtClean="0"/>
              <a:t>Usually but not always (as in </a:t>
            </a:r>
            <a:r>
              <a:rPr lang="en-US" b="1" dirty="0" smtClean="0"/>
              <a:t>2000 and 2016) </a:t>
            </a:r>
            <a:r>
              <a:rPr lang="en-US" b="1" dirty="0" smtClean="0"/>
              <a:t>equal to a majority of the population</a:t>
            </a:r>
          </a:p>
          <a:p>
            <a:r>
              <a:rPr lang="en-US" b="1" dirty="0" smtClean="0"/>
              <a:t>This protects state interests</a:t>
            </a:r>
            <a:endParaRPr lang="en-US" b="1" dirty="0"/>
          </a:p>
        </p:txBody>
      </p:sp>
    </p:spTree>
    <p:extLst>
      <p:ext uri="{BB962C8B-B14F-4D97-AF65-F5344CB8AC3E}">
        <p14:creationId xmlns:p14="http://schemas.microsoft.com/office/powerpoint/2010/main" val="2994633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Electoral College</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Smaller states have disproportionate influence because of the two extra electoral votes corresponding to the Senators</a:t>
            </a:r>
          </a:p>
          <a:p>
            <a:r>
              <a:rPr lang="en-US" b="1" dirty="0" smtClean="0"/>
              <a:t>State legislatures have the power to determine how electors are chosen (“in such manner as the legislature thereof may direct”)</a:t>
            </a:r>
          </a:p>
          <a:p>
            <a:pPr lvl="1"/>
            <a:r>
              <a:rPr lang="en-US" b="1" dirty="0" smtClean="0"/>
              <a:t>Majority vote winner in every state gets all of the electoral vote</a:t>
            </a:r>
          </a:p>
          <a:p>
            <a:pPr lvl="1"/>
            <a:r>
              <a:rPr lang="en-US" b="1" dirty="0" smtClean="0"/>
              <a:t>Exceptions: Nebraska and Maine award one electoral vote to the winner in each Congressional District and two to the winner of the state as a </a:t>
            </a:r>
            <a:r>
              <a:rPr lang="en-US" b="1" dirty="0" smtClean="0"/>
              <a:t>whole</a:t>
            </a:r>
          </a:p>
          <a:p>
            <a:pPr lvl="2"/>
            <a:r>
              <a:rPr lang="en-US" b="1" dirty="0" smtClean="0"/>
              <a:t>Obama </a:t>
            </a:r>
            <a:r>
              <a:rPr lang="en-US" b="1" dirty="0" smtClean="0"/>
              <a:t>got one electoral vote in Nebraska in </a:t>
            </a:r>
            <a:r>
              <a:rPr lang="en-US" b="1" dirty="0" smtClean="0"/>
              <a:t>2008</a:t>
            </a:r>
          </a:p>
          <a:p>
            <a:pPr lvl="2"/>
            <a:r>
              <a:rPr lang="en-US" b="1" dirty="0" smtClean="0"/>
              <a:t>Trump got one in Maine in 2016</a:t>
            </a:r>
            <a:endParaRPr lang="en-US" b="1" dirty="0" smtClean="0"/>
          </a:p>
        </p:txBody>
      </p:sp>
    </p:spTree>
    <p:extLst>
      <p:ext uri="{BB962C8B-B14F-4D97-AF65-F5344CB8AC3E}">
        <p14:creationId xmlns:p14="http://schemas.microsoft.com/office/powerpoint/2010/main" val="3936879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219199"/>
          </a:xfrm>
        </p:spPr>
        <p:txBody>
          <a:bodyPr>
            <a:normAutofit fontScale="90000"/>
          </a:bodyPr>
          <a:lstStyle/>
          <a:p>
            <a:r>
              <a:rPr lang="en-US" b="1" dirty="0" smtClean="0"/>
              <a:t>The states were here first.</a:t>
            </a:r>
            <a:endParaRPr lang="en-US" b="1" dirty="0"/>
          </a:p>
        </p:txBody>
      </p:sp>
      <p:sp>
        <p:nvSpPr>
          <p:cNvPr id="3" name="Subtitle 2"/>
          <p:cNvSpPr>
            <a:spLocks noGrp="1"/>
          </p:cNvSpPr>
          <p:nvPr>
            <p:ph type="subTitle" idx="1"/>
          </p:nvPr>
        </p:nvSpPr>
        <p:spPr>
          <a:xfrm>
            <a:off x="1371600" y="1752600"/>
            <a:ext cx="6400800" cy="3886200"/>
          </a:xfrm>
        </p:spPr>
        <p:txBody>
          <a:bodyPr>
            <a:normAutofit/>
          </a:bodyPr>
          <a:lstStyle/>
          <a:p>
            <a:r>
              <a:rPr lang="en-US" b="1" dirty="0" smtClean="0"/>
              <a:t>The states existed before the national government did. They are not creations of the national government.</a:t>
            </a:r>
          </a:p>
          <a:p>
            <a:pPr algn="l"/>
            <a:endParaRPr lang="en-US" dirty="0"/>
          </a:p>
        </p:txBody>
      </p:sp>
    </p:spTree>
    <p:extLst>
      <p:ext uri="{BB962C8B-B14F-4D97-AF65-F5344CB8AC3E}">
        <p14:creationId xmlns:p14="http://schemas.microsoft.com/office/powerpoint/2010/main" val="3523097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Electoral College</a:t>
            </a:r>
            <a:endParaRPr lang="en-US" b="1" dirty="0"/>
          </a:p>
        </p:txBody>
      </p:sp>
      <p:sp>
        <p:nvSpPr>
          <p:cNvPr id="3" name="Content Placeholder 2"/>
          <p:cNvSpPr>
            <a:spLocks noGrp="1"/>
          </p:cNvSpPr>
          <p:nvPr>
            <p:ph idx="1"/>
          </p:nvPr>
        </p:nvSpPr>
        <p:spPr/>
        <p:txBody>
          <a:bodyPr/>
          <a:lstStyle/>
          <a:p>
            <a:r>
              <a:rPr lang="en-US" b="1" dirty="0"/>
              <a:t>All 50 states and DC have laws providing that electors are chosen by popular vote, but a legislature could change that if they </a:t>
            </a:r>
            <a:r>
              <a:rPr lang="en-US" b="1" dirty="0" smtClean="0"/>
              <a:t>chose</a:t>
            </a:r>
          </a:p>
          <a:p>
            <a:pPr lvl="1"/>
            <a:r>
              <a:rPr lang="en-US" b="1" dirty="0" smtClean="0"/>
              <a:t>There is no right under the US Constitution for individuals to vote for President</a:t>
            </a:r>
            <a:endParaRPr lang="en-US" b="1" dirty="0"/>
          </a:p>
          <a:p>
            <a:r>
              <a:rPr lang="en-US" b="1" dirty="0"/>
              <a:t>A legislature may choose the electors themselves (Florida would have in 2000, SC did until being readmitted after the Civil War)</a:t>
            </a:r>
          </a:p>
          <a:p>
            <a:endParaRPr lang="en-US" b="1" dirty="0"/>
          </a:p>
        </p:txBody>
      </p:sp>
    </p:spTree>
    <p:extLst>
      <p:ext uri="{BB962C8B-B14F-4D97-AF65-F5344CB8AC3E}">
        <p14:creationId xmlns:p14="http://schemas.microsoft.com/office/powerpoint/2010/main" val="2638059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The Bill of Rights</a:t>
            </a:r>
            <a:endParaRPr lang="en-US" b="1" dirty="0"/>
          </a:p>
        </p:txBody>
      </p:sp>
      <p:sp>
        <p:nvSpPr>
          <p:cNvPr id="3" name="Content Placeholder 2"/>
          <p:cNvSpPr>
            <a:spLocks noGrp="1"/>
          </p:cNvSpPr>
          <p:nvPr>
            <p:ph idx="1"/>
          </p:nvPr>
        </p:nvSpPr>
        <p:spPr>
          <a:xfrm>
            <a:off x="457200" y="1371600"/>
            <a:ext cx="8229600" cy="4937760"/>
          </a:xfrm>
        </p:spPr>
        <p:txBody>
          <a:bodyPr>
            <a:normAutofit/>
          </a:bodyPr>
          <a:lstStyle/>
          <a:p>
            <a:r>
              <a:rPr lang="en-US" b="1" dirty="0" smtClean="0"/>
              <a:t>The Anti-Federalist political movement opposed the Constitution as originally drafted because, in their view, it gave too much power to the national government. Several states (including North Carolina and Rhode Island) expressed a reluctance to ratify the Constitution unless further curbs were placed on the national government. So Congress passed the Bill of Rights (first ten Amendments) and sent it to the states for ratification.</a:t>
            </a:r>
            <a:endParaRPr lang="en-US" b="1" dirty="0"/>
          </a:p>
        </p:txBody>
      </p:sp>
    </p:spTree>
    <p:extLst>
      <p:ext uri="{BB962C8B-B14F-4D97-AF65-F5344CB8AC3E}">
        <p14:creationId xmlns:p14="http://schemas.microsoft.com/office/powerpoint/2010/main" val="1259265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Bill of Rights</a:t>
            </a:r>
            <a:endParaRPr lang="en-US" b="1" dirty="0"/>
          </a:p>
        </p:txBody>
      </p:sp>
      <p:sp>
        <p:nvSpPr>
          <p:cNvPr id="3" name="Content Placeholder 2"/>
          <p:cNvSpPr>
            <a:spLocks noGrp="1"/>
          </p:cNvSpPr>
          <p:nvPr>
            <p:ph idx="1"/>
          </p:nvPr>
        </p:nvSpPr>
        <p:spPr/>
        <p:txBody>
          <a:bodyPr>
            <a:normAutofit/>
          </a:bodyPr>
          <a:lstStyle/>
          <a:p>
            <a:r>
              <a:rPr lang="en-US" b="1" dirty="0" smtClean="0"/>
              <a:t>Most of the Bill of Rights restricts the national government’s power to curb individual behavior (protection of freedom of speech, religion, etc.), but the protection of the states’ power is specified by the </a:t>
            </a:r>
            <a:r>
              <a:rPr lang="en-US" b="1" i="1" dirty="0" smtClean="0"/>
              <a:t>Tenth Amendment</a:t>
            </a:r>
            <a:r>
              <a:rPr lang="en-US" b="1" dirty="0" smtClean="0"/>
              <a:t>:</a:t>
            </a:r>
          </a:p>
          <a:p>
            <a:r>
              <a:rPr lang="en-US" b="1" dirty="0" smtClean="0"/>
              <a:t>“The powers not delegated to the United States by the Constitution, nor prohibited by it to the States, are reserved to the States respectively, or to the people.”</a:t>
            </a:r>
            <a:endParaRPr lang="en-US" b="1" dirty="0"/>
          </a:p>
        </p:txBody>
      </p:sp>
    </p:spTree>
    <p:extLst>
      <p:ext uri="{BB962C8B-B14F-4D97-AF65-F5344CB8AC3E}">
        <p14:creationId xmlns:p14="http://schemas.microsoft.com/office/powerpoint/2010/main" val="524409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The Bill of Rights</a:t>
            </a:r>
            <a:endParaRPr lang="en-US" b="1" dirty="0"/>
          </a:p>
        </p:txBody>
      </p:sp>
      <p:sp>
        <p:nvSpPr>
          <p:cNvPr id="3" name="Content Placeholder 2"/>
          <p:cNvSpPr>
            <a:spLocks noGrp="1"/>
          </p:cNvSpPr>
          <p:nvPr>
            <p:ph idx="1"/>
          </p:nvPr>
        </p:nvSpPr>
        <p:spPr>
          <a:xfrm>
            <a:off x="457200" y="1066800"/>
            <a:ext cx="8229600" cy="5242560"/>
          </a:xfrm>
        </p:spPr>
        <p:txBody>
          <a:bodyPr>
            <a:normAutofit lnSpcReduction="10000"/>
          </a:bodyPr>
          <a:lstStyle/>
          <a:p>
            <a:r>
              <a:rPr lang="en-US" b="1" dirty="0" smtClean="0"/>
              <a:t>The Constitution </a:t>
            </a:r>
            <a:r>
              <a:rPr lang="en-US" b="1" i="1" dirty="0" smtClean="0"/>
              <a:t>gives</a:t>
            </a:r>
            <a:r>
              <a:rPr lang="en-US" b="1" dirty="0" smtClean="0"/>
              <a:t> the national government certain specified powers;</a:t>
            </a:r>
          </a:p>
          <a:p>
            <a:r>
              <a:rPr lang="en-US" b="1" dirty="0" smtClean="0"/>
              <a:t>It </a:t>
            </a:r>
            <a:r>
              <a:rPr lang="en-US" b="1" i="1" dirty="0" smtClean="0"/>
              <a:t>prohibits</a:t>
            </a:r>
            <a:r>
              <a:rPr lang="en-US" b="1" dirty="0" smtClean="0"/>
              <a:t> the states from having certain specified powers;</a:t>
            </a:r>
            <a:endParaRPr lang="en-US" b="1" dirty="0"/>
          </a:p>
          <a:p>
            <a:r>
              <a:rPr lang="en-US" b="1" dirty="0" smtClean="0"/>
              <a:t>Unless the Constitution specifies one or the other, the assumption is that the states and the people </a:t>
            </a:r>
            <a:r>
              <a:rPr lang="en-US" b="1" i="1" dirty="0" smtClean="0"/>
              <a:t>may</a:t>
            </a:r>
            <a:r>
              <a:rPr lang="en-US" b="1" dirty="0" smtClean="0"/>
              <a:t> do something, while the federal government may </a:t>
            </a:r>
            <a:r>
              <a:rPr lang="en-US" b="1" i="1" dirty="0" smtClean="0"/>
              <a:t>not</a:t>
            </a:r>
            <a:r>
              <a:rPr lang="en-US" b="1" dirty="0" smtClean="0"/>
              <a:t>.</a:t>
            </a:r>
          </a:p>
          <a:p>
            <a:r>
              <a:rPr lang="en-US" b="1" dirty="0" smtClean="0"/>
              <a:t>States and people can do anything the Constitution </a:t>
            </a:r>
            <a:r>
              <a:rPr lang="en-US" b="1" i="1" dirty="0" smtClean="0"/>
              <a:t>doesn’t</a:t>
            </a:r>
            <a:r>
              <a:rPr lang="en-US" b="1" dirty="0" smtClean="0"/>
              <a:t> say they </a:t>
            </a:r>
            <a:r>
              <a:rPr lang="en-US" b="1" i="1" dirty="0" smtClean="0"/>
              <a:t>can’t</a:t>
            </a:r>
            <a:r>
              <a:rPr lang="en-US" b="1" dirty="0" smtClean="0"/>
              <a:t>.</a:t>
            </a:r>
          </a:p>
          <a:p>
            <a:r>
              <a:rPr lang="en-US" b="1" dirty="0" smtClean="0"/>
              <a:t>National government can </a:t>
            </a:r>
            <a:r>
              <a:rPr lang="en-US" b="1" i="1" dirty="0" smtClean="0"/>
              <a:t>only</a:t>
            </a:r>
            <a:r>
              <a:rPr lang="en-US" b="1" dirty="0" smtClean="0"/>
              <a:t> do what the Constitution says it </a:t>
            </a:r>
            <a:r>
              <a:rPr lang="en-US" b="1" i="1" dirty="0" smtClean="0"/>
              <a:t>can.</a:t>
            </a:r>
            <a:endParaRPr lang="en-US" b="1" dirty="0"/>
          </a:p>
        </p:txBody>
      </p:sp>
    </p:spTree>
    <p:extLst>
      <p:ext uri="{BB962C8B-B14F-4D97-AF65-F5344CB8AC3E}">
        <p14:creationId xmlns:p14="http://schemas.microsoft.com/office/powerpoint/2010/main" val="2691655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Competition and Conflict Between the National Government and the States</a:t>
            </a:r>
            <a:endParaRPr lang="en-US" b="1" dirty="0"/>
          </a:p>
        </p:txBody>
      </p:sp>
      <p:sp>
        <p:nvSpPr>
          <p:cNvPr id="3" name="Content Placeholder 2"/>
          <p:cNvSpPr>
            <a:spLocks noGrp="1"/>
          </p:cNvSpPr>
          <p:nvPr>
            <p:ph idx="1"/>
          </p:nvPr>
        </p:nvSpPr>
        <p:spPr>
          <a:xfrm>
            <a:off x="457200" y="1752600"/>
            <a:ext cx="8229600" cy="4800600"/>
          </a:xfrm>
        </p:spPr>
        <p:txBody>
          <a:bodyPr>
            <a:normAutofit fontScale="92500"/>
          </a:bodyPr>
          <a:lstStyle/>
          <a:p>
            <a:r>
              <a:rPr lang="en-US" b="1" i="1" dirty="0" smtClean="0"/>
              <a:t>McCulloch v. Maryland</a:t>
            </a:r>
            <a:r>
              <a:rPr lang="en-US" b="1" dirty="0" smtClean="0"/>
              <a:t> (1815): U.S. Supreme Court ruling that national laws take precedence over state laws. The State of Maryland had no authority to tax the Baltimore branch of the Bank of the United States (a U.S. government agency).</a:t>
            </a:r>
          </a:p>
          <a:p>
            <a:r>
              <a:rPr lang="en-US" b="1" dirty="0" smtClean="0"/>
              <a:t>Slavery and segregation: Did the federal government have the power to restrict state government policies in these areas?</a:t>
            </a:r>
          </a:p>
          <a:p>
            <a:r>
              <a:rPr lang="en-US" b="1" dirty="0" smtClean="0"/>
              <a:t>Today, states are asserting power in response to what they see as federal inaction to curb illegal immigration.</a:t>
            </a:r>
          </a:p>
        </p:txBody>
      </p:sp>
    </p:spTree>
    <p:extLst>
      <p:ext uri="{BB962C8B-B14F-4D97-AF65-F5344CB8AC3E}">
        <p14:creationId xmlns:p14="http://schemas.microsoft.com/office/powerpoint/2010/main" val="217087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“States’ Rights”</a:t>
            </a:r>
            <a:endParaRPr lang="en-US" b="1" dirty="0"/>
          </a:p>
        </p:txBody>
      </p:sp>
      <p:sp>
        <p:nvSpPr>
          <p:cNvPr id="3" name="Content Placeholder 2"/>
          <p:cNvSpPr>
            <a:spLocks noGrp="1"/>
          </p:cNvSpPr>
          <p:nvPr>
            <p:ph idx="1"/>
          </p:nvPr>
        </p:nvSpPr>
        <p:spPr>
          <a:xfrm>
            <a:off x="457200" y="1143000"/>
            <a:ext cx="8229600" cy="5166360"/>
          </a:xfrm>
        </p:spPr>
        <p:txBody>
          <a:bodyPr>
            <a:normAutofit lnSpcReduction="10000"/>
          </a:bodyPr>
          <a:lstStyle/>
          <a:p>
            <a:r>
              <a:rPr lang="en-US" b="1" dirty="0" smtClean="0"/>
              <a:t>The phrase “states’ rights” is generally associated in contemporary usage with support for slavery in the 19</a:t>
            </a:r>
            <a:r>
              <a:rPr lang="en-US" b="1" baseline="30000" dirty="0" smtClean="0"/>
              <a:t>th</a:t>
            </a:r>
            <a:r>
              <a:rPr lang="en-US" b="1" dirty="0" smtClean="0"/>
              <a:t> Century and for legally mandated racial segregation in the 20</a:t>
            </a:r>
            <a:r>
              <a:rPr lang="en-US" b="1" baseline="30000" dirty="0" smtClean="0"/>
              <a:t>th</a:t>
            </a:r>
            <a:r>
              <a:rPr lang="en-US" b="1" dirty="0" smtClean="0"/>
              <a:t>. In both cases, the Southern states saw the national government as abusing its power and violating the states’ authority to govern their own affairs and make their own policies. They saw the federal government’s position (against the expansion of slavery, for integration of public facilities) as fundamentally threatening to their social and economic structures.</a:t>
            </a:r>
            <a:endParaRPr lang="en-US" b="1" dirty="0"/>
          </a:p>
        </p:txBody>
      </p:sp>
    </p:spTree>
    <p:extLst>
      <p:ext uri="{BB962C8B-B14F-4D97-AF65-F5344CB8AC3E}">
        <p14:creationId xmlns:p14="http://schemas.microsoft.com/office/powerpoint/2010/main" val="767615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States’ Rights</a:t>
            </a:r>
            <a:endParaRPr lang="en-US" b="1" dirty="0"/>
          </a:p>
        </p:txBody>
      </p:sp>
      <p:sp>
        <p:nvSpPr>
          <p:cNvPr id="3" name="Content Placeholder 2"/>
          <p:cNvSpPr>
            <a:spLocks noGrp="1"/>
          </p:cNvSpPr>
          <p:nvPr>
            <p:ph idx="1"/>
          </p:nvPr>
        </p:nvSpPr>
        <p:spPr>
          <a:xfrm>
            <a:off x="457200" y="1219200"/>
            <a:ext cx="8229600" cy="5090160"/>
          </a:xfrm>
        </p:spPr>
        <p:txBody>
          <a:bodyPr>
            <a:normAutofit lnSpcReduction="10000"/>
          </a:bodyPr>
          <a:lstStyle/>
          <a:p>
            <a:r>
              <a:rPr lang="en-US" b="1" dirty="0" smtClean="0"/>
              <a:t>However, there is nothing inherently racist, pro-slavery, pro-segregation or anti-democratic about the philosophy that the states are better equipped than the federal government to make policies and handle problems (this was Jefferson’s belief).</a:t>
            </a:r>
          </a:p>
          <a:p>
            <a:r>
              <a:rPr lang="en-US" b="1" dirty="0" smtClean="0"/>
              <a:t>Tension between different levels of government over whose power and responsibility it is to make those decisions is one which always exists within a system of separated, checked and balanced power, as it does between Congress and the President.</a:t>
            </a:r>
            <a:endParaRPr lang="en-US" b="1" dirty="0"/>
          </a:p>
        </p:txBody>
      </p:sp>
    </p:spTree>
    <p:extLst>
      <p:ext uri="{BB962C8B-B14F-4D97-AF65-F5344CB8AC3E}">
        <p14:creationId xmlns:p14="http://schemas.microsoft.com/office/powerpoint/2010/main" val="1301745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Entering (and Leaving) the Union</a:t>
            </a:r>
            <a:endParaRPr lang="en-US" dirty="0"/>
          </a:p>
        </p:txBody>
      </p:sp>
      <p:sp>
        <p:nvSpPr>
          <p:cNvPr id="3" name="Content Placeholder 2"/>
          <p:cNvSpPr>
            <a:spLocks noGrp="1"/>
          </p:cNvSpPr>
          <p:nvPr>
            <p:ph idx="1"/>
          </p:nvPr>
        </p:nvSpPr>
        <p:spPr/>
        <p:txBody>
          <a:bodyPr/>
          <a:lstStyle/>
          <a:p>
            <a:r>
              <a:rPr lang="en-US" dirty="0" smtClean="0"/>
              <a:t>The Constitution provides that new states may be admitted on an equal basis with the existing states, by vote of Congress. 37 states have been admitted since the original 13.</a:t>
            </a:r>
          </a:p>
          <a:p>
            <a:r>
              <a:rPr lang="en-US" dirty="0" smtClean="0"/>
              <a:t>The right to secede is not discussed in the Constitution (either in favor or against). When the former Confederate states were readmitted to the Union after the Civil War, they explicitly renounced the right to secede.</a:t>
            </a:r>
            <a:endParaRPr lang="en-US" dirty="0"/>
          </a:p>
        </p:txBody>
      </p:sp>
    </p:spTree>
    <p:extLst>
      <p:ext uri="{BB962C8B-B14F-4D97-AF65-F5344CB8AC3E}">
        <p14:creationId xmlns:p14="http://schemas.microsoft.com/office/powerpoint/2010/main" val="3937996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Territories and Other Areas</a:t>
            </a:r>
            <a:endParaRPr lang="en-US" dirty="0"/>
          </a:p>
        </p:txBody>
      </p:sp>
      <p:sp>
        <p:nvSpPr>
          <p:cNvPr id="3" name="Content Placeholder 2"/>
          <p:cNvSpPr>
            <a:spLocks noGrp="1"/>
          </p:cNvSpPr>
          <p:nvPr>
            <p:ph idx="1"/>
          </p:nvPr>
        </p:nvSpPr>
        <p:spPr/>
        <p:txBody>
          <a:bodyPr>
            <a:normAutofit fontScale="92500"/>
          </a:bodyPr>
          <a:lstStyle/>
          <a:p>
            <a:r>
              <a:rPr lang="en-US" dirty="0" smtClean="0"/>
              <a:t>Places that are not states may be governed by Congress with some limited self-government.</a:t>
            </a:r>
          </a:p>
          <a:p>
            <a:pPr lvl="1"/>
            <a:r>
              <a:rPr lang="en-US" dirty="0" smtClean="0"/>
              <a:t>The District of Columbia (the Constitution specifies that Congress has jurisdiction over the nation’s capital; DC has a locally elected mayor and City Council whose decisions may be overturned by Congress)</a:t>
            </a:r>
          </a:p>
          <a:p>
            <a:pPr lvl="1"/>
            <a:r>
              <a:rPr lang="en-US" dirty="0" smtClean="0"/>
              <a:t>Puerto Rico is a commonwealth with limited autonomy</a:t>
            </a:r>
          </a:p>
          <a:p>
            <a:pPr lvl="1"/>
            <a:r>
              <a:rPr lang="en-US" dirty="0" smtClean="0"/>
              <a:t>Guam, the Virgin Islands, the Northern Mariana Islands, and American Samoa are territories.</a:t>
            </a:r>
          </a:p>
          <a:p>
            <a:pPr lvl="1"/>
            <a:r>
              <a:rPr lang="en-US" dirty="0" smtClean="0"/>
              <a:t>Most non-original states were territories or parts of territories before they were admitted to </a:t>
            </a:r>
            <a:r>
              <a:rPr lang="en-US" smtClean="0"/>
              <a:t>the Union.</a:t>
            </a:r>
            <a:endParaRPr lang="en-US"/>
          </a:p>
        </p:txBody>
      </p:sp>
    </p:spTree>
    <p:extLst>
      <p:ext uri="{BB962C8B-B14F-4D97-AF65-F5344CB8AC3E}">
        <p14:creationId xmlns:p14="http://schemas.microsoft.com/office/powerpoint/2010/main" val="438391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Declaration of  Independence</a:t>
            </a:r>
            <a:endParaRPr lang="en-US" b="1" dirty="0"/>
          </a:p>
        </p:txBody>
      </p:sp>
      <p:sp>
        <p:nvSpPr>
          <p:cNvPr id="3" name="Content Placeholder 2"/>
          <p:cNvSpPr>
            <a:spLocks noGrp="1"/>
          </p:cNvSpPr>
          <p:nvPr>
            <p:ph idx="1"/>
          </p:nvPr>
        </p:nvSpPr>
        <p:spPr/>
        <p:txBody>
          <a:bodyPr/>
          <a:lstStyle/>
          <a:p>
            <a:r>
              <a:rPr lang="en-US" b="1" dirty="0" smtClean="0"/>
              <a:t>“united States” or “United States”?</a:t>
            </a:r>
          </a:p>
          <a:p>
            <a:r>
              <a:rPr lang="en-US" b="1" dirty="0" smtClean="0"/>
              <a:t>We knew we needed a defense alliance to fight the Revolution, but it was unclear at the time whether we would subsequently be one large nation or a collection of smaller, semi-independent “nation-states.”</a:t>
            </a:r>
          </a:p>
          <a:p>
            <a:r>
              <a:rPr lang="en-US" b="1" dirty="0" smtClean="0"/>
              <a:t>So we won the Revolution…now what?</a:t>
            </a:r>
            <a:endParaRPr lang="en-US" b="1" dirty="0"/>
          </a:p>
        </p:txBody>
      </p:sp>
    </p:spTree>
    <p:extLst>
      <p:ext uri="{BB962C8B-B14F-4D97-AF65-F5344CB8AC3E}">
        <p14:creationId xmlns:p14="http://schemas.microsoft.com/office/powerpoint/2010/main" val="2365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Tyranny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Thomas Jefferson believed that government which is closer to the people is less likely to be tyrannical, and should therefore be given more power.</a:t>
            </a:r>
          </a:p>
          <a:p>
            <a:r>
              <a:rPr lang="en-US" dirty="0" smtClean="0"/>
              <a:t>“Closer to the people” means state, rather than national, government. Jeffersonian philosophy anticipated that the states would be more powerful than the national government.</a:t>
            </a:r>
          </a:p>
          <a:p>
            <a:r>
              <a:rPr lang="en-US" dirty="0" smtClean="0"/>
              <a:t>Alexander Hamilton and the Federalists favored a stronger national government.</a:t>
            </a:r>
          </a:p>
          <a:p>
            <a:r>
              <a:rPr lang="en-US" dirty="0" smtClean="0"/>
              <a:t>The Jeffersonians won, at first. The Articles of Confederation (1781-1787) established a very weak national government.</a:t>
            </a:r>
            <a:endParaRPr lang="en-US" dirty="0"/>
          </a:p>
        </p:txBody>
      </p:sp>
    </p:spTree>
    <p:extLst>
      <p:ext uri="{BB962C8B-B14F-4D97-AF65-F5344CB8AC3E}">
        <p14:creationId xmlns:p14="http://schemas.microsoft.com/office/powerpoint/2010/main" val="313319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Articles of Confederation</a:t>
            </a:r>
            <a:endParaRPr lang="en-US" b="1" dirty="0"/>
          </a:p>
        </p:txBody>
      </p:sp>
      <p:sp>
        <p:nvSpPr>
          <p:cNvPr id="3" name="Content Placeholder 2"/>
          <p:cNvSpPr>
            <a:spLocks noGrp="1"/>
          </p:cNvSpPr>
          <p:nvPr>
            <p:ph idx="1"/>
          </p:nvPr>
        </p:nvSpPr>
        <p:spPr/>
        <p:txBody>
          <a:bodyPr>
            <a:normAutofit/>
          </a:bodyPr>
          <a:lstStyle/>
          <a:p>
            <a:r>
              <a:rPr lang="en-US" sz="2000" b="1" u="sng" dirty="0">
                <a:hlinkClick r:id="rId2"/>
              </a:rPr>
              <a:t>http://</a:t>
            </a:r>
            <a:r>
              <a:rPr lang="en-US" sz="2000" b="1" u="sng" dirty="0" smtClean="0">
                <a:hlinkClick r:id="rId2"/>
              </a:rPr>
              <a:t>avalon.law.yale.edu/18th_century/artconf.asp</a:t>
            </a:r>
            <a:endParaRPr lang="en-US" sz="2000" b="1" u="sng" dirty="0" smtClean="0"/>
          </a:p>
          <a:p>
            <a:r>
              <a:rPr lang="en-US" sz="2400" b="1" dirty="0" smtClean="0"/>
              <a:t>National government had no power to raise or pay a military</a:t>
            </a:r>
          </a:p>
          <a:p>
            <a:r>
              <a:rPr lang="en-US" sz="2400" b="1" dirty="0" smtClean="0"/>
              <a:t>States were required to maintain an active militia</a:t>
            </a:r>
          </a:p>
          <a:p>
            <a:r>
              <a:rPr lang="en-US" sz="2400" b="1" dirty="0" smtClean="0"/>
              <a:t>Unicameral legislature, one vote per state regardless of population</a:t>
            </a:r>
          </a:p>
          <a:p>
            <a:r>
              <a:rPr lang="en-US" sz="2400" b="1" dirty="0" smtClean="0"/>
              <a:t>Nine votes out of 13 required to pass most legislation</a:t>
            </a:r>
          </a:p>
          <a:p>
            <a:r>
              <a:rPr lang="en-US" sz="2400" b="1" dirty="0" smtClean="0"/>
              <a:t>Some significant legislation had to be unanimous</a:t>
            </a:r>
          </a:p>
          <a:p>
            <a:r>
              <a:rPr lang="en-US" sz="2400" b="1" dirty="0" smtClean="0"/>
              <a:t>Delegates to Congress were considered to be officials of their states (who paid them), not officials of the national government</a:t>
            </a:r>
            <a:endParaRPr lang="en-US" sz="2400" b="1" dirty="0"/>
          </a:p>
        </p:txBody>
      </p:sp>
    </p:spTree>
    <p:extLst>
      <p:ext uri="{BB962C8B-B14F-4D97-AF65-F5344CB8AC3E}">
        <p14:creationId xmlns:p14="http://schemas.microsoft.com/office/powerpoint/2010/main" val="359556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State Powers under the Articles of Confederation</a:t>
            </a:r>
            <a:endParaRPr lang="en-US" b="1" dirty="0"/>
          </a:p>
        </p:txBody>
      </p:sp>
      <p:sp>
        <p:nvSpPr>
          <p:cNvPr id="3" name="Content Placeholder 2"/>
          <p:cNvSpPr>
            <a:spLocks noGrp="1"/>
          </p:cNvSpPr>
          <p:nvPr>
            <p:ph idx="1"/>
          </p:nvPr>
        </p:nvSpPr>
        <p:spPr/>
        <p:txBody>
          <a:bodyPr>
            <a:normAutofit lnSpcReduction="10000"/>
          </a:bodyPr>
          <a:lstStyle/>
          <a:p>
            <a:r>
              <a:rPr lang="en-US" b="1" dirty="0" smtClean="0"/>
              <a:t>States could conduct their own foreign policies, and make treaties with other nations, with the consent of the national Congress</a:t>
            </a:r>
          </a:p>
          <a:p>
            <a:r>
              <a:rPr lang="en-US" b="1" dirty="0" smtClean="0"/>
              <a:t>States could impose their own tariffs on foreign goods as long as the tariff was reciprocal or did not conflict with national treaties with France and Spain.</a:t>
            </a:r>
          </a:p>
          <a:p>
            <a:r>
              <a:rPr lang="en-US" b="1" dirty="0" smtClean="0"/>
              <a:t>States could issue their own declarations of war if actually invaded or informed of imminent attack by Indians; this had to eventually be approved by national Congress.</a:t>
            </a:r>
            <a:endParaRPr lang="en-US" b="1" dirty="0"/>
          </a:p>
        </p:txBody>
      </p:sp>
    </p:spTree>
    <p:extLst>
      <p:ext uri="{BB962C8B-B14F-4D97-AF65-F5344CB8AC3E}">
        <p14:creationId xmlns:p14="http://schemas.microsoft.com/office/powerpoint/2010/main" val="301113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Competing Federal and State powers</a:t>
            </a:r>
            <a:endParaRPr lang="en-US" b="1" dirty="0"/>
          </a:p>
        </p:txBody>
      </p:sp>
      <p:sp>
        <p:nvSpPr>
          <p:cNvPr id="3" name="Content Placeholder 2"/>
          <p:cNvSpPr>
            <a:spLocks noGrp="1"/>
          </p:cNvSpPr>
          <p:nvPr>
            <p:ph idx="1"/>
          </p:nvPr>
        </p:nvSpPr>
        <p:spPr/>
        <p:txBody>
          <a:bodyPr>
            <a:normAutofit/>
          </a:bodyPr>
          <a:lstStyle/>
          <a:p>
            <a:r>
              <a:rPr lang="en-US" sz="3600" b="1" dirty="0" smtClean="0"/>
              <a:t>Both national and state governments had the power to coin money. This, combined with the states’ ability to conduct their own trade policies, meant we had 13 state economic systems instead of one national economy.</a:t>
            </a:r>
            <a:endParaRPr lang="en-US" sz="3600" b="1" dirty="0"/>
          </a:p>
        </p:txBody>
      </p:sp>
    </p:spTree>
    <p:extLst>
      <p:ext uri="{BB962C8B-B14F-4D97-AF65-F5344CB8AC3E}">
        <p14:creationId xmlns:p14="http://schemas.microsoft.com/office/powerpoint/2010/main" val="162332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Revising the Articles</a:t>
            </a:r>
            <a:endParaRPr lang="en-US" b="1" dirty="0"/>
          </a:p>
        </p:txBody>
      </p:sp>
      <p:sp>
        <p:nvSpPr>
          <p:cNvPr id="3" name="Content Placeholder 2"/>
          <p:cNvSpPr>
            <a:spLocks noGrp="1"/>
          </p:cNvSpPr>
          <p:nvPr>
            <p:ph idx="1"/>
          </p:nvPr>
        </p:nvSpPr>
        <p:spPr/>
        <p:txBody>
          <a:bodyPr/>
          <a:lstStyle/>
          <a:p>
            <a:r>
              <a:rPr lang="en-US" b="1" dirty="0" smtClean="0"/>
              <a:t>The Articles of Confederation were soon found to provide too little power to the national government. The Constitutional Convention which met in Philadelphia in 1787 was originally intended only to revise the Articles and correct some specific problems, but it was quickly decided to create an entire new system of government.</a:t>
            </a:r>
          </a:p>
        </p:txBody>
      </p:sp>
    </p:spTree>
    <p:extLst>
      <p:ext uri="{BB962C8B-B14F-4D97-AF65-F5344CB8AC3E}">
        <p14:creationId xmlns:p14="http://schemas.microsoft.com/office/powerpoint/2010/main" val="149231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Federalism</a:t>
            </a:r>
            <a:endParaRPr lang="en-US" b="1" dirty="0"/>
          </a:p>
        </p:txBody>
      </p:sp>
      <p:sp>
        <p:nvSpPr>
          <p:cNvPr id="3" name="Content Placeholder 2"/>
          <p:cNvSpPr>
            <a:spLocks noGrp="1"/>
          </p:cNvSpPr>
          <p:nvPr>
            <p:ph idx="1"/>
          </p:nvPr>
        </p:nvSpPr>
        <p:spPr/>
        <p:txBody>
          <a:bodyPr>
            <a:normAutofit fontScale="92500"/>
          </a:bodyPr>
          <a:lstStyle/>
          <a:p>
            <a:r>
              <a:rPr lang="en-US" b="1" dirty="0" smtClean="0"/>
              <a:t>Division of power and responsibility between national and state governments. In our system, each has specified powers and responsibilities that they can’t take away from each other.</a:t>
            </a:r>
          </a:p>
          <a:p>
            <a:r>
              <a:rPr lang="en-US" b="1" dirty="0" smtClean="0"/>
              <a:t>Unitary system (&gt;90% of world’s governments): National government gives only the power to provinces, lower divisions that it wants to delegate.</a:t>
            </a:r>
          </a:p>
          <a:p>
            <a:r>
              <a:rPr lang="en-US" b="1" dirty="0" smtClean="0"/>
              <a:t>Confederation: Smaller units of government give only the power to the national government that they want to delegate.</a:t>
            </a:r>
            <a:endParaRPr lang="en-US" b="1" dirty="0"/>
          </a:p>
        </p:txBody>
      </p:sp>
    </p:spTree>
    <p:extLst>
      <p:ext uri="{BB962C8B-B14F-4D97-AF65-F5344CB8AC3E}">
        <p14:creationId xmlns:p14="http://schemas.microsoft.com/office/powerpoint/2010/main" val="1147925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81</TotalTime>
  <Words>2047</Words>
  <Application>Microsoft Office PowerPoint</Application>
  <PresentationFormat>On-screen Show (4:3)</PresentationFormat>
  <Paragraphs>126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Comparing the States</vt:lpstr>
      <vt:lpstr>The states were here first.</vt:lpstr>
      <vt:lpstr>Declaration of  Independence</vt:lpstr>
      <vt:lpstr>Fear of Tyranny</vt:lpstr>
      <vt:lpstr>Articles of Confederation</vt:lpstr>
      <vt:lpstr>State Powers under the Articles of Confederation</vt:lpstr>
      <vt:lpstr>Competing Federal and State powers</vt:lpstr>
      <vt:lpstr>Revising the Articles</vt:lpstr>
      <vt:lpstr>Federalism</vt:lpstr>
      <vt:lpstr>State Power Under the Constitution</vt:lpstr>
      <vt:lpstr>State Powers Given Up to the National Government Under the Constitution </vt:lpstr>
      <vt:lpstr>State Powers Given Up to the National Government Under the Constitution </vt:lpstr>
      <vt:lpstr>Federal vs. State Responsibility</vt:lpstr>
      <vt:lpstr>Compromises Among the States</vt:lpstr>
      <vt:lpstr>States as Institutions Represented in Fed. Government</vt:lpstr>
      <vt:lpstr>More on the Senate</vt:lpstr>
      <vt:lpstr>States as Institutions in Fed. Gov’t.</vt:lpstr>
      <vt:lpstr>The Electoral College</vt:lpstr>
      <vt:lpstr>The Electoral College</vt:lpstr>
      <vt:lpstr>The Electoral College</vt:lpstr>
      <vt:lpstr>The Bill of Rights</vt:lpstr>
      <vt:lpstr>The Bill of Rights</vt:lpstr>
      <vt:lpstr>The Bill of Rights</vt:lpstr>
      <vt:lpstr>Competition and Conflict Between the National Government and the States</vt:lpstr>
      <vt:lpstr>“States’ Rights”</vt:lpstr>
      <vt:lpstr>States’ Rights</vt:lpstr>
      <vt:lpstr>Entering (and Leaving) the Union</vt:lpstr>
      <vt:lpstr>Territories and Other Areas</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states were here first.</dc:title>
  <dc:creator>Holder, John</dc:creator>
  <cp:lastModifiedBy>Holder, John</cp:lastModifiedBy>
  <cp:revision>16</cp:revision>
  <cp:lastPrinted>2014-08-28T16:04:45Z</cp:lastPrinted>
  <dcterms:created xsi:type="dcterms:W3CDTF">2012-08-22T17:58:00Z</dcterms:created>
  <dcterms:modified xsi:type="dcterms:W3CDTF">2018-01-11T19:44:57Z</dcterms:modified>
</cp:coreProperties>
</file>