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4" r:id="rId5"/>
    <p:sldId id="258" r:id="rId6"/>
    <p:sldId id="260" r:id="rId7"/>
    <p:sldId id="259" r:id="rId8"/>
    <p:sldId id="261" r:id="rId9"/>
    <p:sldId id="262" r:id="rId10"/>
    <p:sldId id="263" r:id="rId11"/>
    <p:sldId id="266" r:id="rId12"/>
    <p:sldId id="267" r:id="rId13"/>
    <p:sldId id="273" r:id="rId14"/>
    <p:sldId id="269" r:id="rId15"/>
    <p:sldId id="268" r:id="rId16"/>
    <p:sldId id="270" r:id="rId17"/>
    <p:sldId id="271" r:id="rId18"/>
    <p:sldId id="272" r:id="rId19"/>
    <p:sldId id="274" r:id="rId20"/>
    <p:sldId id="275" r:id="rId21"/>
    <p:sldId id="276" r:id="rId22"/>
    <p:sldId id="315"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3" r:id="rId48"/>
    <p:sldId id="304" r:id="rId49"/>
    <p:sldId id="305" r:id="rId50"/>
    <p:sldId id="306" r:id="rId51"/>
    <p:sldId id="31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55B4959-A472-439E-961F-45821288A531}" type="datetimeFigureOut">
              <a:rPr lang="en-US" smtClean="0"/>
              <a:t>9/27/2017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462A396-CE09-4A2D-8A43-E382BDB0459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B4959-A472-439E-961F-45821288A531}"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B4959-A472-439E-961F-45821288A531}"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B4959-A472-439E-961F-45821288A531}"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5B4959-A472-439E-961F-45821288A531}"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462A396-CE09-4A2D-8A43-E382BDB045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5B4959-A472-439E-961F-45821288A531}"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5B4959-A472-439E-961F-45821288A531}"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5B4959-A472-439E-961F-45821288A531}"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B4959-A472-439E-961F-45821288A531}"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5B4959-A472-439E-961F-45821288A531}"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5B4959-A472-439E-961F-45821288A531}"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2A396-CE09-4A2D-8A43-E382BDB045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55B4959-A472-439E-961F-45821288A531}" type="datetimeFigureOut">
              <a:rPr lang="en-US" smtClean="0"/>
              <a:t>9/27/2017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462A396-CE09-4A2D-8A43-E382BDB0459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68962"/>
          </a:xfrm>
        </p:spPr>
        <p:txBody>
          <a:bodyPr>
            <a:normAutofit/>
          </a:bodyPr>
          <a:lstStyle/>
          <a:p>
            <a:r>
              <a:rPr lang="en-US" dirty="0" smtClean="0"/>
              <a:t>CIVIL LIBERTIES </a:t>
            </a:r>
            <a:br>
              <a:rPr lang="en-US" dirty="0" smtClean="0"/>
            </a:br>
            <a:r>
              <a:rPr lang="en-US" dirty="0" smtClean="0"/>
              <a:t>AND </a:t>
            </a:r>
            <a:br>
              <a:rPr lang="en-US" dirty="0" smtClean="0"/>
            </a:br>
            <a:r>
              <a:rPr lang="en-US" dirty="0" smtClean="0"/>
              <a:t>CIVIL RIGHTS</a:t>
            </a:r>
            <a:endParaRPr lang="en-US" dirty="0"/>
          </a:p>
        </p:txBody>
      </p:sp>
    </p:spTree>
    <p:extLst>
      <p:ext uri="{BB962C8B-B14F-4D97-AF65-F5344CB8AC3E}">
        <p14:creationId xmlns:p14="http://schemas.microsoft.com/office/powerpoint/2010/main" val="3001513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Lemon v. Kurtzman (1971)</a:t>
            </a:r>
            <a:endParaRPr lang="en-US" dirty="0"/>
          </a:p>
        </p:txBody>
      </p:sp>
      <p:sp>
        <p:nvSpPr>
          <p:cNvPr id="3" name="Content Placeholder 2"/>
          <p:cNvSpPr>
            <a:spLocks noGrp="1"/>
          </p:cNvSpPr>
          <p:nvPr>
            <p:ph idx="1"/>
          </p:nvPr>
        </p:nvSpPr>
        <p:spPr/>
        <p:txBody>
          <a:bodyPr/>
          <a:lstStyle/>
          <a:p>
            <a:r>
              <a:rPr lang="en-US" dirty="0" smtClean="0"/>
              <a:t>A statute must have a primarily secular [non-religious] purpose</a:t>
            </a:r>
          </a:p>
          <a:p>
            <a:r>
              <a:rPr lang="en-US" dirty="0" smtClean="0"/>
              <a:t>It must neither advance nor inhibit religion</a:t>
            </a:r>
          </a:p>
          <a:p>
            <a:r>
              <a:rPr lang="en-US" dirty="0" smtClean="0"/>
              <a:t>It must not foster “excessive government entanglement with religion.”</a:t>
            </a:r>
          </a:p>
          <a:p>
            <a:r>
              <a:rPr lang="en-US" dirty="0" smtClean="0"/>
              <a:t>The Court held that Pennsylvania providing this type of subsidy to parochial schools failed this test and violated the Establishment Clause. </a:t>
            </a:r>
          </a:p>
        </p:txBody>
      </p:sp>
    </p:spTree>
    <p:extLst>
      <p:ext uri="{BB962C8B-B14F-4D97-AF65-F5344CB8AC3E}">
        <p14:creationId xmlns:p14="http://schemas.microsoft.com/office/powerpoint/2010/main" val="2697484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lstStyle/>
          <a:p>
            <a:r>
              <a:rPr lang="en-US" i="1" dirty="0" smtClean="0"/>
              <a:t>Wisconsin v. Yoder</a:t>
            </a:r>
            <a:r>
              <a:rPr lang="en-US" dirty="0" smtClean="0"/>
              <a:t> (1972): Amish children were excused from school attendance above the eighth grade, which was contrary to their family’s religious practices</a:t>
            </a:r>
          </a:p>
          <a:p>
            <a:r>
              <a:rPr lang="en-US" dirty="0" smtClean="0"/>
              <a:t>The Supreme Court held that the families’ right to free exercise of religion was violated by the state law requiring mandatory school attendance</a:t>
            </a:r>
            <a:endParaRPr lang="en-US" dirty="0"/>
          </a:p>
        </p:txBody>
      </p:sp>
    </p:spTree>
    <p:extLst>
      <p:ext uri="{BB962C8B-B14F-4D97-AF65-F5344CB8AC3E}">
        <p14:creationId xmlns:p14="http://schemas.microsoft.com/office/powerpoint/2010/main" val="3097606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normAutofit/>
          </a:bodyPr>
          <a:lstStyle/>
          <a:p>
            <a:r>
              <a:rPr lang="en-US" i="1" dirty="0" smtClean="0"/>
              <a:t>Lee v. Weisman </a:t>
            </a:r>
            <a:r>
              <a:rPr lang="en-US" dirty="0" smtClean="0"/>
              <a:t>(1992):  The Supreme Court held that a prayer delivered by a clergyman at a public school graduation ceremony is a violation of the Establishment Clause.</a:t>
            </a:r>
          </a:p>
          <a:p>
            <a:r>
              <a:rPr lang="en-US" i="1" dirty="0" smtClean="0"/>
              <a:t>Santa Fe [Texas] Independent School District vs. Doe </a:t>
            </a:r>
            <a:r>
              <a:rPr lang="en-US" dirty="0" smtClean="0"/>
              <a:t>(2000): The Supreme Court held that a prayer led by a student before a public high school football game violated the Establishment Clause.</a:t>
            </a:r>
          </a:p>
        </p:txBody>
      </p:sp>
    </p:spTree>
    <p:extLst>
      <p:ext uri="{BB962C8B-B14F-4D97-AF65-F5344CB8AC3E}">
        <p14:creationId xmlns:p14="http://schemas.microsoft.com/office/powerpoint/2010/main" val="179314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lstStyle/>
          <a:p>
            <a:r>
              <a:rPr lang="en-US" i="1" dirty="0"/>
              <a:t>Adler v. Duval County [Florida] School Board </a:t>
            </a:r>
            <a:r>
              <a:rPr lang="en-US" dirty="0"/>
              <a:t>(2011): The Supreme Court declined to strike down a lower court’s decision permitting student-led prayer at graduation.</a:t>
            </a:r>
          </a:p>
          <a:p>
            <a:r>
              <a:rPr lang="en-US" dirty="0"/>
              <a:t>Lower courts have disagreed on whether student-led prayer is constitutional and the Supreme Court has not chosen to definitively resolve the issue.</a:t>
            </a:r>
          </a:p>
          <a:p>
            <a:endParaRPr lang="en-US" dirty="0"/>
          </a:p>
        </p:txBody>
      </p:sp>
    </p:spTree>
    <p:extLst>
      <p:ext uri="{BB962C8B-B14F-4D97-AF65-F5344CB8AC3E}">
        <p14:creationId xmlns:p14="http://schemas.microsoft.com/office/powerpoint/2010/main" val="101407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lstStyle/>
          <a:p>
            <a:r>
              <a:rPr lang="en-US" i="1" dirty="0" smtClean="0"/>
              <a:t>Herdahl v. Pontotoc County [Mississippi] Board of Education </a:t>
            </a:r>
            <a:r>
              <a:rPr lang="en-US" dirty="0" smtClean="0"/>
              <a:t>(1996): Bible reading over a public school’s PA system was held to violate the Establishment Clause.</a:t>
            </a:r>
          </a:p>
          <a:p>
            <a:r>
              <a:rPr lang="en-US" dirty="0" smtClean="0"/>
              <a:t>Even though participating in the exercise (reading the prayer over the PA) was voluntary, listening to it was not (students were required to be at school).</a:t>
            </a:r>
            <a:endParaRPr lang="en-US" dirty="0"/>
          </a:p>
        </p:txBody>
      </p:sp>
    </p:spTree>
    <p:extLst>
      <p:ext uri="{BB962C8B-B14F-4D97-AF65-F5344CB8AC3E}">
        <p14:creationId xmlns:p14="http://schemas.microsoft.com/office/powerpoint/2010/main" val="243049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lstStyle/>
          <a:p>
            <a:r>
              <a:rPr lang="en-US" dirty="0" smtClean="0"/>
              <a:t>A prayer led by an official (teacher, principal, adult clergy member) constitutes a government endorsement of the religious message and is therefore a violation of the Establishment Clause.</a:t>
            </a:r>
          </a:p>
          <a:p>
            <a:r>
              <a:rPr lang="en-US" dirty="0" smtClean="0"/>
              <a:t>A prayer at a required activity is a violation of the Establishment Clause.</a:t>
            </a:r>
          </a:p>
          <a:p>
            <a:r>
              <a:rPr lang="en-US" dirty="0" smtClean="0"/>
              <a:t>A voluntary, student-led prayer at a voluntary activity is permissible under the Free Exercise Clause.</a:t>
            </a:r>
            <a:endParaRPr lang="en-US" dirty="0"/>
          </a:p>
        </p:txBody>
      </p:sp>
    </p:spTree>
    <p:extLst>
      <p:ext uri="{BB962C8B-B14F-4D97-AF65-F5344CB8AC3E}">
        <p14:creationId xmlns:p14="http://schemas.microsoft.com/office/powerpoint/2010/main" val="395215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Access Act of 1984</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law stating that schools receiving federal funds (which is virtually all public schools) must allow religious groups to meet on the same basis as other clubs, if the school allows clubs at all; this has been upheld, not a violation of the Establishment Clause</a:t>
            </a:r>
          </a:p>
          <a:p>
            <a:r>
              <a:rPr lang="en-US" dirty="0" smtClean="0"/>
              <a:t>Voluntary participation, on school grounds, before or after the school day (when attendance is not required)</a:t>
            </a:r>
          </a:p>
          <a:p>
            <a:r>
              <a:rPr lang="en-US" dirty="0" smtClean="0"/>
              <a:t>“See You at the Pole” is voluntary and before school</a:t>
            </a:r>
            <a:endParaRPr lang="en-US" dirty="0"/>
          </a:p>
        </p:txBody>
      </p:sp>
    </p:spTree>
    <p:extLst>
      <p:ext uri="{BB962C8B-B14F-4D97-AF65-F5344CB8AC3E}">
        <p14:creationId xmlns:p14="http://schemas.microsoft.com/office/powerpoint/2010/main" val="312353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Religious Activity in </a:t>
            </a:r>
            <a:br>
              <a:rPr lang="en-US" dirty="0" smtClean="0"/>
            </a:br>
            <a:r>
              <a:rPr lang="en-US" dirty="0" smtClean="0"/>
              <a:t>Public Schools</a:t>
            </a:r>
            <a:endParaRPr lang="en-US" dirty="0"/>
          </a:p>
        </p:txBody>
      </p:sp>
      <p:sp>
        <p:nvSpPr>
          <p:cNvPr id="3" name="Content Placeholder 2"/>
          <p:cNvSpPr>
            <a:spLocks noGrp="1"/>
          </p:cNvSpPr>
          <p:nvPr>
            <p:ph idx="1"/>
          </p:nvPr>
        </p:nvSpPr>
        <p:spPr/>
        <p:txBody>
          <a:bodyPr>
            <a:normAutofit lnSpcReduction="10000"/>
          </a:bodyPr>
          <a:lstStyle/>
          <a:p>
            <a:r>
              <a:rPr lang="en-US" dirty="0" smtClean="0"/>
              <a:t>The Bible may be taught as history, literature, or comparative religion</a:t>
            </a:r>
          </a:p>
          <a:p>
            <a:r>
              <a:rPr lang="en-US" dirty="0" smtClean="0"/>
              <a:t>Public school students may be excused for part of the school day to receive religious instruction off-campus.</a:t>
            </a:r>
          </a:p>
          <a:p>
            <a:r>
              <a:rPr lang="en-US" dirty="0" smtClean="0"/>
              <a:t>Students may engage in individual religious practices (such as prayer, handing out Bibles or pamphlets at school) as long as it’s not disruptive.</a:t>
            </a:r>
          </a:p>
          <a:p>
            <a:r>
              <a:rPr lang="en-US" dirty="0" smtClean="0"/>
              <a:t>“As long as there are final exams, there will be prayer in schools.” Anonymous</a:t>
            </a:r>
            <a:endParaRPr lang="en-US" dirty="0"/>
          </a:p>
        </p:txBody>
      </p:sp>
    </p:spTree>
    <p:extLst>
      <p:ext uri="{BB962C8B-B14F-4D97-AF65-F5344CB8AC3E}">
        <p14:creationId xmlns:p14="http://schemas.microsoft.com/office/powerpoint/2010/main" val="39529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Creationism</a:t>
            </a:r>
            <a:endParaRPr lang="en-US" dirty="0"/>
          </a:p>
        </p:txBody>
      </p:sp>
      <p:sp>
        <p:nvSpPr>
          <p:cNvPr id="3" name="Content Placeholder 2"/>
          <p:cNvSpPr>
            <a:spLocks noGrp="1"/>
          </p:cNvSpPr>
          <p:nvPr>
            <p:ph idx="1"/>
          </p:nvPr>
        </p:nvSpPr>
        <p:spPr/>
        <p:txBody>
          <a:bodyPr>
            <a:normAutofit fontScale="92500"/>
          </a:bodyPr>
          <a:lstStyle/>
          <a:p>
            <a:r>
              <a:rPr lang="en-US" dirty="0" smtClean="0"/>
              <a:t>May public schools teach a Biblical theory of creation in addition to a scientific theory of evolution?</a:t>
            </a:r>
          </a:p>
          <a:p>
            <a:r>
              <a:rPr lang="en-US" dirty="0" smtClean="0"/>
              <a:t>Teaching “intelligent design” in science classes in Dover, PA, was struck down by the courts in 2005</a:t>
            </a:r>
          </a:p>
          <a:p>
            <a:r>
              <a:rPr lang="en-US" dirty="0" smtClean="0"/>
              <a:t>State laws prohibiting the teaching of evolution have repeatedly been struck down</a:t>
            </a:r>
          </a:p>
          <a:p>
            <a:r>
              <a:rPr lang="en-US" dirty="0" smtClean="0"/>
              <a:t>Several states have passed laws allowing for the teaching of a Biblically-based theory of creationism as a theory of human origin, but the Supreme Court has ruled that this can’t be required</a:t>
            </a:r>
            <a:endParaRPr lang="en-US" dirty="0"/>
          </a:p>
        </p:txBody>
      </p:sp>
    </p:spTree>
    <p:extLst>
      <p:ext uri="{BB962C8B-B14F-4D97-AF65-F5344CB8AC3E}">
        <p14:creationId xmlns:p14="http://schemas.microsoft.com/office/powerpoint/2010/main" val="3465736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Public Schools</a:t>
            </a:r>
            <a:endParaRPr lang="en-US" dirty="0"/>
          </a:p>
        </p:txBody>
      </p:sp>
      <p:sp>
        <p:nvSpPr>
          <p:cNvPr id="3" name="Content Placeholder 2"/>
          <p:cNvSpPr>
            <a:spLocks noGrp="1"/>
          </p:cNvSpPr>
          <p:nvPr>
            <p:ph idx="1"/>
          </p:nvPr>
        </p:nvSpPr>
        <p:spPr/>
        <p:txBody>
          <a:bodyPr>
            <a:normAutofit lnSpcReduction="10000"/>
          </a:bodyPr>
          <a:lstStyle/>
          <a:p>
            <a:r>
              <a:rPr lang="en-US" dirty="0" smtClean="0"/>
              <a:t>A New Jersey law providing school bus transportation to parochial schools on an equal basis with public school was upheld (the primary purpose was transportation, not religious instruction)</a:t>
            </a:r>
          </a:p>
          <a:p>
            <a:r>
              <a:rPr lang="en-US" dirty="0" smtClean="0"/>
              <a:t>Ohio had an experimental school voucher program, using public funds to pay part of tuition at private schools; students who wished to use the vouchers at religious schools could do so. This is not a violation of the Establishment Clause.</a:t>
            </a:r>
            <a:endParaRPr lang="en-US" dirty="0"/>
          </a:p>
        </p:txBody>
      </p:sp>
    </p:spTree>
    <p:extLst>
      <p:ext uri="{BB962C8B-B14F-4D97-AF65-F5344CB8AC3E}">
        <p14:creationId xmlns:p14="http://schemas.microsoft.com/office/powerpoint/2010/main" val="108876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p:txBody>
          <a:bodyPr/>
          <a:lstStyle/>
          <a:p>
            <a:r>
              <a:rPr lang="en-US" dirty="0" smtClean="0"/>
              <a:t>The meaning of the Constitution has been interpreted by the courts throughout our history (judicial review)</a:t>
            </a:r>
            <a:endParaRPr lang="en-US" dirty="0"/>
          </a:p>
        </p:txBody>
      </p:sp>
    </p:spTree>
    <p:extLst>
      <p:ext uri="{BB962C8B-B14F-4D97-AF65-F5344CB8AC3E}">
        <p14:creationId xmlns:p14="http://schemas.microsoft.com/office/powerpoint/2010/main" val="265369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Religious Symbols on </a:t>
            </a:r>
            <a:br>
              <a:rPr lang="en-US" dirty="0" smtClean="0"/>
            </a:br>
            <a:r>
              <a:rPr lang="en-US" dirty="0" smtClean="0"/>
              <a:t>Public Property</a:t>
            </a:r>
            <a:endParaRPr lang="en-US" dirty="0"/>
          </a:p>
        </p:txBody>
      </p:sp>
      <p:sp>
        <p:nvSpPr>
          <p:cNvPr id="3" name="Content Placeholder 2"/>
          <p:cNvSpPr>
            <a:spLocks noGrp="1"/>
          </p:cNvSpPr>
          <p:nvPr>
            <p:ph idx="1"/>
          </p:nvPr>
        </p:nvSpPr>
        <p:spPr/>
        <p:txBody>
          <a:bodyPr>
            <a:normAutofit fontScale="92500"/>
          </a:bodyPr>
          <a:lstStyle/>
          <a:p>
            <a:r>
              <a:rPr lang="en-US" dirty="0" smtClean="0"/>
              <a:t>Whether the Ten Commandments may be posted in public buildings (schools, courthouses, etc.) depends on the historical context: is it there primarily as a religious document or as part of a larger historical display?</a:t>
            </a:r>
          </a:p>
          <a:p>
            <a:r>
              <a:rPr lang="en-US" i="1" dirty="0" smtClean="0"/>
              <a:t>Lynch v. Donnelly</a:t>
            </a:r>
            <a:r>
              <a:rPr lang="en-US" dirty="0" smtClean="0"/>
              <a:t> (1984): A </a:t>
            </a:r>
            <a:r>
              <a:rPr lang="en-US" dirty="0" err="1" smtClean="0"/>
              <a:t>creche</a:t>
            </a:r>
            <a:r>
              <a:rPr lang="en-US" dirty="0" smtClean="0"/>
              <a:t> on city property as part of a broader “winter holiday” display did not violate the Establishment Clause as a government endorsement of religion. Display of religious symbols on public property depends on context.</a:t>
            </a:r>
            <a:endParaRPr lang="en-US" i="1" dirty="0"/>
          </a:p>
        </p:txBody>
      </p:sp>
    </p:spTree>
    <p:extLst>
      <p:ext uri="{BB962C8B-B14F-4D97-AF65-F5344CB8AC3E}">
        <p14:creationId xmlns:p14="http://schemas.microsoft.com/office/powerpoint/2010/main" val="414208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Officials and the Establishment Clause</a:t>
            </a:r>
            <a:endParaRPr lang="en-US" dirty="0"/>
          </a:p>
        </p:txBody>
      </p:sp>
      <p:sp>
        <p:nvSpPr>
          <p:cNvPr id="3" name="Content Placeholder 2"/>
          <p:cNvSpPr>
            <a:spLocks noGrp="1"/>
          </p:cNvSpPr>
          <p:nvPr>
            <p:ph idx="1"/>
          </p:nvPr>
        </p:nvSpPr>
        <p:spPr/>
        <p:txBody>
          <a:bodyPr>
            <a:normAutofit/>
          </a:bodyPr>
          <a:lstStyle/>
          <a:p>
            <a:r>
              <a:rPr lang="en-US" dirty="0" smtClean="0"/>
              <a:t>Roy Moore, Chief Justice of Alabama, was removed from office in 2003 for violating a court order to remove the Ten Commandments from the state Supreme Court building. He refused to do so as a matter of religious principle.</a:t>
            </a:r>
            <a:endParaRPr lang="en-US" dirty="0"/>
          </a:p>
          <a:p>
            <a:r>
              <a:rPr lang="en-US" dirty="0" smtClean="0"/>
              <a:t>Did he violate the Establishment Clause in his capacity as a public official, or were his individual rights under the Free Exercise clause violated</a:t>
            </a:r>
            <a:r>
              <a:rPr lang="en-US" dirty="0" smtClean="0"/>
              <a:t>?</a:t>
            </a:r>
          </a:p>
        </p:txBody>
      </p:sp>
    </p:spTree>
    <p:extLst>
      <p:ext uri="{BB962C8B-B14F-4D97-AF65-F5344CB8AC3E}">
        <p14:creationId xmlns:p14="http://schemas.microsoft.com/office/powerpoint/2010/main" val="1419210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Officials and the Establishment Clause</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 was acting with the authority of government and therefore the Establishment Clause outweighed his individual rights as a private citizen under the Free Exercise Clause</a:t>
            </a:r>
          </a:p>
          <a:p>
            <a:r>
              <a:rPr lang="en-US" dirty="0"/>
              <a:t>He was subsequently re-elected Chief Justice, and now maintains that state judges may not issue marriage licenses to same-sex couples even though federal courts have legalized same-sex marriage in </a:t>
            </a:r>
            <a:r>
              <a:rPr lang="en-US" dirty="0" smtClean="0"/>
              <a:t>Alabama. He was suspended from office for this stance.</a:t>
            </a:r>
          </a:p>
          <a:p>
            <a:r>
              <a:rPr lang="en-US" dirty="0"/>
              <a:t>(On Sept. 26, 2017, former Chief Justice Moore won the Republican nomination for the U.S. Senate.)</a:t>
            </a:r>
          </a:p>
          <a:p>
            <a:endParaRPr lang="en-US" dirty="0"/>
          </a:p>
          <a:p>
            <a:endParaRPr lang="en-US" dirty="0"/>
          </a:p>
        </p:txBody>
      </p:sp>
    </p:spTree>
    <p:extLst>
      <p:ext uri="{BB962C8B-B14F-4D97-AF65-F5344CB8AC3E}">
        <p14:creationId xmlns:p14="http://schemas.microsoft.com/office/powerpoint/2010/main" val="1790808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Officials and the Establishment Clause</a:t>
            </a:r>
            <a:endParaRPr lang="en-US" dirty="0"/>
          </a:p>
        </p:txBody>
      </p:sp>
      <p:sp>
        <p:nvSpPr>
          <p:cNvPr id="3" name="Content Placeholder 2"/>
          <p:cNvSpPr>
            <a:spLocks noGrp="1"/>
          </p:cNvSpPr>
          <p:nvPr>
            <p:ph idx="1"/>
          </p:nvPr>
        </p:nvSpPr>
        <p:spPr/>
        <p:txBody>
          <a:bodyPr/>
          <a:lstStyle/>
          <a:p>
            <a:r>
              <a:rPr lang="en-US" dirty="0"/>
              <a:t>President Kennedy said he’d resign from office if he ever felt a conflict between his oath of office (to uphold the Constitution) and his religious </a:t>
            </a:r>
            <a:r>
              <a:rPr lang="en-US" dirty="0" smtClean="0"/>
              <a:t>beliefs</a:t>
            </a:r>
          </a:p>
          <a:p>
            <a:r>
              <a:rPr lang="en-US" dirty="0" smtClean="0"/>
              <a:t>In response to concerns from Protestant ministers about the election of a Catholic President</a:t>
            </a:r>
            <a:endParaRPr lang="en-US" dirty="0"/>
          </a:p>
          <a:p>
            <a:endParaRPr lang="en-US" dirty="0"/>
          </a:p>
        </p:txBody>
      </p:sp>
    </p:spTree>
    <p:extLst>
      <p:ext uri="{BB962C8B-B14F-4D97-AF65-F5344CB8AC3E}">
        <p14:creationId xmlns:p14="http://schemas.microsoft.com/office/powerpoint/2010/main" val="1899576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Establishment Clause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God We Trust” was adopted as the national motto in 1956, added to US money and posted in public places</a:t>
            </a:r>
          </a:p>
          <a:p>
            <a:r>
              <a:rPr lang="en-US" dirty="0" smtClean="0"/>
              <a:t>This has been held not to violate the Establishment Clause</a:t>
            </a:r>
          </a:p>
          <a:p>
            <a:r>
              <a:rPr lang="en-US" dirty="0" smtClean="0"/>
              <a:t>The US House and US Senate open their daily meetings with prayer and have Christian clergy on the public payroll as chaplains</a:t>
            </a:r>
          </a:p>
          <a:p>
            <a:r>
              <a:rPr lang="en-US" dirty="0" smtClean="0"/>
              <a:t>Also not a violation of the Establishment Clause</a:t>
            </a:r>
          </a:p>
          <a:p>
            <a:r>
              <a:rPr lang="en-US" dirty="0" smtClean="0"/>
              <a:t>The Pledge of Allegiance did not originally include the words “Under God”</a:t>
            </a:r>
            <a:endParaRPr lang="en-US" dirty="0"/>
          </a:p>
        </p:txBody>
      </p:sp>
    </p:spTree>
    <p:extLst>
      <p:ext uri="{BB962C8B-B14F-4D97-AF65-F5344CB8AC3E}">
        <p14:creationId xmlns:p14="http://schemas.microsoft.com/office/powerpoint/2010/main" val="508987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a:bodyPr>
          <a:lstStyle/>
          <a:p>
            <a:r>
              <a:rPr lang="en-US" dirty="0" smtClean="0"/>
              <a:t>Limitations on </a:t>
            </a:r>
            <a:br>
              <a:rPr lang="en-US" dirty="0" smtClean="0"/>
            </a:br>
            <a:r>
              <a:rPr lang="en-US" dirty="0" smtClean="0"/>
              <a:t>Free Exercise of Religion</a:t>
            </a:r>
            <a:endParaRPr lang="en-US" dirty="0"/>
          </a:p>
        </p:txBody>
      </p:sp>
      <p:sp>
        <p:nvSpPr>
          <p:cNvPr id="3" name="Content Placeholder 2"/>
          <p:cNvSpPr>
            <a:spLocks noGrp="1"/>
          </p:cNvSpPr>
          <p:nvPr>
            <p:ph idx="1"/>
          </p:nvPr>
        </p:nvSpPr>
        <p:spPr>
          <a:xfrm>
            <a:off x="457200" y="2057400"/>
            <a:ext cx="8229600" cy="4251960"/>
          </a:xfrm>
        </p:spPr>
        <p:txBody>
          <a:bodyPr>
            <a:normAutofit fontScale="92500" lnSpcReduction="20000"/>
          </a:bodyPr>
          <a:lstStyle/>
          <a:p>
            <a:r>
              <a:rPr lang="en-US" dirty="0" smtClean="0"/>
              <a:t>Your practice of religion may not violate the public health and safety</a:t>
            </a:r>
          </a:p>
          <a:p>
            <a:pPr lvl="1"/>
            <a:r>
              <a:rPr lang="en-US" dirty="0" smtClean="0"/>
              <a:t>Snake handling in religious services has been outlawed. This is not a violation of the Free Exercise Clause.</a:t>
            </a:r>
          </a:p>
          <a:p>
            <a:pPr lvl="1"/>
            <a:r>
              <a:rPr lang="en-US" dirty="0" smtClean="0"/>
              <a:t>Animal sacrifice in a religious ceremony is protected by the Free Exercise Clause.</a:t>
            </a:r>
          </a:p>
          <a:p>
            <a:pPr lvl="1"/>
            <a:r>
              <a:rPr lang="en-US" dirty="0" smtClean="0"/>
              <a:t>Narrow exception to drug laws for use by Native Americans in religious ceremonies.</a:t>
            </a:r>
          </a:p>
          <a:p>
            <a:pPr lvl="1"/>
            <a:r>
              <a:rPr lang="en-US" i="1" dirty="0" smtClean="0"/>
              <a:t>Employment Division v. Smith</a:t>
            </a:r>
            <a:r>
              <a:rPr lang="en-US" dirty="0" smtClean="0"/>
              <a:t> (1990): An Oregon substance abuse counselor was fired for using peyote as part of a Native American religious ritual. He had agreed not to use illegal drugs as a condition of employment. The firing did not violate his free exercise rights.</a:t>
            </a:r>
            <a:endParaRPr lang="en-US" i="1" dirty="0"/>
          </a:p>
        </p:txBody>
      </p:sp>
    </p:spTree>
    <p:extLst>
      <p:ext uri="{BB962C8B-B14F-4D97-AF65-F5344CB8AC3E}">
        <p14:creationId xmlns:p14="http://schemas.microsoft.com/office/powerpoint/2010/main" val="3055010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on Free Exercise of Religion</a:t>
            </a:r>
            <a:endParaRPr lang="en-US" dirty="0"/>
          </a:p>
        </p:txBody>
      </p:sp>
      <p:sp>
        <p:nvSpPr>
          <p:cNvPr id="3" name="Content Placeholder 2"/>
          <p:cNvSpPr>
            <a:spLocks noGrp="1"/>
          </p:cNvSpPr>
          <p:nvPr>
            <p:ph idx="1"/>
          </p:nvPr>
        </p:nvSpPr>
        <p:spPr/>
        <p:txBody>
          <a:bodyPr>
            <a:normAutofit lnSpcReduction="10000"/>
          </a:bodyPr>
          <a:lstStyle/>
          <a:p>
            <a:r>
              <a:rPr lang="en-US" i="1" dirty="0" smtClean="0"/>
              <a:t>Locke v. Davey</a:t>
            </a:r>
            <a:r>
              <a:rPr lang="en-US" dirty="0" smtClean="0"/>
              <a:t> (2004): Joshua Davey had a state-funded college scholarship. He was prohibited by state law from using the scholarship to pursue a degree in theology, on the grounds that this violated the Establishment Clause (state support of a specific religion). The Supreme Court upheld </a:t>
            </a:r>
            <a:r>
              <a:rPr lang="en-US" smtClean="0"/>
              <a:t>the law: his </a:t>
            </a:r>
            <a:r>
              <a:rPr lang="en-US" dirty="0" smtClean="0"/>
              <a:t>free exercise rights were not violated by the restriction on his scholarship – it was permissible for the state to restrict what he studied with public funding.</a:t>
            </a:r>
            <a:endParaRPr lang="en-US" i="1" dirty="0"/>
          </a:p>
        </p:txBody>
      </p:sp>
    </p:spTree>
    <p:extLst>
      <p:ext uri="{BB962C8B-B14F-4D97-AF65-F5344CB8AC3E}">
        <p14:creationId xmlns:p14="http://schemas.microsoft.com/office/powerpoint/2010/main" val="77640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effectLst/>
              </a:rPr>
              <a:t>Burwell v. Hobby Lobby Stores, Inc. </a:t>
            </a:r>
            <a:r>
              <a:rPr lang="en-US" dirty="0" smtClean="0">
                <a:effectLst/>
              </a:rPr>
              <a:t>(2014)</a:t>
            </a:r>
            <a:endParaRPr lang="en-US" i="1" dirty="0">
              <a:effectLst/>
            </a:endParaRPr>
          </a:p>
        </p:txBody>
      </p:sp>
      <p:sp>
        <p:nvSpPr>
          <p:cNvPr id="3" name="Content Placeholder 2"/>
          <p:cNvSpPr>
            <a:spLocks noGrp="1"/>
          </p:cNvSpPr>
          <p:nvPr>
            <p:ph idx="1"/>
          </p:nvPr>
        </p:nvSpPr>
        <p:spPr/>
        <p:txBody>
          <a:bodyPr/>
          <a:lstStyle/>
          <a:p>
            <a:r>
              <a:rPr lang="en-US" dirty="0" smtClean="0"/>
              <a:t>Family-owned companies may be exempted from the Affordable Care Act’s requirements that employers provide their workers with health insurance policies that include coverage for certain types of contraception, if this violates the employer’s religious beliefs.</a:t>
            </a:r>
            <a:endParaRPr lang="en-US" dirty="0"/>
          </a:p>
        </p:txBody>
      </p:sp>
    </p:spTree>
    <p:extLst>
      <p:ext uri="{BB962C8B-B14F-4D97-AF65-F5344CB8AC3E}">
        <p14:creationId xmlns:p14="http://schemas.microsoft.com/office/powerpoint/2010/main" val="1643175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Speech</a:t>
            </a:r>
            <a:endParaRPr lang="en-US" dirty="0"/>
          </a:p>
        </p:txBody>
      </p:sp>
      <p:sp>
        <p:nvSpPr>
          <p:cNvPr id="3" name="Content Placeholder 2"/>
          <p:cNvSpPr>
            <a:spLocks noGrp="1"/>
          </p:cNvSpPr>
          <p:nvPr>
            <p:ph idx="1"/>
          </p:nvPr>
        </p:nvSpPr>
        <p:spPr/>
        <p:txBody>
          <a:bodyPr/>
          <a:lstStyle/>
          <a:p>
            <a:r>
              <a:rPr lang="en-US" dirty="0" smtClean="0"/>
              <a:t>Restrictions on freedom of speech must be “narrowly tailored to serve a compelling governmental interest”</a:t>
            </a:r>
          </a:p>
          <a:p>
            <a:r>
              <a:rPr lang="en-US" dirty="0" smtClean="0"/>
              <a:t>“Clear and present danger”: </a:t>
            </a:r>
            <a:r>
              <a:rPr lang="en-US" i="1" dirty="0" err="1" smtClean="0"/>
              <a:t>Schenck</a:t>
            </a:r>
            <a:r>
              <a:rPr lang="en-US" i="1" dirty="0" smtClean="0"/>
              <a:t> v. U.S.</a:t>
            </a:r>
            <a:r>
              <a:rPr lang="en-US" dirty="0" smtClean="0"/>
              <a:t> (1919). During World War I, </a:t>
            </a:r>
            <a:r>
              <a:rPr lang="en-US" dirty="0" err="1" smtClean="0"/>
              <a:t>Schenck</a:t>
            </a:r>
            <a:r>
              <a:rPr lang="en-US" dirty="0" smtClean="0"/>
              <a:t> urged young men not to submit to the military draft; the Supreme Court ruled that this was not protected speech, as it posed a clear and present danger to society.</a:t>
            </a:r>
            <a:endParaRPr lang="en-US" dirty="0"/>
          </a:p>
        </p:txBody>
      </p:sp>
    </p:spTree>
    <p:extLst>
      <p:ext uri="{BB962C8B-B14F-4D97-AF65-F5344CB8AC3E}">
        <p14:creationId xmlns:p14="http://schemas.microsoft.com/office/powerpoint/2010/main" val="2447163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Exceptions</a:t>
            </a:r>
            <a:endParaRPr lang="en-US" dirty="0"/>
          </a:p>
        </p:txBody>
      </p:sp>
      <p:sp>
        <p:nvSpPr>
          <p:cNvPr id="3" name="Content Placeholder 2"/>
          <p:cNvSpPr>
            <a:spLocks noGrp="1"/>
          </p:cNvSpPr>
          <p:nvPr>
            <p:ph idx="1"/>
          </p:nvPr>
        </p:nvSpPr>
        <p:spPr/>
        <p:txBody>
          <a:bodyPr>
            <a:normAutofit lnSpcReduction="10000"/>
          </a:bodyPr>
          <a:lstStyle/>
          <a:p>
            <a:r>
              <a:rPr lang="en-US" dirty="0" smtClean="0"/>
              <a:t>Obscenity</a:t>
            </a:r>
          </a:p>
          <a:p>
            <a:r>
              <a:rPr lang="en-US" dirty="0" smtClean="0"/>
              <a:t>Pornography</a:t>
            </a:r>
          </a:p>
          <a:p>
            <a:r>
              <a:rPr lang="en-US" dirty="0" smtClean="0"/>
              <a:t>Slander</a:t>
            </a:r>
          </a:p>
          <a:p>
            <a:r>
              <a:rPr lang="en-US" dirty="0" smtClean="0"/>
              <a:t>Libel</a:t>
            </a:r>
          </a:p>
          <a:p>
            <a:r>
              <a:rPr lang="en-US" dirty="0" smtClean="0"/>
              <a:t>Causing injury to someone or his property</a:t>
            </a:r>
          </a:p>
          <a:p>
            <a:r>
              <a:rPr lang="en-US" dirty="0" smtClean="0"/>
              <a:t>Corruption of public morals</a:t>
            </a:r>
          </a:p>
          <a:p>
            <a:r>
              <a:rPr lang="en-US" dirty="0" smtClean="0"/>
              <a:t>Incitement to criminal activity</a:t>
            </a:r>
          </a:p>
          <a:p>
            <a:r>
              <a:rPr lang="en-US" dirty="0" smtClean="0"/>
              <a:t>Threats to public safety/national security</a:t>
            </a:r>
          </a:p>
          <a:p>
            <a:r>
              <a:rPr lang="en-US" dirty="0" smtClean="0"/>
              <a:t>Sedition (advocating violent overthrow of the government)</a:t>
            </a:r>
            <a:endParaRPr lang="en-US" dirty="0"/>
          </a:p>
        </p:txBody>
      </p:sp>
    </p:spTree>
    <p:extLst>
      <p:ext uri="{BB962C8B-B14F-4D97-AF65-F5344CB8AC3E}">
        <p14:creationId xmlns:p14="http://schemas.microsoft.com/office/powerpoint/2010/main" val="207348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First Amendment</a:t>
            </a:r>
            <a:endParaRPr lang="en-US" dirty="0"/>
          </a:p>
        </p:txBody>
      </p:sp>
      <p:sp>
        <p:nvSpPr>
          <p:cNvPr id="4" name="Content Placeholder 3"/>
          <p:cNvSpPr>
            <a:spLocks noGrp="1"/>
          </p:cNvSpPr>
          <p:nvPr>
            <p:ph idx="1"/>
          </p:nvPr>
        </p:nvSpPr>
        <p:spPr/>
        <p:txBody>
          <a:bodyPr/>
          <a:lstStyle/>
          <a:p>
            <a:r>
              <a:rPr lang="en-US" dirty="0" smtClean="0"/>
              <a:t>“Congress shall make no law respecting an establishment of religion, or prohibiting the free exercise thereof…”</a:t>
            </a:r>
          </a:p>
          <a:p>
            <a:r>
              <a:rPr lang="en-US" dirty="0" smtClean="0"/>
              <a:t>(1) Establishment clause</a:t>
            </a:r>
          </a:p>
          <a:p>
            <a:r>
              <a:rPr lang="en-US" dirty="0" smtClean="0"/>
              <a:t>(2) Free exercise clause</a:t>
            </a:r>
          </a:p>
          <a:p>
            <a:r>
              <a:rPr lang="en-US" i="1" dirty="0" smtClean="0"/>
              <a:t>Government </a:t>
            </a:r>
            <a:r>
              <a:rPr lang="en-US" dirty="0" smtClean="0"/>
              <a:t>(national or state) may not adopt or endorse an official religion, but </a:t>
            </a:r>
            <a:r>
              <a:rPr lang="en-US" i="1" dirty="0" smtClean="0"/>
              <a:t>individuals </a:t>
            </a:r>
            <a:r>
              <a:rPr lang="en-US" dirty="0" smtClean="0"/>
              <a:t>have the right to practice their own beliefs.</a:t>
            </a:r>
            <a:endParaRPr lang="en-US" i="1" dirty="0"/>
          </a:p>
        </p:txBody>
      </p:sp>
    </p:spTree>
    <p:extLst>
      <p:ext uri="{BB962C8B-B14F-4D97-AF65-F5344CB8AC3E}">
        <p14:creationId xmlns:p14="http://schemas.microsoft.com/office/powerpoint/2010/main" val="958391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Obscenity</a:t>
            </a:r>
            <a:endParaRPr lang="en-US" dirty="0"/>
          </a:p>
        </p:txBody>
      </p:sp>
      <p:sp>
        <p:nvSpPr>
          <p:cNvPr id="3" name="Content Placeholder 2"/>
          <p:cNvSpPr>
            <a:spLocks noGrp="1"/>
          </p:cNvSpPr>
          <p:nvPr>
            <p:ph idx="1"/>
          </p:nvPr>
        </p:nvSpPr>
        <p:spPr/>
        <p:txBody>
          <a:bodyPr/>
          <a:lstStyle/>
          <a:p>
            <a:pPr marL="137160" indent="0">
              <a:buNone/>
            </a:pPr>
            <a:r>
              <a:rPr lang="en-US" i="1" dirty="0" smtClean="0"/>
              <a:t>Roth v. U.S. </a:t>
            </a:r>
            <a:r>
              <a:rPr lang="en-US" dirty="0" smtClean="0"/>
              <a:t>(1957): Obscenity is not protected by the First Amendment. The test is whether “the average person, applying contemporary community standards, finds that the work taken as a whole appeals primarily to a prurient interest.”</a:t>
            </a:r>
          </a:p>
          <a:p>
            <a:pPr marL="137160" indent="0">
              <a:buNone/>
            </a:pPr>
            <a:r>
              <a:rPr lang="en-US" i="1" dirty="0" smtClean="0"/>
              <a:t>Memoirs v. Massachusetts </a:t>
            </a:r>
            <a:r>
              <a:rPr lang="en-US" dirty="0" smtClean="0"/>
              <a:t>(1966): Material must be utterly without redeeming social value in order to be found obscene (medical documentary vs. pornographic movie)</a:t>
            </a:r>
            <a:endParaRPr lang="en-US" i="1" dirty="0"/>
          </a:p>
        </p:txBody>
      </p:sp>
    </p:spTree>
    <p:extLst>
      <p:ext uri="{BB962C8B-B14F-4D97-AF65-F5344CB8AC3E}">
        <p14:creationId xmlns:p14="http://schemas.microsoft.com/office/powerpoint/2010/main" val="3321397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Obscenity</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Miller v. California</a:t>
            </a:r>
            <a:r>
              <a:rPr lang="en-US" dirty="0" smtClean="0"/>
              <a:t> (1973): Overturns “utterly redeeming social value” test in favor of “whether the work, taken as a whole, lacks serious literary, artistic, political or scientific value.” (This is easier to prosecute)</a:t>
            </a:r>
          </a:p>
          <a:p>
            <a:r>
              <a:rPr lang="en-US" i="1" dirty="0" smtClean="0"/>
              <a:t>Ashcroft v. Free Speech Coalition</a:t>
            </a:r>
            <a:r>
              <a:rPr lang="en-US" dirty="0" smtClean="0"/>
              <a:t> (2002): Digital child pornography that is not a picture of a real child is permissible (there is no actual victim).</a:t>
            </a:r>
          </a:p>
          <a:p>
            <a:r>
              <a:rPr lang="en-US" dirty="0" smtClean="0"/>
              <a:t>Broadcast media have stricter standards than print or cable (CBS-owned stations were initially fined for Janet Jackson’s “wardrobe malfunction” during the 2004 Super Bowl)</a:t>
            </a:r>
            <a:endParaRPr lang="en-US" dirty="0"/>
          </a:p>
        </p:txBody>
      </p:sp>
    </p:spTree>
    <p:extLst>
      <p:ext uri="{BB962C8B-B14F-4D97-AF65-F5344CB8AC3E}">
        <p14:creationId xmlns:p14="http://schemas.microsoft.com/office/powerpoint/2010/main" val="1994759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Speech</a:t>
            </a:r>
            <a:endParaRPr lang="en-US" dirty="0"/>
          </a:p>
        </p:txBody>
      </p:sp>
      <p:sp>
        <p:nvSpPr>
          <p:cNvPr id="3" name="Content Placeholder 2"/>
          <p:cNvSpPr>
            <a:spLocks noGrp="1"/>
          </p:cNvSpPr>
          <p:nvPr>
            <p:ph idx="1"/>
          </p:nvPr>
        </p:nvSpPr>
        <p:spPr/>
        <p:txBody>
          <a:bodyPr/>
          <a:lstStyle/>
          <a:p>
            <a:r>
              <a:rPr lang="en-US" dirty="0" smtClean="0"/>
              <a:t>Political speech has a particularly high degree of protection</a:t>
            </a:r>
          </a:p>
          <a:p>
            <a:r>
              <a:rPr lang="en-US" dirty="0" smtClean="0"/>
              <a:t>Flag burning is permissible because it makes a political statement (</a:t>
            </a:r>
            <a:r>
              <a:rPr lang="en-US" i="1" dirty="0" smtClean="0"/>
              <a:t>Texas v. Johnson</a:t>
            </a:r>
            <a:r>
              <a:rPr lang="en-US" dirty="0" smtClean="0"/>
              <a:t>, 1989)</a:t>
            </a:r>
          </a:p>
          <a:p>
            <a:r>
              <a:rPr lang="en-US" dirty="0" smtClean="0"/>
              <a:t>Cross burning is not permissible because it serves no purpose but racial intimidation (</a:t>
            </a:r>
            <a:r>
              <a:rPr lang="en-US" i="1" dirty="0" smtClean="0"/>
              <a:t>R.A.V. v. City of St. Paul</a:t>
            </a:r>
            <a:r>
              <a:rPr lang="en-US" dirty="0" smtClean="0"/>
              <a:t>, 1992)</a:t>
            </a:r>
            <a:endParaRPr lang="en-US" dirty="0"/>
          </a:p>
        </p:txBody>
      </p:sp>
    </p:spTree>
    <p:extLst>
      <p:ext uri="{BB962C8B-B14F-4D97-AF65-F5344CB8AC3E}">
        <p14:creationId xmlns:p14="http://schemas.microsoft.com/office/powerpoint/2010/main" val="2108724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Rights of High School Students</a:t>
            </a:r>
            <a:endParaRPr lang="en-US" dirty="0"/>
          </a:p>
        </p:txBody>
      </p:sp>
      <p:sp>
        <p:nvSpPr>
          <p:cNvPr id="3" name="Content Placeholder 2"/>
          <p:cNvSpPr>
            <a:spLocks noGrp="1"/>
          </p:cNvSpPr>
          <p:nvPr>
            <p:ph idx="1"/>
          </p:nvPr>
        </p:nvSpPr>
        <p:spPr/>
        <p:txBody>
          <a:bodyPr/>
          <a:lstStyle/>
          <a:p>
            <a:r>
              <a:rPr lang="en-US" dirty="0" smtClean="0"/>
              <a:t>Public high school students have less protection of free speech than others (the principal may censor the school newspaper)</a:t>
            </a:r>
          </a:p>
          <a:p>
            <a:r>
              <a:rPr lang="en-US" dirty="0" smtClean="0"/>
              <a:t>Schools may have a dress code prohibiting certain types of expression</a:t>
            </a:r>
          </a:p>
          <a:p>
            <a:r>
              <a:rPr lang="en-US" dirty="0" smtClean="0"/>
              <a:t>“Hate speech” and “fighting words” may be prohibited</a:t>
            </a:r>
          </a:p>
        </p:txBody>
      </p:sp>
    </p:spTree>
    <p:extLst>
      <p:ext uri="{BB962C8B-B14F-4D97-AF65-F5344CB8AC3E}">
        <p14:creationId xmlns:p14="http://schemas.microsoft.com/office/powerpoint/2010/main" val="2098019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Slander and Libel</a:t>
            </a:r>
            <a:endParaRPr lang="en-US" dirty="0"/>
          </a:p>
        </p:txBody>
      </p:sp>
      <p:sp>
        <p:nvSpPr>
          <p:cNvPr id="3" name="Content Placeholder 2"/>
          <p:cNvSpPr>
            <a:spLocks noGrp="1"/>
          </p:cNvSpPr>
          <p:nvPr>
            <p:ph idx="1"/>
          </p:nvPr>
        </p:nvSpPr>
        <p:spPr/>
        <p:txBody>
          <a:bodyPr>
            <a:normAutofit lnSpcReduction="10000"/>
          </a:bodyPr>
          <a:lstStyle/>
          <a:p>
            <a:r>
              <a:rPr lang="en-US" dirty="0" smtClean="0"/>
              <a:t>Slander: harmful statement in a transitory form (especially spoken)</a:t>
            </a:r>
          </a:p>
          <a:p>
            <a:r>
              <a:rPr lang="en-US" dirty="0" smtClean="0"/>
              <a:t>Libel: Harmful statement in a fixed form (writing, broadcast)</a:t>
            </a:r>
          </a:p>
          <a:p>
            <a:r>
              <a:rPr lang="en-US" i="1" dirty="0" smtClean="0"/>
              <a:t>New York Times Company v. Sullivan</a:t>
            </a:r>
            <a:r>
              <a:rPr lang="en-US" dirty="0" smtClean="0"/>
              <a:t> (1964): Established the legal standard for libel of a public official; it must be committed with actual malice and reckless disregard for the truth (a mistake is not libelous)</a:t>
            </a:r>
          </a:p>
          <a:p>
            <a:r>
              <a:rPr lang="en-US" i="1" dirty="0" smtClean="0"/>
              <a:t>Hustler Magazine v. </a:t>
            </a:r>
            <a:r>
              <a:rPr lang="en-US" i="1" dirty="0" err="1" smtClean="0"/>
              <a:t>Falwell</a:t>
            </a:r>
            <a:r>
              <a:rPr lang="en-US" dirty="0" smtClean="0"/>
              <a:t> (1988): A parody advertisement did not libel a </a:t>
            </a:r>
            <a:r>
              <a:rPr lang="en-US" smtClean="0"/>
              <a:t>public figure.</a:t>
            </a:r>
            <a:endParaRPr lang="en-US" i="1" dirty="0"/>
          </a:p>
        </p:txBody>
      </p:sp>
    </p:spTree>
    <p:extLst>
      <p:ext uri="{BB962C8B-B14F-4D97-AF65-F5344CB8AC3E}">
        <p14:creationId xmlns:p14="http://schemas.microsoft.com/office/powerpoint/2010/main" val="2896033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AMENDMENT</a:t>
            </a:r>
            <a:endParaRPr lang="en-US" dirty="0"/>
          </a:p>
        </p:txBody>
      </p:sp>
      <p:sp>
        <p:nvSpPr>
          <p:cNvPr id="3" name="Content Placeholder 2"/>
          <p:cNvSpPr>
            <a:spLocks noGrp="1"/>
          </p:cNvSpPr>
          <p:nvPr>
            <p:ph idx="1"/>
          </p:nvPr>
        </p:nvSpPr>
        <p:spPr/>
        <p:txBody>
          <a:bodyPr>
            <a:normAutofit lnSpcReduction="10000"/>
          </a:bodyPr>
          <a:lstStyle/>
          <a:p>
            <a:r>
              <a:rPr lang="en-US" dirty="0" smtClean="0"/>
              <a:t>“A well regulated Militia, being necessary to the survival of a free State, the right of the people to keep and bear Arms, shall not be infringed.”</a:t>
            </a:r>
          </a:p>
          <a:p>
            <a:r>
              <a:rPr lang="en-US" dirty="0" smtClean="0"/>
              <a:t>Congress can ban interstate trafficking in weapons</a:t>
            </a:r>
          </a:p>
          <a:p>
            <a:r>
              <a:rPr lang="en-US" dirty="0" smtClean="0"/>
              <a:t>Background checks are constitutional</a:t>
            </a:r>
          </a:p>
          <a:p>
            <a:r>
              <a:rPr lang="en-US" dirty="0" smtClean="0"/>
              <a:t>Waiting periods for the purchase of a gun are constitutional</a:t>
            </a:r>
          </a:p>
          <a:p>
            <a:r>
              <a:rPr lang="en-US" dirty="0" smtClean="0"/>
              <a:t>Certain </a:t>
            </a:r>
            <a:r>
              <a:rPr lang="en-US" i="1" dirty="0" smtClean="0"/>
              <a:t>types</a:t>
            </a:r>
            <a:r>
              <a:rPr lang="en-US" dirty="0" smtClean="0"/>
              <a:t> of weapons may be banned or restricted from sale to the public</a:t>
            </a:r>
            <a:endParaRPr lang="en-US" dirty="0"/>
          </a:p>
        </p:txBody>
      </p:sp>
    </p:spTree>
    <p:extLst>
      <p:ext uri="{BB962C8B-B14F-4D97-AF65-F5344CB8AC3E}">
        <p14:creationId xmlns:p14="http://schemas.microsoft.com/office/powerpoint/2010/main" val="1155471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AMENDMENT</a:t>
            </a:r>
            <a:endParaRPr lang="en-US" dirty="0"/>
          </a:p>
        </p:txBody>
      </p:sp>
      <p:sp>
        <p:nvSpPr>
          <p:cNvPr id="3" name="Content Placeholder 2"/>
          <p:cNvSpPr>
            <a:spLocks noGrp="1"/>
          </p:cNvSpPr>
          <p:nvPr>
            <p:ph idx="1"/>
          </p:nvPr>
        </p:nvSpPr>
        <p:spPr/>
        <p:txBody>
          <a:bodyPr>
            <a:normAutofit/>
          </a:bodyPr>
          <a:lstStyle/>
          <a:p>
            <a:r>
              <a:rPr lang="en-US" dirty="0" smtClean="0"/>
              <a:t>What about the “militia” clause?</a:t>
            </a:r>
          </a:p>
          <a:p>
            <a:r>
              <a:rPr lang="en-US" dirty="0" smtClean="0"/>
              <a:t>Is gun ownership a “collective” right or an individual right?</a:t>
            </a:r>
          </a:p>
          <a:p>
            <a:r>
              <a:rPr lang="en-US" dirty="0" smtClean="0"/>
              <a:t>Do you have to belong to the militia to own a gun?</a:t>
            </a:r>
          </a:p>
        </p:txBody>
      </p:sp>
    </p:spTree>
    <p:extLst>
      <p:ext uri="{BB962C8B-B14F-4D97-AF65-F5344CB8AC3E}">
        <p14:creationId xmlns:p14="http://schemas.microsoft.com/office/powerpoint/2010/main" val="3604122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AMENDMENT</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U.S. v. Miller </a:t>
            </a:r>
            <a:r>
              <a:rPr lang="en-US" dirty="0"/>
              <a:t>(1934): Supreme Court ruled </a:t>
            </a:r>
            <a:r>
              <a:rPr lang="en-US" dirty="0" smtClean="0"/>
              <a:t>that the 2</a:t>
            </a:r>
            <a:r>
              <a:rPr lang="en-US" baseline="30000" dirty="0" smtClean="0"/>
              <a:t>nd</a:t>
            </a:r>
            <a:r>
              <a:rPr lang="en-US" dirty="0" smtClean="0"/>
              <a:t> Am. applies only in the context of militia membership, it’s constitutional to ban ownership of a gun which is unrelated to militia service, and there is no individual right to own a gun.</a:t>
            </a:r>
          </a:p>
          <a:p>
            <a:r>
              <a:rPr lang="en-US" i="1" dirty="0" smtClean="0"/>
              <a:t>District </a:t>
            </a:r>
            <a:r>
              <a:rPr lang="en-US" i="1" dirty="0"/>
              <a:t>of Columbia v. Heller </a:t>
            </a:r>
            <a:r>
              <a:rPr lang="en-US" dirty="0"/>
              <a:t>(2008): Supreme Court found DC’s almost-complete ban on handguns unconstitutional, and that the 2</a:t>
            </a:r>
            <a:r>
              <a:rPr lang="en-US" baseline="30000" dirty="0"/>
              <a:t>nd</a:t>
            </a:r>
            <a:r>
              <a:rPr lang="en-US" dirty="0"/>
              <a:t> Am. grants individuals the right to own a gun.</a:t>
            </a:r>
          </a:p>
          <a:p>
            <a:r>
              <a:rPr lang="en-US" i="1" dirty="0"/>
              <a:t>McDonald v. City of Chicago </a:t>
            </a:r>
            <a:r>
              <a:rPr lang="en-US" dirty="0"/>
              <a:t>(2010) extended this right, striking down state and local </a:t>
            </a:r>
            <a:r>
              <a:rPr lang="en-US" dirty="0" smtClean="0"/>
              <a:t>prohibitions on gun ownership.</a:t>
            </a:r>
            <a:endParaRPr lang="en-US" i="1" dirty="0"/>
          </a:p>
          <a:p>
            <a:endParaRPr lang="en-US" i="1" dirty="0"/>
          </a:p>
          <a:p>
            <a:endParaRPr lang="en-US" dirty="0"/>
          </a:p>
        </p:txBody>
      </p:sp>
    </p:spTree>
    <p:extLst>
      <p:ext uri="{BB962C8B-B14F-4D97-AF65-F5344CB8AC3E}">
        <p14:creationId xmlns:p14="http://schemas.microsoft.com/office/powerpoint/2010/main" val="3242561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AMENDMENT</a:t>
            </a:r>
            <a:endParaRPr lang="en-US" dirty="0"/>
          </a:p>
        </p:txBody>
      </p:sp>
      <p:sp>
        <p:nvSpPr>
          <p:cNvPr id="3" name="Content Placeholder 2"/>
          <p:cNvSpPr>
            <a:spLocks noGrp="1"/>
          </p:cNvSpPr>
          <p:nvPr>
            <p:ph idx="1"/>
          </p:nvPr>
        </p:nvSpPr>
        <p:spPr/>
        <p:txBody>
          <a:bodyPr/>
          <a:lstStyle/>
          <a:p>
            <a:r>
              <a:rPr lang="en-US" dirty="0" smtClean="0"/>
              <a:t>The government may not quarter troops in your home without your consent. This has never been a controversial issue.</a:t>
            </a:r>
            <a:endParaRPr lang="en-US" dirty="0"/>
          </a:p>
        </p:txBody>
      </p:sp>
    </p:spTree>
    <p:extLst>
      <p:ext uri="{BB962C8B-B14F-4D97-AF65-F5344CB8AC3E}">
        <p14:creationId xmlns:p14="http://schemas.microsoft.com/office/powerpoint/2010/main" val="1044634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OF LAW</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r>
              <a:rPr lang="en-US" dirty="0" smtClean="0"/>
              <a:t>Fourth Amendment</a:t>
            </a:r>
          </a:p>
          <a:p>
            <a:pPr lvl="1"/>
            <a:r>
              <a:rPr lang="en-US" dirty="0"/>
              <a:t>Unreasonable search and seizure</a:t>
            </a:r>
          </a:p>
          <a:p>
            <a:pPr lvl="1"/>
            <a:r>
              <a:rPr lang="en-US" dirty="0"/>
              <a:t>Search </a:t>
            </a:r>
            <a:r>
              <a:rPr lang="en-US" dirty="0" smtClean="0"/>
              <a:t>warrants</a:t>
            </a:r>
          </a:p>
          <a:p>
            <a:pPr lvl="1"/>
            <a:r>
              <a:rPr lang="en-US" i="1" dirty="0" err="1" smtClean="0"/>
              <a:t>Mapp</a:t>
            </a:r>
            <a:r>
              <a:rPr lang="en-US" i="1" dirty="0" smtClean="0"/>
              <a:t> v. Ohio</a:t>
            </a:r>
            <a:r>
              <a:rPr lang="en-US" dirty="0" smtClean="0"/>
              <a:t> (1961): Exclusionary rule – evidence not obtained consistent with a warrant can’t be used against you</a:t>
            </a:r>
            <a:endParaRPr lang="en-US" i="1" dirty="0"/>
          </a:p>
          <a:p>
            <a:r>
              <a:rPr lang="en-US" dirty="0" smtClean="0"/>
              <a:t>Fifth Amendment</a:t>
            </a:r>
          </a:p>
          <a:p>
            <a:pPr lvl="1"/>
            <a:r>
              <a:rPr lang="en-US" dirty="0" smtClean="0"/>
              <a:t>Indictment required for prosecution</a:t>
            </a:r>
            <a:endParaRPr lang="en-US" dirty="0"/>
          </a:p>
          <a:p>
            <a:pPr lvl="1"/>
            <a:r>
              <a:rPr lang="en-US" dirty="0" smtClean="0"/>
              <a:t>Protection against self-incrimination</a:t>
            </a:r>
          </a:p>
          <a:p>
            <a:pPr lvl="1"/>
            <a:r>
              <a:rPr lang="en-US" i="1" dirty="0" smtClean="0"/>
              <a:t>Miranda v. Arizona </a:t>
            </a:r>
            <a:r>
              <a:rPr lang="en-US" dirty="0" smtClean="0"/>
              <a:t>(1966): You must be informed of your rights at the time </a:t>
            </a:r>
            <a:r>
              <a:rPr lang="en-US" smtClean="0"/>
              <a:t>of arrest, or </a:t>
            </a:r>
            <a:r>
              <a:rPr lang="en-US" dirty="0" smtClean="0"/>
              <a:t>you can’t be prosecuted on the basis of self-incriminating testimony</a:t>
            </a:r>
            <a:endParaRPr lang="en-US" i="1" dirty="0" smtClean="0"/>
          </a:p>
          <a:p>
            <a:pPr lvl="1"/>
            <a:r>
              <a:rPr lang="en-US" dirty="0" smtClean="0"/>
              <a:t>Protection against double jeopardy</a:t>
            </a:r>
          </a:p>
          <a:p>
            <a:pPr lvl="1"/>
            <a:r>
              <a:rPr lang="en-US" dirty="0" smtClean="0"/>
              <a:t>Due process rights guaranteed</a:t>
            </a:r>
          </a:p>
          <a:p>
            <a:pPr lvl="1"/>
            <a:r>
              <a:rPr lang="en-US" dirty="0" smtClean="0"/>
              <a:t>Compensation for taking of private property for public use (eminent domain)</a:t>
            </a:r>
          </a:p>
          <a:p>
            <a:pPr lvl="1"/>
            <a:endParaRPr lang="en-US" dirty="0"/>
          </a:p>
        </p:txBody>
      </p:sp>
    </p:spTree>
    <p:extLst>
      <p:ext uri="{BB962C8B-B14F-4D97-AF65-F5344CB8AC3E}">
        <p14:creationId xmlns:p14="http://schemas.microsoft.com/office/powerpoint/2010/main" val="125827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a:t>
            </a:r>
            <a:endParaRPr lang="en-US" dirty="0"/>
          </a:p>
        </p:txBody>
      </p:sp>
      <p:sp>
        <p:nvSpPr>
          <p:cNvPr id="3" name="Content Placeholder 2"/>
          <p:cNvSpPr>
            <a:spLocks noGrp="1"/>
          </p:cNvSpPr>
          <p:nvPr>
            <p:ph idx="1"/>
          </p:nvPr>
        </p:nvSpPr>
        <p:spPr/>
        <p:txBody>
          <a:bodyPr/>
          <a:lstStyle/>
          <a:p>
            <a:r>
              <a:rPr lang="en-US" dirty="0" smtClean="0"/>
              <a:t>Establishment of religion</a:t>
            </a:r>
          </a:p>
          <a:p>
            <a:r>
              <a:rPr lang="en-US" dirty="0" smtClean="0"/>
              <a:t>Free exercise of religion</a:t>
            </a:r>
          </a:p>
          <a:p>
            <a:r>
              <a:rPr lang="en-US" dirty="0" smtClean="0"/>
              <a:t>Freedom of speech</a:t>
            </a:r>
          </a:p>
          <a:p>
            <a:r>
              <a:rPr lang="en-US" dirty="0" smtClean="0"/>
              <a:t>Freedom of the press</a:t>
            </a:r>
          </a:p>
          <a:p>
            <a:r>
              <a:rPr lang="en-US" dirty="0" smtClean="0"/>
              <a:t>Right to assembly</a:t>
            </a:r>
          </a:p>
          <a:p>
            <a:r>
              <a:rPr lang="en-US" dirty="0" smtClean="0"/>
              <a:t>Right to petition the government for redress of grievances</a:t>
            </a:r>
            <a:endParaRPr lang="en-US" dirty="0"/>
          </a:p>
        </p:txBody>
      </p:sp>
    </p:spTree>
    <p:extLst>
      <p:ext uri="{BB962C8B-B14F-4D97-AF65-F5344CB8AC3E}">
        <p14:creationId xmlns:p14="http://schemas.microsoft.com/office/powerpoint/2010/main" val="1394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OF LAW</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r>
              <a:rPr lang="en-US" dirty="0" smtClean="0"/>
              <a:t>Sixth Amendment</a:t>
            </a:r>
          </a:p>
          <a:p>
            <a:pPr lvl="1"/>
            <a:r>
              <a:rPr lang="en-US" dirty="0" smtClean="0"/>
              <a:t>Speedy and public jury trial</a:t>
            </a:r>
          </a:p>
          <a:p>
            <a:pPr lvl="1"/>
            <a:r>
              <a:rPr lang="en-US" dirty="0" smtClean="0"/>
              <a:t>No anonymous testimony</a:t>
            </a:r>
          </a:p>
          <a:p>
            <a:pPr lvl="1"/>
            <a:r>
              <a:rPr lang="en-US" dirty="0" smtClean="0"/>
              <a:t>Right to counsel</a:t>
            </a:r>
          </a:p>
          <a:p>
            <a:pPr lvl="1"/>
            <a:r>
              <a:rPr lang="en-US" i="1" dirty="0" smtClean="0"/>
              <a:t>Gideon v. Wainwright</a:t>
            </a:r>
            <a:r>
              <a:rPr lang="en-US" dirty="0" smtClean="0"/>
              <a:t> (1963): Right to an attorney even if you can’t afford it</a:t>
            </a:r>
            <a:endParaRPr lang="en-US" i="1" dirty="0" smtClean="0"/>
          </a:p>
          <a:p>
            <a:r>
              <a:rPr lang="en-US" dirty="0" smtClean="0"/>
              <a:t>Seventh Amendment</a:t>
            </a:r>
          </a:p>
          <a:p>
            <a:pPr lvl="1"/>
            <a:r>
              <a:rPr lang="en-US" dirty="0" smtClean="0"/>
              <a:t>Right </a:t>
            </a:r>
            <a:r>
              <a:rPr lang="en-US" dirty="0"/>
              <a:t>to jury trial in civil </a:t>
            </a:r>
            <a:r>
              <a:rPr lang="en-US" dirty="0" smtClean="0"/>
              <a:t>cases (where the punishment is a fine rather than imprisonment)</a:t>
            </a:r>
            <a:endParaRPr lang="en-US" dirty="0"/>
          </a:p>
          <a:p>
            <a:r>
              <a:rPr lang="en-US" dirty="0" smtClean="0"/>
              <a:t>Eighth Amendment</a:t>
            </a:r>
          </a:p>
          <a:p>
            <a:pPr lvl="1"/>
            <a:r>
              <a:rPr lang="en-US" dirty="0" smtClean="0"/>
              <a:t>No excessive bail or fines</a:t>
            </a:r>
          </a:p>
          <a:p>
            <a:pPr lvl="1"/>
            <a:r>
              <a:rPr lang="en-US" dirty="0" smtClean="0"/>
              <a:t>No cruel or unusual punishment</a:t>
            </a:r>
          </a:p>
          <a:p>
            <a:pPr lvl="2"/>
            <a:r>
              <a:rPr lang="en-US" dirty="0" smtClean="0"/>
              <a:t>Capital punishment only for murder committed by a mentally competent adult</a:t>
            </a:r>
          </a:p>
          <a:p>
            <a:pPr marL="585216" lvl="1" indent="0">
              <a:buNone/>
            </a:pPr>
            <a:endParaRPr lang="en-US" dirty="0" smtClean="0"/>
          </a:p>
          <a:p>
            <a:pPr marL="585216" lvl="1" indent="0">
              <a:buNone/>
            </a:pPr>
            <a:endParaRPr lang="en-US" dirty="0"/>
          </a:p>
        </p:txBody>
      </p:sp>
    </p:spTree>
    <p:extLst>
      <p:ext uri="{BB962C8B-B14F-4D97-AF65-F5344CB8AC3E}">
        <p14:creationId xmlns:p14="http://schemas.microsoft.com/office/powerpoint/2010/main" val="2151555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OF LAW</a:t>
            </a:r>
            <a:endParaRPr lang="en-US" dirty="0"/>
          </a:p>
        </p:txBody>
      </p:sp>
      <p:sp>
        <p:nvSpPr>
          <p:cNvPr id="3" name="Content Placeholder 2"/>
          <p:cNvSpPr>
            <a:spLocks noGrp="1"/>
          </p:cNvSpPr>
          <p:nvPr>
            <p:ph idx="1"/>
          </p:nvPr>
        </p:nvSpPr>
        <p:spPr>
          <a:xfrm>
            <a:off x="457200" y="1143000"/>
            <a:ext cx="8229600" cy="5166360"/>
          </a:xfrm>
        </p:spPr>
        <p:txBody>
          <a:bodyPr>
            <a:normAutofit/>
          </a:bodyPr>
          <a:lstStyle/>
          <a:p>
            <a:r>
              <a:rPr lang="en-US" dirty="0" smtClean="0"/>
              <a:t>Gathering of evidence</a:t>
            </a:r>
          </a:p>
          <a:p>
            <a:r>
              <a:rPr lang="en-US" dirty="0" smtClean="0"/>
              <a:t>Arrest </a:t>
            </a:r>
          </a:p>
          <a:p>
            <a:r>
              <a:rPr lang="en-US" dirty="0" smtClean="0"/>
              <a:t>Prosecution and trial</a:t>
            </a:r>
          </a:p>
          <a:p>
            <a:r>
              <a:rPr lang="en-US" dirty="0" smtClean="0"/>
              <a:t>Conviction and sentencing</a:t>
            </a:r>
          </a:p>
          <a:p>
            <a:r>
              <a:rPr lang="en-US" dirty="0" smtClean="0"/>
              <a:t>Failure to comply with your due process rights may result in your case being thrown out on a “technicality.”</a:t>
            </a:r>
          </a:p>
          <a:p>
            <a:r>
              <a:rPr lang="en-US" dirty="0" smtClean="0"/>
              <a:t>This makes it considerably harder to prosecute crime, and much easier for guilty people to get away with criminal activity.</a:t>
            </a:r>
          </a:p>
        </p:txBody>
      </p:sp>
    </p:spTree>
    <p:extLst>
      <p:ext uri="{BB962C8B-B14F-4D97-AF65-F5344CB8AC3E}">
        <p14:creationId xmlns:p14="http://schemas.microsoft.com/office/powerpoint/2010/main" val="23406060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OF LAW</a:t>
            </a:r>
            <a:endParaRPr lang="en-US" dirty="0"/>
          </a:p>
        </p:txBody>
      </p:sp>
      <p:sp>
        <p:nvSpPr>
          <p:cNvPr id="3" name="Content Placeholder 2"/>
          <p:cNvSpPr>
            <a:spLocks noGrp="1"/>
          </p:cNvSpPr>
          <p:nvPr>
            <p:ph idx="1"/>
          </p:nvPr>
        </p:nvSpPr>
        <p:spPr/>
        <p:txBody>
          <a:bodyPr/>
          <a:lstStyle/>
          <a:p>
            <a:r>
              <a:rPr lang="en-US" dirty="0" smtClean="0"/>
              <a:t>Guilty person is convicted: Justice is served.</a:t>
            </a:r>
          </a:p>
          <a:p>
            <a:r>
              <a:rPr lang="en-US" dirty="0" smtClean="0"/>
              <a:t>Innocent person is set free: Justice is served.</a:t>
            </a:r>
          </a:p>
          <a:p>
            <a:r>
              <a:rPr lang="en-US" dirty="0" smtClean="0"/>
              <a:t>Guilty person gets away: Justice is not served.</a:t>
            </a:r>
          </a:p>
          <a:p>
            <a:r>
              <a:rPr lang="en-US" dirty="0" smtClean="0"/>
              <a:t>Innocent person wrongly imprisoned: Justice is not served.</a:t>
            </a:r>
          </a:p>
          <a:p>
            <a:r>
              <a:rPr lang="en-US" dirty="0" smtClean="0"/>
              <a:t>The </a:t>
            </a:r>
            <a:r>
              <a:rPr lang="en-US" dirty="0"/>
              <a:t>process is set up this way because, if we’re going to make a mistake, allowing a guilty person to walk is a less serious mistake than imprisoning an innocent person.</a:t>
            </a:r>
          </a:p>
          <a:p>
            <a:endParaRPr lang="en-US" dirty="0"/>
          </a:p>
        </p:txBody>
      </p:sp>
    </p:spTree>
    <p:extLst>
      <p:ext uri="{BB962C8B-B14F-4D97-AF65-F5344CB8AC3E}">
        <p14:creationId xmlns:p14="http://schemas.microsoft.com/office/powerpoint/2010/main" val="1753780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NINTH AMENDMENT</a:t>
            </a:r>
            <a:endParaRPr lang="en-US" dirty="0"/>
          </a:p>
        </p:txBody>
      </p:sp>
      <p:sp>
        <p:nvSpPr>
          <p:cNvPr id="3" name="Content Placeholder 2"/>
          <p:cNvSpPr>
            <a:spLocks noGrp="1"/>
          </p:cNvSpPr>
          <p:nvPr>
            <p:ph idx="1"/>
          </p:nvPr>
        </p:nvSpPr>
        <p:spPr/>
        <p:txBody>
          <a:bodyPr/>
          <a:lstStyle/>
          <a:p>
            <a:r>
              <a:rPr lang="en-US" dirty="0" smtClean="0"/>
              <a:t>Implied or unenumerated rights</a:t>
            </a:r>
          </a:p>
          <a:p>
            <a:r>
              <a:rPr lang="en-US" dirty="0" smtClean="0"/>
              <a:t>The Bill of Rights is not an exhaustive list</a:t>
            </a:r>
          </a:p>
          <a:p>
            <a:r>
              <a:rPr lang="en-US" dirty="0" smtClean="0"/>
              <a:t>Just because the Constitution does not specify that you have the right to do something, does not mean you don’t have the right to do it</a:t>
            </a:r>
          </a:p>
        </p:txBody>
      </p:sp>
    </p:spTree>
    <p:extLst>
      <p:ext uri="{BB962C8B-B14F-4D97-AF65-F5344CB8AC3E}">
        <p14:creationId xmlns:p14="http://schemas.microsoft.com/office/powerpoint/2010/main" val="2678802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privacy”</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r>
              <a:rPr lang="en-US" i="1" dirty="0" smtClean="0"/>
              <a:t>Griswold v. Connecticut</a:t>
            </a:r>
            <a:r>
              <a:rPr lang="en-US" dirty="0" smtClean="0"/>
              <a:t> (1965): Supreme Court struck down a state law banning the sale of contraceptives, on the grounds that a married couple has a “right to privacy” with which the state may not interfere.</a:t>
            </a:r>
          </a:p>
          <a:p>
            <a:r>
              <a:rPr lang="en-US" dirty="0" smtClean="0"/>
              <a:t>First Amendment: Freedom of assembly</a:t>
            </a:r>
          </a:p>
          <a:p>
            <a:r>
              <a:rPr lang="en-US" dirty="0" smtClean="0"/>
              <a:t>Third and Fourth Amendments: Government may not enter your home without your consent or a warrant</a:t>
            </a:r>
          </a:p>
          <a:p>
            <a:r>
              <a:rPr lang="en-US" dirty="0" smtClean="0"/>
              <a:t>Fifth Amendment: Protection against self-incrimination</a:t>
            </a:r>
          </a:p>
          <a:p>
            <a:r>
              <a:rPr lang="en-US" dirty="0" smtClean="0"/>
              <a:t>Ninth Amendment: Enumerated rights are not an exhaustive list</a:t>
            </a:r>
          </a:p>
          <a:p>
            <a:r>
              <a:rPr lang="en-US" dirty="0" smtClean="0"/>
              <a:t>These add up to an implied “right to privacy”</a:t>
            </a:r>
          </a:p>
          <a:p>
            <a:endParaRPr lang="en-US" dirty="0"/>
          </a:p>
        </p:txBody>
      </p:sp>
    </p:spTree>
    <p:extLst>
      <p:ext uri="{BB962C8B-B14F-4D97-AF65-F5344CB8AC3E}">
        <p14:creationId xmlns:p14="http://schemas.microsoft.com/office/powerpoint/2010/main" val="2435201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p:txBody>
          <a:bodyPr/>
          <a:lstStyle/>
          <a:p>
            <a:r>
              <a:rPr lang="en-US" i="1" dirty="0" smtClean="0"/>
              <a:t>Roe v. Wade </a:t>
            </a:r>
            <a:r>
              <a:rPr lang="en-US" dirty="0" smtClean="0"/>
              <a:t>(1973): The right to privacy extends to a woman’s right to have an abortion early in pregnancy. Subsequent cases have imposed conditions on this right.</a:t>
            </a:r>
          </a:p>
          <a:p>
            <a:r>
              <a:rPr lang="en-US" dirty="0" smtClean="0"/>
              <a:t>The right to privacy has also been held to strike down restrictions on certain types of consensual adult sexual activity.</a:t>
            </a:r>
          </a:p>
        </p:txBody>
      </p:sp>
    </p:spTree>
    <p:extLst>
      <p:ext uri="{BB962C8B-B14F-4D97-AF65-F5344CB8AC3E}">
        <p14:creationId xmlns:p14="http://schemas.microsoft.com/office/powerpoint/2010/main" val="11247837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Tenth Amendment</a:t>
            </a:r>
            <a:endParaRPr lang="en-US" dirty="0"/>
          </a:p>
        </p:txBody>
      </p:sp>
      <p:sp>
        <p:nvSpPr>
          <p:cNvPr id="3" name="Content Placeholder 2"/>
          <p:cNvSpPr>
            <a:spLocks noGrp="1"/>
          </p:cNvSpPr>
          <p:nvPr>
            <p:ph idx="1"/>
          </p:nvPr>
        </p:nvSpPr>
        <p:spPr/>
        <p:txBody>
          <a:bodyPr/>
          <a:lstStyle/>
          <a:p>
            <a:r>
              <a:rPr lang="en-US" dirty="0" smtClean="0"/>
              <a:t>Restricts the powers of the federal government to those enumerated in the Constitution; everything else is reserved for state governments and the people.</a:t>
            </a:r>
            <a:endParaRPr lang="en-US" dirty="0"/>
          </a:p>
        </p:txBody>
      </p:sp>
    </p:spTree>
    <p:extLst>
      <p:ext uri="{BB962C8B-B14F-4D97-AF65-F5344CB8AC3E}">
        <p14:creationId xmlns:p14="http://schemas.microsoft.com/office/powerpoint/2010/main" val="1345654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Amendments</a:t>
            </a:r>
            <a:endParaRPr lang="en-US" dirty="0"/>
          </a:p>
        </p:txBody>
      </p:sp>
      <p:sp>
        <p:nvSpPr>
          <p:cNvPr id="3" name="Content Placeholder 2"/>
          <p:cNvSpPr>
            <a:spLocks noGrp="1"/>
          </p:cNvSpPr>
          <p:nvPr>
            <p:ph idx="1"/>
          </p:nvPr>
        </p:nvSpPr>
        <p:spPr/>
        <p:txBody>
          <a:bodyPr/>
          <a:lstStyle/>
          <a:p>
            <a:r>
              <a:rPr lang="en-US" dirty="0" smtClean="0"/>
              <a:t>XIII Amendment (1865)</a:t>
            </a:r>
          </a:p>
          <a:p>
            <a:pPr lvl="1"/>
            <a:r>
              <a:rPr lang="en-US" dirty="0" smtClean="0"/>
              <a:t>Abolished slavery</a:t>
            </a:r>
          </a:p>
          <a:p>
            <a:pPr lvl="1"/>
            <a:r>
              <a:rPr lang="en-US" dirty="0" smtClean="0"/>
              <a:t>Abolished involuntary servitude except as punishment for a crime</a:t>
            </a:r>
          </a:p>
          <a:p>
            <a:pPr lvl="1"/>
            <a:r>
              <a:rPr lang="en-US" dirty="0" smtClean="0"/>
              <a:t>Not involuntary servitude:</a:t>
            </a:r>
          </a:p>
          <a:p>
            <a:pPr lvl="2"/>
            <a:r>
              <a:rPr lang="en-US" dirty="0" smtClean="0"/>
              <a:t>The military draft</a:t>
            </a:r>
          </a:p>
          <a:p>
            <a:pPr lvl="2"/>
            <a:r>
              <a:rPr lang="en-US" dirty="0" smtClean="0"/>
              <a:t>Work requirements for welfare recipients</a:t>
            </a:r>
          </a:p>
          <a:p>
            <a:pPr lvl="2"/>
            <a:r>
              <a:rPr lang="en-US" dirty="0" smtClean="0"/>
              <a:t>Community service requirements in schools</a:t>
            </a:r>
          </a:p>
          <a:p>
            <a:pPr lvl="1"/>
            <a:endParaRPr lang="en-US" dirty="0" smtClean="0"/>
          </a:p>
        </p:txBody>
      </p:sp>
    </p:spTree>
    <p:extLst>
      <p:ext uri="{BB962C8B-B14F-4D97-AF65-F5344CB8AC3E}">
        <p14:creationId xmlns:p14="http://schemas.microsoft.com/office/powerpoint/2010/main" val="649853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Amendments</a:t>
            </a:r>
            <a:endParaRPr lang="en-US" dirty="0"/>
          </a:p>
        </p:txBody>
      </p:sp>
      <p:sp>
        <p:nvSpPr>
          <p:cNvPr id="3" name="Content Placeholder 2"/>
          <p:cNvSpPr>
            <a:spLocks noGrp="1"/>
          </p:cNvSpPr>
          <p:nvPr>
            <p:ph idx="1"/>
          </p:nvPr>
        </p:nvSpPr>
        <p:spPr/>
        <p:txBody>
          <a:bodyPr>
            <a:normAutofit lnSpcReduction="10000"/>
          </a:bodyPr>
          <a:lstStyle/>
          <a:p>
            <a:r>
              <a:rPr lang="en-US" dirty="0" smtClean="0"/>
              <a:t>XIV Amendment (1868)</a:t>
            </a:r>
          </a:p>
          <a:p>
            <a:pPr lvl="1"/>
            <a:r>
              <a:rPr lang="en-US" dirty="0" smtClean="0"/>
              <a:t>Rights of citizenship</a:t>
            </a:r>
          </a:p>
          <a:p>
            <a:pPr lvl="2"/>
            <a:r>
              <a:rPr lang="en-US" dirty="0" smtClean="0"/>
              <a:t>All persons born or naturalized in US and subject to its jurisdiction are citizens (overturned </a:t>
            </a:r>
            <a:r>
              <a:rPr lang="en-US" i="1" dirty="0" smtClean="0"/>
              <a:t>Dred Scott</a:t>
            </a:r>
            <a:r>
              <a:rPr lang="en-US" dirty="0" smtClean="0"/>
              <a:t> decision that slaves had no citizenship rights)</a:t>
            </a:r>
          </a:p>
          <a:p>
            <a:pPr lvl="2"/>
            <a:r>
              <a:rPr lang="en-US" dirty="0" smtClean="0"/>
              <a:t>Natural-born citizens can be president, naturalized can’t</a:t>
            </a:r>
          </a:p>
          <a:p>
            <a:pPr lvl="2"/>
            <a:r>
              <a:rPr lang="en-US" dirty="0" smtClean="0"/>
              <a:t>A naturalized citizen may have his citizenship revoked (ex-Nazis who lied to get into the country after WWII)</a:t>
            </a:r>
          </a:p>
          <a:p>
            <a:pPr lvl="2"/>
            <a:r>
              <a:rPr lang="en-US" dirty="0" smtClean="0"/>
              <a:t>Anyone born in the US is a citizen unless their parents are foreign diplomats</a:t>
            </a:r>
          </a:p>
          <a:p>
            <a:pPr lvl="2"/>
            <a:r>
              <a:rPr lang="en-US" dirty="0" smtClean="0"/>
              <a:t>Babies born in US to illegal immigrants are US citizens (current controversy)</a:t>
            </a:r>
            <a:endParaRPr lang="en-US" dirty="0"/>
          </a:p>
        </p:txBody>
      </p:sp>
    </p:spTree>
    <p:extLst>
      <p:ext uri="{BB962C8B-B14F-4D97-AF65-F5344CB8AC3E}">
        <p14:creationId xmlns:p14="http://schemas.microsoft.com/office/powerpoint/2010/main" val="19757367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XIV Amendment</a:t>
            </a:r>
            <a:endParaRPr lang="en-US" dirty="0"/>
          </a:p>
        </p:txBody>
      </p:sp>
      <p:sp>
        <p:nvSpPr>
          <p:cNvPr id="3" name="Content Placeholder 2"/>
          <p:cNvSpPr>
            <a:spLocks noGrp="1"/>
          </p:cNvSpPr>
          <p:nvPr>
            <p:ph idx="1"/>
          </p:nvPr>
        </p:nvSpPr>
        <p:spPr/>
        <p:txBody>
          <a:bodyPr>
            <a:normAutofit fontScale="92500"/>
          </a:bodyPr>
          <a:lstStyle/>
          <a:p>
            <a:r>
              <a:rPr lang="en-US" dirty="0" smtClean="0"/>
              <a:t>Rights of citizenship</a:t>
            </a:r>
          </a:p>
          <a:p>
            <a:pPr lvl="1"/>
            <a:r>
              <a:rPr lang="en-US" dirty="0" smtClean="0"/>
              <a:t>Babies born here to foreign citizens are usually dual citizens of US and parents’ country</a:t>
            </a:r>
          </a:p>
          <a:p>
            <a:pPr lvl="1"/>
            <a:r>
              <a:rPr lang="en-US" dirty="0" smtClean="0"/>
              <a:t>Babies of US citizens born abroad are usually dual citizens of US and country of birth (even if Obama HAD been born in Kenya, he would be a dual US/Kenyan citizen because his mother was a US citizen; dual citizens have all the rights of citizenship in both countries)</a:t>
            </a:r>
          </a:p>
          <a:p>
            <a:pPr lvl="1"/>
            <a:r>
              <a:rPr lang="en-US" dirty="0" smtClean="0"/>
              <a:t>Children of US military and diplomatic personnel born abroad are US citizens</a:t>
            </a:r>
          </a:p>
          <a:p>
            <a:pPr lvl="1"/>
            <a:r>
              <a:rPr lang="en-US" dirty="0" smtClean="0"/>
              <a:t>If unmarried father is a US citizen and mother isn’t, paternity  must be proven to establish citizenship</a:t>
            </a:r>
            <a:endParaRPr lang="en-US" dirty="0"/>
          </a:p>
        </p:txBody>
      </p:sp>
    </p:spTree>
    <p:extLst>
      <p:ext uri="{BB962C8B-B14F-4D97-AF65-F5344CB8AC3E}">
        <p14:creationId xmlns:p14="http://schemas.microsoft.com/office/powerpoint/2010/main" val="138300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Controversies</a:t>
            </a:r>
            <a:endParaRPr lang="en-US" dirty="0"/>
          </a:p>
        </p:txBody>
      </p:sp>
      <p:sp>
        <p:nvSpPr>
          <p:cNvPr id="3" name="Content Placeholder 2"/>
          <p:cNvSpPr>
            <a:spLocks noGrp="1"/>
          </p:cNvSpPr>
          <p:nvPr>
            <p:ph idx="1"/>
          </p:nvPr>
        </p:nvSpPr>
        <p:spPr/>
        <p:txBody>
          <a:bodyPr/>
          <a:lstStyle/>
          <a:p>
            <a:r>
              <a:rPr lang="en-US" dirty="0" smtClean="0"/>
              <a:t>There is a thin line between “establishment” and “free exercise,” and different people/groups draw the line in different places</a:t>
            </a:r>
          </a:p>
          <a:p>
            <a:r>
              <a:rPr lang="en-US" dirty="0" smtClean="0"/>
              <a:t>Throughout our history, the courts have been called on to interpret the Constitution and resolve these disputes</a:t>
            </a:r>
          </a:p>
          <a:p>
            <a:r>
              <a:rPr lang="en-US" dirty="0" smtClean="0"/>
              <a:t>Government may neither require nor prohibit religious worship</a:t>
            </a:r>
            <a:endParaRPr lang="en-US" dirty="0"/>
          </a:p>
        </p:txBody>
      </p:sp>
    </p:spTree>
    <p:extLst>
      <p:ext uri="{BB962C8B-B14F-4D97-AF65-F5344CB8AC3E}">
        <p14:creationId xmlns:p14="http://schemas.microsoft.com/office/powerpoint/2010/main" val="25976230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XIV Amendment</a:t>
            </a:r>
            <a:endParaRPr lang="en-US" dirty="0"/>
          </a:p>
        </p:txBody>
      </p:sp>
      <p:sp>
        <p:nvSpPr>
          <p:cNvPr id="3" name="Content Placeholder 2"/>
          <p:cNvSpPr>
            <a:spLocks noGrp="1"/>
          </p:cNvSpPr>
          <p:nvPr>
            <p:ph idx="1"/>
          </p:nvPr>
        </p:nvSpPr>
        <p:spPr/>
        <p:txBody>
          <a:bodyPr/>
          <a:lstStyle/>
          <a:p>
            <a:r>
              <a:rPr lang="en-US" dirty="0" smtClean="0"/>
              <a:t>Due Process and Equal Protection of the Laws</a:t>
            </a:r>
          </a:p>
          <a:p>
            <a:r>
              <a:rPr lang="en-US" dirty="0" smtClean="0"/>
              <a:t>The Due Process Clause of the 14</a:t>
            </a:r>
            <a:r>
              <a:rPr lang="en-US" baseline="30000" dirty="0" smtClean="0"/>
              <a:t>th</a:t>
            </a:r>
            <a:r>
              <a:rPr lang="en-US" dirty="0" smtClean="0"/>
              <a:t> Amendment extends some protections of the Bill of Rights to actions by the states (this is known as incorporation of the Bill of Rights)</a:t>
            </a:r>
          </a:p>
          <a:p>
            <a:r>
              <a:rPr lang="en-US" dirty="0" smtClean="0"/>
              <a:t>Equal protection: The laws apply equally to everyone</a:t>
            </a:r>
          </a:p>
          <a:p>
            <a:r>
              <a:rPr lang="en-US" i="1" dirty="0" smtClean="0"/>
              <a:t>Brown v. Board of Education</a:t>
            </a:r>
            <a:r>
              <a:rPr lang="en-US" dirty="0" smtClean="0"/>
              <a:t> (1954): Legally required segregated schools violate the Equal Protection Clause</a:t>
            </a:r>
            <a:endParaRPr lang="en-US" i="1" dirty="0"/>
          </a:p>
        </p:txBody>
      </p:sp>
    </p:spTree>
    <p:extLst>
      <p:ext uri="{BB962C8B-B14F-4D97-AF65-F5344CB8AC3E}">
        <p14:creationId xmlns:p14="http://schemas.microsoft.com/office/powerpoint/2010/main" val="13208035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XV Amendment (1870)</a:t>
            </a:r>
            <a:endParaRPr lang="en-US" dirty="0"/>
          </a:p>
        </p:txBody>
      </p:sp>
      <p:sp>
        <p:nvSpPr>
          <p:cNvPr id="3" name="Content Placeholder 2"/>
          <p:cNvSpPr>
            <a:spLocks noGrp="1"/>
          </p:cNvSpPr>
          <p:nvPr>
            <p:ph idx="1"/>
          </p:nvPr>
        </p:nvSpPr>
        <p:spPr/>
        <p:txBody>
          <a:bodyPr/>
          <a:lstStyle/>
          <a:p>
            <a:r>
              <a:rPr lang="en-US" dirty="0" smtClean="0"/>
              <a:t>Prohibited discrimination in voting on the basis of race, but many states found ways around this, such as the literacy test (which we’ll discuss later in the semester)</a:t>
            </a:r>
            <a:endParaRPr lang="en-US" dirty="0"/>
          </a:p>
        </p:txBody>
      </p:sp>
    </p:spTree>
    <p:extLst>
      <p:ext uri="{BB962C8B-B14F-4D97-AF65-F5344CB8AC3E}">
        <p14:creationId xmlns:p14="http://schemas.microsoft.com/office/powerpoint/2010/main" val="2310457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Acts</a:t>
            </a:r>
            <a:endParaRPr lang="en-US" dirty="0"/>
          </a:p>
        </p:txBody>
      </p:sp>
      <p:sp>
        <p:nvSpPr>
          <p:cNvPr id="3" name="Content Placeholder 2"/>
          <p:cNvSpPr>
            <a:spLocks noGrp="1"/>
          </p:cNvSpPr>
          <p:nvPr>
            <p:ph idx="1"/>
          </p:nvPr>
        </p:nvSpPr>
        <p:spPr/>
        <p:txBody>
          <a:bodyPr/>
          <a:lstStyle/>
          <a:p>
            <a:r>
              <a:rPr lang="en-US" dirty="0" smtClean="0"/>
              <a:t>1957: Largely ineffective attempt to protect black voting rights in the south</a:t>
            </a:r>
          </a:p>
          <a:p>
            <a:r>
              <a:rPr lang="en-US" dirty="0" smtClean="0"/>
              <a:t>1964: Outlawed discrimination on the basis of race, sex, religion, national origin in public accommodations and in employment except where it’s a bona fide occupational qualification</a:t>
            </a:r>
          </a:p>
          <a:p>
            <a:r>
              <a:rPr lang="en-US" dirty="0" smtClean="0"/>
              <a:t>1968: Fair Housing Act, prohibited racial discrimination in the sale or rental of housing</a:t>
            </a:r>
            <a:endParaRPr lang="en-US" dirty="0"/>
          </a:p>
        </p:txBody>
      </p:sp>
    </p:spTree>
    <p:extLst>
      <p:ext uri="{BB962C8B-B14F-4D97-AF65-F5344CB8AC3E}">
        <p14:creationId xmlns:p14="http://schemas.microsoft.com/office/powerpoint/2010/main" val="2713626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Discrimination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Prohibited in almost all circumstances</a:t>
            </a:r>
          </a:p>
          <a:p>
            <a:r>
              <a:rPr lang="en-US" dirty="0" smtClean="0"/>
              <a:t>Desegregation vs. integration:</a:t>
            </a:r>
          </a:p>
          <a:p>
            <a:pPr lvl="1"/>
            <a:r>
              <a:rPr lang="en-US" dirty="0" smtClean="0"/>
              <a:t>Desegregation is the practice of no longer maintaining separate schools for white and black students and assigning them on the basis of race</a:t>
            </a:r>
          </a:p>
          <a:p>
            <a:pPr lvl="1"/>
            <a:r>
              <a:rPr lang="en-US" dirty="0" smtClean="0"/>
              <a:t>Integration is actually having white and black students attend the same schools</a:t>
            </a:r>
          </a:p>
          <a:p>
            <a:pPr lvl="1"/>
            <a:r>
              <a:rPr lang="en-US" dirty="0" smtClean="0"/>
              <a:t>Busing has been used as a means of integration</a:t>
            </a:r>
          </a:p>
          <a:p>
            <a:pPr lvl="1"/>
            <a:r>
              <a:rPr lang="en-US" i="1" dirty="0" smtClean="0"/>
              <a:t>Swann v. Charlotte-Mecklenburg Board of Education</a:t>
            </a:r>
            <a:r>
              <a:rPr lang="en-US" dirty="0" smtClean="0"/>
              <a:t> (1971) upheld busing and race-conscious pupil assignment for school integration; the racial composition of the student body at every school in the district had to be within a certain  percentage of the composition of the district as a whole</a:t>
            </a:r>
          </a:p>
          <a:p>
            <a:pPr lvl="1"/>
            <a:r>
              <a:rPr lang="en-US" dirty="0" smtClean="0"/>
              <a:t>More recently, magnet schools, return to neighborhood schools or assignment on the basis of socioeconomic status</a:t>
            </a:r>
          </a:p>
        </p:txBody>
      </p:sp>
    </p:spTree>
    <p:extLst>
      <p:ext uri="{BB962C8B-B14F-4D97-AF65-F5344CB8AC3E}">
        <p14:creationId xmlns:p14="http://schemas.microsoft.com/office/powerpoint/2010/main" val="38643640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Action</a:t>
            </a:r>
            <a:endParaRPr lang="en-US" dirty="0"/>
          </a:p>
        </p:txBody>
      </p:sp>
      <p:sp>
        <p:nvSpPr>
          <p:cNvPr id="3" name="Content Placeholder 2"/>
          <p:cNvSpPr>
            <a:spLocks noGrp="1"/>
          </p:cNvSpPr>
          <p:nvPr>
            <p:ph idx="1"/>
          </p:nvPr>
        </p:nvSpPr>
        <p:spPr/>
        <p:txBody>
          <a:bodyPr>
            <a:normAutofit lnSpcReduction="10000"/>
          </a:bodyPr>
          <a:lstStyle/>
          <a:p>
            <a:r>
              <a:rPr lang="en-US" dirty="0"/>
              <a:t>Affirmative action is permitted in narrowly drawn circumstances – a </a:t>
            </a:r>
            <a:r>
              <a:rPr lang="en-US" dirty="0" smtClean="0"/>
              <a:t>race-specific or gender-specific remedy </a:t>
            </a:r>
            <a:r>
              <a:rPr lang="en-US" dirty="0"/>
              <a:t>to correct historical discrimination on the basis of </a:t>
            </a:r>
            <a:r>
              <a:rPr lang="en-US" dirty="0" smtClean="0"/>
              <a:t>race or gender</a:t>
            </a:r>
          </a:p>
          <a:p>
            <a:r>
              <a:rPr lang="en-US" i="1" dirty="0" smtClean="0"/>
              <a:t>Bakke vs. Regents of University of California</a:t>
            </a:r>
            <a:r>
              <a:rPr lang="en-US" dirty="0" smtClean="0"/>
              <a:t> (1978): Affirmative action is constitutional, quotas are not</a:t>
            </a:r>
          </a:p>
          <a:p>
            <a:r>
              <a:rPr lang="en-US" dirty="0" smtClean="0"/>
              <a:t>UC Davis required 16% of its medical school class to be black; some black applicants who were admitted to this group had lower grades and test scores than whites who were rejected</a:t>
            </a:r>
            <a:endParaRPr lang="en-US" dirty="0"/>
          </a:p>
          <a:p>
            <a:endParaRPr lang="en-US" dirty="0"/>
          </a:p>
        </p:txBody>
      </p:sp>
    </p:spTree>
    <p:extLst>
      <p:ext uri="{BB962C8B-B14F-4D97-AF65-F5344CB8AC3E}">
        <p14:creationId xmlns:p14="http://schemas.microsoft.com/office/powerpoint/2010/main" val="3478041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Action</a:t>
            </a:r>
            <a:endParaRPr lang="en-US" dirty="0"/>
          </a:p>
        </p:txBody>
      </p:sp>
      <p:sp>
        <p:nvSpPr>
          <p:cNvPr id="3" name="Content Placeholder 2"/>
          <p:cNvSpPr>
            <a:spLocks noGrp="1"/>
          </p:cNvSpPr>
          <p:nvPr>
            <p:ph idx="1"/>
          </p:nvPr>
        </p:nvSpPr>
        <p:spPr/>
        <p:txBody>
          <a:bodyPr>
            <a:normAutofit fontScale="92500" lnSpcReduction="20000"/>
          </a:bodyPr>
          <a:lstStyle/>
          <a:p>
            <a:r>
              <a:rPr lang="en-US" i="1" dirty="0" err="1" smtClean="0"/>
              <a:t>Gratz</a:t>
            </a:r>
            <a:r>
              <a:rPr lang="en-US" i="1" dirty="0" smtClean="0"/>
              <a:t> v. Bollinger</a:t>
            </a:r>
            <a:r>
              <a:rPr lang="en-US" dirty="0" smtClean="0"/>
              <a:t> (2003) and </a:t>
            </a:r>
            <a:r>
              <a:rPr lang="en-US" i="1" dirty="0" err="1" smtClean="0"/>
              <a:t>Grutter</a:t>
            </a:r>
            <a:r>
              <a:rPr lang="en-US" i="1" dirty="0" smtClean="0"/>
              <a:t> v. Bollinger </a:t>
            </a:r>
            <a:r>
              <a:rPr lang="en-US" dirty="0" smtClean="0"/>
              <a:t>(2003: Cases from the University of Michigan</a:t>
            </a:r>
          </a:p>
          <a:p>
            <a:r>
              <a:rPr lang="en-US" dirty="0" smtClean="0"/>
              <a:t>Unconstitutional: Point scale for admission to undergraduate program, where minority students got extra points</a:t>
            </a:r>
          </a:p>
          <a:p>
            <a:r>
              <a:rPr lang="en-US" dirty="0" smtClean="0"/>
              <a:t>Constitutional: Narrowly tailored consideration of race in law school admissions to achieve “critical mass” of minority students</a:t>
            </a:r>
          </a:p>
          <a:p>
            <a:r>
              <a:rPr lang="en-US" dirty="0" smtClean="0"/>
              <a:t>Recognized educational benefit of diverse student body</a:t>
            </a:r>
          </a:p>
          <a:p>
            <a:r>
              <a:rPr lang="en-US" dirty="0" smtClean="0"/>
              <a:t>“Strict scrutiny”: A compelling governmental interest and a narrowly-tailored remedy, least restrictive means for achieving a goal</a:t>
            </a:r>
            <a:endParaRPr lang="en-US" dirty="0"/>
          </a:p>
        </p:txBody>
      </p:sp>
    </p:spTree>
    <p:extLst>
      <p:ext uri="{BB962C8B-B14F-4D97-AF65-F5344CB8AC3E}">
        <p14:creationId xmlns:p14="http://schemas.microsoft.com/office/powerpoint/2010/main" val="3387772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effectLst/>
              </a:rPr>
              <a:t>Fisher v. University of Texas (2016)</a:t>
            </a:r>
            <a:endParaRPr lang="en-US" i="1" dirty="0">
              <a:effectLst/>
            </a:endParaRPr>
          </a:p>
        </p:txBody>
      </p:sp>
      <p:sp>
        <p:nvSpPr>
          <p:cNvPr id="3" name="Content Placeholder 2"/>
          <p:cNvSpPr>
            <a:spLocks noGrp="1"/>
          </p:cNvSpPr>
          <p:nvPr>
            <p:ph idx="1"/>
          </p:nvPr>
        </p:nvSpPr>
        <p:spPr>
          <a:xfrm>
            <a:off x="457200" y="1219200"/>
            <a:ext cx="8229600" cy="5090160"/>
          </a:xfrm>
        </p:spPr>
        <p:txBody>
          <a:bodyPr>
            <a:normAutofit fontScale="92500" lnSpcReduction="10000"/>
          </a:bodyPr>
          <a:lstStyle/>
          <a:p>
            <a:r>
              <a:rPr lang="en-US" dirty="0" smtClean="0"/>
              <a:t>UT automatically admits all students who are in the top 10% of their high school class – this has increased minority enrollment without race-conscious admissions</a:t>
            </a:r>
          </a:p>
          <a:p>
            <a:r>
              <a:rPr lang="en-US" dirty="0" smtClean="0"/>
              <a:t>This makes up over 85% of their student body</a:t>
            </a:r>
          </a:p>
          <a:p>
            <a:r>
              <a:rPr lang="en-US" dirty="0" smtClean="0"/>
              <a:t>In admitting the remaining students, race has been considered for purposes of achieving diversity</a:t>
            </a:r>
          </a:p>
          <a:p>
            <a:r>
              <a:rPr lang="en-US" dirty="0" smtClean="0"/>
              <a:t>Ms. Fisher did not qualify under the top 10% rule and was denied admission. She claimed racial discrimination. Both the District Court and Circuit Court in Texas upheld the university’s policy.</a:t>
            </a:r>
          </a:p>
          <a:p>
            <a:r>
              <a:rPr lang="en-US" dirty="0" smtClean="0"/>
              <a:t>The Supreme Court heard the case twice and eventually ruled in the University’s favor.</a:t>
            </a:r>
            <a:endParaRPr lang="en-US" dirty="0"/>
          </a:p>
        </p:txBody>
      </p:sp>
    </p:spTree>
    <p:extLst>
      <p:ext uri="{BB962C8B-B14F-4D97-AF65-F5344CB8AC3E}">
        <p14:creationId xmlns:p14="http://schemas.microsoft.com/office/powerpoint/2010/main" val="43816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iscrimination</a:t>
            </a:r>
            <a:endParaRPr lang="en-US" dirty="0"/>
          </a:p>
        </p:txBody>
      </p:sp>
      <p:sp>
        <p:nvSpPr>
          <p:cNvPr id="3" name="Content Placeholder 2"/>
          <p:cNvSpPr>
            <a:spLocks noGrp="1"/>
          </p:cNvSpPr>
          <p:nvPr>
            <p:ph idx="1"/>
          </p:nvPr>
        </p:nvSpPr>
        <p:spPr>
          <a:xfrm>
            <a:off x="457200" y="1219200"/>
            <a:ext cx="8229600" cy="5410200"/>
          </a:xfrm>
        </p:spPr>
        <p:txBody>
          <a:bodyPr>
            <a:normAutofit fontScale="92500"/>
          </a:bodyPr>
          <a:lstStyle/>
          <a:p>
            <a:r>
              <a:rPr lang="en-US" dirty="0" smtClean="0"/>
              <a:t>Sex discrimination</a:t>
            </a:r>
          </a:p>
          <a:p>
            <a:pPr lvl="1"/>
            <a:r>
              <a:rPr lang="en-US" dirty="0" smtClean="0"/>
              <a:t>Prohibited in most cases but allowed in more areas than racial discrimination</a:t>
            </a:r>
          </a:p>
          <a:p>
            <a:pPr lvl="1"/>
            <a:r>
              <a:rPr lang="en-US" dirty="0" smtClean="0"/>
              <a:t>Equal Rights Amendment would have completely prohibited it, but was not ratified</a:t>
            </a:r>
          </a:p>
          <a:p>
            <a:pPr lvl="1"/>
            <a:r>
              <a:rPr lang="en-US" dirty="0" smtClean="0"/>
              <a:t>Title IX of Civil Rights Act prohibits sex discrimination and requires equal funding in college athletic programs</a:t>
            </a:r>
          </a:p>
          <a:p>
            <a:pPr lvl="1"/>
            <a:r>
              <a:rPr lang="en-US" dirty="0" smtClean="0"/>
              <a:t>Single-sex public universities are only permissible if an equivalent program exists within the state for members of the other gender (cases involving Winthrop, VMI, The Citadel)</a:t>
            </a:r>
          </a:p>
          <a:p>
            <a:pPr lvl="1"/>
            <a:r>
              <a:rPr lang="en-US" dirty="0" smtClean="0"/>
              <a:t>Single-sex private schools are permissible</a:t>
            </a:r>
          </a:p>
          <a:p>
            <a:pPr lvl="1"/>
            <a:r>
              <a:rPr lang="en-US" dirty="0" smtClean="0"/>
              <a:t>Women do not have to register for the draft and are excluded from military combat and some other missions</a:t>
            </a:r>
            <a:endParaRPr lang="en-US" dirty="0"/>
          </a:p>
        </p:txBody>
      </p:sp>
    </p:spTree>
    <p:extLst>
      <p:ext uri="{BB962C8B-B14F-4D97-AF65-F5344CB8AC3E}">
        <p14:creationId xmlns:p14="http://schemas.microsoft.com/office/powerpoint/2010/main" val="13441268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iscrimination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Disability rights</a:t>
            </a:r>
          </a:p>
          <a:p>
            <a:pPr lvl="1"/>
            <a:r>
              <a:rPr lang="en-US" dirty="0" smtClean="0"/>
              <a:t>Rehabilitation Act of 1973 requires accessibility for disabled persons (elevators, ramps, Braille signs, etc.)</a:t>
            </a:r>
          </a:p>
          <a:p>
            <a:pPr lvl="1"/>
            <a:r>
              <a:rPr lang="en-US" dirty="0" smtClean="0"/>
              <a:t>Individuals with Disabilities Act (1975, most recently reauthorized 2004): Children with disabilities have equal access to education, with necessary accommodations (note takers, interpreters)</a:t>
            </a:r>
          </a:p>
          <a:p>
            <a:pPr lvl="1"/>
            <a:r>
              <a:rPr lang="en-US" dirty="0" smtClean="0"/>
              <a:t>Americans with Disabilities Act (1990): Public services must be accessible; prohibits job discrimination on the basis of disabilities if they can do the job with reasonable accommodations</a:t>
            </a:r>
          </a:p>
          <a:p>
            <a:pPr lvl="2"/>
            <a:r>
              <a:rPr lang="en-US" dirty="0" smtClean="0"/>
              <a:t>Employer can’t be required to undergo “undue hardship”</a:t>
            </a:r>
          </a:p>
          <a:p>
            <a:pPr lvl="2"/>
            <a:r>
              <a:rPr lang="en-US" dirty="0" smtClean="0"/>
              <a:t>Bona fide occupational qualification (strength, ability to climb stairs)</a:t>
            </a:r>
          </a:p>
        </p:txBody>
      </p:sp>
    </p:spTree>
    <p:extLst>
      <p:ext uri="{BB962C8B-B14F-4D97-AF65-F5344CB8AC3E}">
        <p14:creationId xmlns:p14="http://schemas.microsoft.com/office/powerpoint/2010/main" val="4578635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a:t>
            </a: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US" dirty="0" smtClean="0"/>
              <a:t>There is no national protection against discrimination in employment, housing, and other categories, on the basis of sexual orientation, but laws in some states prohibit it</a:t>
            </a:r>
          </a:p>
          <a:p>
            <a:r>
              <a:rPr lang="en-US" i="1" dirty="0" smtClean="0"/>
              <a:t>Lawrence v. Texas</a:t>
            </a:r>
            <a:r>
              <a:rPr lang="en-US" dirty="0" smtClean="0"/>
              <a:t> (2003) struck down sodomy laws as violations of privacy, but discrimination in employment, marriage, child custody, etc., is still permitted in many states</a:t>
            </a:r>
          </a:p>
          <a:p>
            <a:r>
              <a:rPr lang="en-US" dirty="0" smtClean="0"/>
              <a:t>The Massachusetts Supreme Court legalized same-sex marriage in 2004; this was the first jurisdiction in the U.S. to do so.</a:t>
            </a:r>
          </a:p>
          <a:p>
            <a:r>
              <a:rPr lang="en-US" dirty="0" smtClean="0"/>
              <a:t>In </a:t>
            </a:r>
            <a:r>
              <a:rPr lang="en-US" i="1" dirty="0" smtClean="0"/>
              <a:t>Obergefell v. Hodges</a:t>
            </a:r>
            <a:r>
              <a:rPr lang="en-US" dirty="0" smtClean="0"/>
              <a:t> (2015), the U.S. Supreme Court ruled that laws prohibiting same-sex couples from marrying violate the Equal Protection Clause of the Fourteenth Amendment. There is now a constitutionally protected right to marriage for same-sex couples, so it’s legal throughout the U.S.</a:t>
            </a:r>
          </a:p>
        </p:txBody>
      </p:sp>
    </p:spTree>
    <p:extLst>
      <p:ext uri="{BB962C8B-B14F-4D97-AF65-F5344CB8AC3E}">
        <p14:creationId xmlns:p14="http://schemas.microsoft.com/office/powerpoint/2010/main" val="180631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Controversies</a:t>
            </a:r>
            <a:endParaRPr lang="en-US" dirty="0"/>
          </a:p>
        </p:txBody>
      </p:sp>
      <p:sp>
        <p:nvSpPr>
          <p:cNvPr id="3" name="Content Placeholder 2"/>
          <p:cNvSpPr>
            <a:spLocks noGrp="1"/>
          </p:cNvSpPr>
          <p:nvPr>
            <p:ph idx="1"/>
          </p:nvPr>
        </p:nvSpPr>
        <p:spPr>
          <a:xfrm>
            <a:off x="457200" y="1219200"/>
            <a:ext cx="8229600" cy="5090160"/>
          </a:xfrm>
        </p:spPr>
        <p:txBody>
          <a:bodyPr>
            <a:normAutofit fontScale="92500"/>
          </a:bodyPr>
          <a:lstStyle/>
          <a:p>
            <a:r>
              <a:rPr lang="en-US" dirty="0"/>
              <a:t>“No preference” doctrine vs. </a:t>
            </a:r>
            <a:endParaRPr lang="en-US" dirty="0" smtClean="0"/>
          </a:p>
          <a:p>
            <a:pPr marL="137160" indent="0">
              <a:buNone/>
            </a:pPr>
            <a:r>
              <a:rPr lang="en-US" dirty="0" smtClean="0"/>
              <a:t>    “</a:t>
            </a:r>
            <a:r>
              <a:rPr lang="en-US" dirty="0"/>
              <a:t>Wall of Separation” doctrine</a:t>
            </a:r>
            <a:endParaRPr lang="en-US" dirty="0" smtClean="0"/>
          </a:p>
          <a:p>
            <a:r>
              <a:rPr lang="en-US" dirty="0" smtClean="0"/>
              <a:t>Does the Establishment Clause simply require that government show no preference among religions, or does it require “separation of church and state”?</a:t>
            </a:r>
          </a:p>
          <a:p>
            <a:r>
              <a:rPr lang="en-US" dirty="0" smtClean="0"/>
              <a:t>“I </a:t>
            </a:r>
            <a:r>
              <a:rPr lang="en-US" dirty="0"/>
              <a:t>contemplate with sovereign reverence that act of the whole American people which declared that </a:t>
            </a:r>
            <a:r>
              <a:rPr lang="en-US" u="sng" dirty="0"/>
              <a:t>their</a:t>
            </a:r>
            <a:r>
              <a:rPr lang="en-US" dirty="0"/>
              <a:t> legislature should </a:t>
            </a:r>
            <a:r>
              <a:rPr lang="en-US" dirty="0" smtClean="0"/>
              <a:t>‘make </a:t>
            </a:r>
            <a:r>
              <a:rPr lang="en-US" dirty="0"/>
              <a:t>no law respecting an establishment of religion, or prohibiting the free exercise thereof</a:t>
            </a:r>
            <a:r>
              <a:rPr lang="en-US" dirty="0" smtClean="0"/>
              <a:t>,’ </a:t>
            </a:r>
            <a:r>
              <a:rPr lang="en-US" dirty="0"/>
              <a:t>thus building a wall of separation between Church &amp; State</a:t>
            </a:r>
            <a:r>
              <a:rPr lang="en-US" dirty="0" smtClean="0"/>
              <a:t>.” – Thomas Jefferson, 1802</a:t>
            </a:r>
            <a:endParaRPr lang="en-US" dirty="0"/>
          </a:p>
        </p:txBody>
      </p:sp>
    </p:spTree>
    <p:extLst>
      <p:ext uri="{BB962C8B-B14F-4D97-AF65-F5344CB8AC3E}">
        <p14:creationId xmlns:p14="http://schemas.microsoft.com/office/powerpoint/2010/main" val="2908889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a:xfrm>
            <a:off x="457200" y="1143000"/>
            <a:ext cx="8229600" cy="5166360"/>
          </a:xfrm>
        </p:spPr>
        <p:txBody>
          <a:bodyPr>
            <a:normAutofit fontScale="92500" lnSpcReduction="10000"/>
          </a:bodyPr>
          <a:lstStyle/>
          <a:p>
            <a:r>
              <a:rPr lang="en-US" i="1" dirty="0" smtClean="0"/>
              <a:t>Barnette v. West Virginia </a:t>
            </a:r>
            <a:r>
              <a:rPr lang="en-US" dirty="0" smtClean="0"/>
              <a:t>(1943): West Virginia state law required public school students to salute the flag and say the Pledge of Allegiance.</a:t>
            </a:r>
          </a:p>
          <a:p>
            <a:r>
              <a:rPr lang="en-US" dirty="0" smtClean="0"/>
              <a:t>Jehovah’s Witnesses objected on the grounds that this violates the Biblical prohibition on worshipping graven images.</a:t>
            </a:r>
          </a:p>
          <a:p>
            <a:r>
              <a:rPr lang="en-US" dirty="0" smtClean="0"/>
              <a:t>U.S. Supreme Court agreed that their rights to free exercise of religion and free speech were violated by this requirement.</a:t>
            </a:r>
          </a:p>
          <a:p>
            <a:r>
              <a:rPr lang="en-US" dirty="0" smtClean="0"/>
              <a:t>The Pledge may be recited in public schools, but students may not be required to participate (this was even before the words “under God” were added).</a:t>
            </a:r>
          </a:p>
        </p:txBody>
      </p:sp>
    </p:spTree>
    <p:extLst>
      <p:ext uri="{BB962C8B-B14F-4D97-AF65-F5344CB8AC3E}">
        <p14:creationId xmlns:p14="http://schemas.microsoft.com/office/powerpoint/2010/main" val="14436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a:xfrm>
            <a:off x="457200" y="1143000"/>
            <a:ext cx="8229600" cy="5166360"/>
          </a:xfrm>
        </p:spPr>
        <p:txBody>
          <a:bodyPr>
            <a:normAutofit lnSpcReduction="10000"/>
          </a:bodyPr>
          <a:lstStyle/>
          <a:p>
            <a:r>
              <a:rPr lang="en-US" i="1" dirty="0" smtClean="0"/>
              <a:t>Engel v. Vitale</a:t>
            </a:r>
            <a:r>
              <a:rPr lang="en-US" dirty="0" smtClean="0"/>
              <a:t> (1962): New York State required public school students to say the following prayer in class at the beginning of each school day:</a:t>
            </a:r>
          </a:p>
          <a:p>
            <a:r>
              <a:rPr lang="en-US" i="1" dirty="0" smtClean="0"/>
              <a:t>“Almighty God, we acknowledge our dependence on Thee, and we beg Thy blessing on us, our parents, our teachers and our country.”</a:t>
            </a:r>
          </a:p>
          <a:p>
            <a:r>
              <a:rPr lang="en-US" dirty="0" smtClean="0"/>
              <a:t>The Supreme Court held that this is a violation of the Establishment Clause. Public school students may not be required to participate in a religious exercise. This case ended organized, required prayer in public schools.</a:t>
            </a:r>
            <a:endParaRPr lang="en-US" dirty="0"/>
          </a:p>
        </p:txBody>
      </p:sp>
    </p:spTree>
    <p:extLst>
      <p:ext uri="{BB962C8B-B14F-4D97-AF65-F5344CB8AC3E}">
        <p14:creationId xmlns:p14="http://schemas.microsoft.com/office/powerpoint/2010/main" val="76760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lstStyle/>
          <a:p>
            <a:r>
              <a:rPr lang="en-US" i="1" dirty="0" smtClean="0"/>
              <a:t>Lemon v. Kurtzman</a:t>
            </a:r>
            <a:r>
              <a:rPr lang="en-US" dirty="0" smtClean="0"/>
              <a:t> (1971): Pennsylvania provided state support for teacher salaries, textbooks and instructional materials in secular subjects at Catholic parochial schools. </a:t>
            </a:r>
          </a:p>
          <a:p>
            <a:r>
              <a:rPr lang="en-US" dirty="0" smtClean="0"/>
              <a:t>The Supreme Court found that this violated the Establishment Clause and established a “three-pronged” test for determining whether a government practice is constitutional under this Clause:</a:t>
            </a:r>
            <a:endParaRPr lang="en-US" dirty="0"/>
          </a:p>
        </p:txBody>
      </p:sp>
    </p:spTree>
    <p:extLst>
      <p:ext uri="{BB962C8B-B14F-4D97-AF65-F5344CB8AC3E}">
        <p14:creationId xmlns:p14="http://schemas.microsoft.com/office/powerpoint/2010/main" val="92697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128</TotalTime>
  <Words>4224</Words>
  <Application>Microsoft Office PowerPoint</Application>
  <PresentationFormat>On-screen Show (4:3)</PresentationFormat>
  <Paragraphs>282</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Apex</vt:lpstr>
      <vt:lpstr>CIVIL LIBERTIES  AND  CIVIL RIGHTS</vt:lpstr>
      <vt:lpstr>Bill of Rights</vt:lpstr>
      <vt:lpstr>First Amendment</vt:lpstr>
      <vt:lpstr>First Amendment</vt:lpstr>
      <vt:lpstr>Controversies</vt:lpstr>
      <vt:lpstr>Controversies</vt:lpstr>
      <vt:lpstr>Cases</vt:lpstr>
      <vt:lpstr>Cases</vt:lpstr>
      <vt:lpstr>Cases</vt:lpstr>
      <vt:lpstr>Lemon v. Kurtzman (1971)</vt:lpstr>
      <vt:lpstr>Cases</vt:lpstr>
      <vt:lpstr>Cases</vt:lpstr>
      <vt:lpstr>Cases</vt:lpstr>
      <vt:lpstr>Cases</vt:lpstr>
      <vt:lpstr>What’s the difference?</vt:lpstr>
      <vt:lpstr>Equal Access Act of 1984</vt:lpstr>
      <vt:lpstr>Religious Activity in  Public Schools</vt:lpstr>
      <vt:lpstr>Evolution and Creationism</vt:lpstr>
      <vt:lpstr>Religion and Public Schools</vt:lpstr>
      <vt:lpstr>Religious Symbols on  Public Property</vt:lpstr>
      <vt:lpstr>Government Officials and the Establishment Clause</vt:lpstr>
      <vt:lpstr>Government Officials and the Establishment Clause</vt:lpstr>
      <vt:lpstr>Government Officials and the Establishment Clause</vt:lpstr>
      <vt:lpstr>Establishment Clause</vt:lpstr>
      <vt:lpstr>Limitations on  Free Exercise of Religion</vt:lpstr>
      <vt:lpstr>Limitations on Free Exercise of Religion</vt:lpstr>
      <vt:lpstr>Burwell v. Hobby Lobby Stores, Inc. (2014)</vt:lpstr>
      <vt:lpstr>Freedom of Speech</vt:lpstr>
      <vt:lpstr>Exceptions</vt:lpstr>
      <vt:lpstr>Obscenity</vt:lpstr>
      <vt:lpstr>Obscenity</vt:lpstr>
      <vt:lpstr>Political Speech</vt:lpstr>
      <vt:lpstr>Rights of High School Students</vt:lpstr>
      <vt:lpstr>Slander and Libel</vt:lpstr>
      <vt:lpstr>SECOND AMENDMENT</vt:lpstr>
      <vt:lpstr>SECOND AMENDMENT</vt:lpstr>
      <vt:lpstr>SECOND AMENDMENT</vt:lpstr>
      <vt:lpstr>THIRD AMENDMENT</vt:lpstr>
      <vt:lpstr>DUE PROCESS OF LAW</vt:lpstr>
      <vt:lpstr>DUE PROCESS OF LAW</vt:lpstr>
      <vt:lpstr>DUE PROCESS OF LAW</vt:lpstr>
      <vt:lpstr>DUE PROCESS OF LAW</vt:lpstr>
      <vt:lpstr>NINTH AMENDMENT</vt:lpstr>
      <vt:lpstr>“Right to privacy”</vt:lpstr>
      <vt:lpstr>Privacy</vt:lpstr>
      <vt:lpstr>Tenth Amendment</vt:lpstr>
      <vt:lpstr>Reconstruction Amendments</vt:lpstr>
      <vt:lpstr>Reconstruction Amendments</vt:lpstr>
      <vt:lpstr>XIV Amendment</vt:lpstr>
      <vt:lpstr>XIV Amendment</vt:lpstr>
      <vt:lpstr>XV Amendment (1870)</vt:lpstr>
      <vt:lpstr>Civil Rights Acts</vt:lpstr>
      <vt:lpstr>Racial Discrimination</vt:lpstr>
      <vt:lpstr>Affirmative Action</vt:lpstr>
      <vt:lpstr>Affirmative Action</vt:lpstr>
      <vt:lpstr>Fisher v. University of Texas (2016)</vt:lpstr>
      <vt:lpstr>Discrimination</vt:lpstr>
      <vt:lpstr>Discrimination</vt:lpstr>
      <vt:lpstr>Discrimination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LIBERTIES  AND  CIVIL RIGHTS</dc:title>
  <dc:creator>John</dc:creator>
  <cp:lastModifiedBy>Holder, John</cp:lastModifiedBy>
  <cp:revision>23</cp:revision>
  <dcterms:created xsi:type="dcterms:W3CDTF">2012-09-25T17:42:27Z</dcterms:created>
  <dcterms:modified xsi:type="dcterms:W3CDTF">2017-09-27T22:01:04Z</dcterms:modified>
</cp:coreProperties>
</file>