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85" r:id="rId4"/>
    <p:sldId id="258" r:id="rId5"/>
    <p:sldId id="259" r:id="rId6"/>
    <p:sldId id="260" r:id="rId7"/>
    <p:sldId id="261" r:id="rId8"/>
    <p:sldId id="262" r:id="rId9"/>
    <p:sldId id="263" r:id="rId10"/>
    <p:sldId id="264" r:id="rId11"/>
    <p:sldId id="28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098"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C4EA257E-326D-4017-B608-7D8C7A4E3679}" type="datetimeFigureOut">
              <a:rPr lang="en-US" smtClean="0"/>
              <a:t>9/27/2017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E34325AD-566C-464D-80EC-E827E749AD9A}" type="slidenum">
              <a:rPr lang="en-US" smtClean="0"/>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4EA257E-326D-4017-B608-7D8C7A4E3679}" type="datetimeFigureOut">
              <a:rPr lang="en-US" smtClean="0"/>
              <a:t>9/27/2017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4325AD-566C-464D-80EC-E827E749AD9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4EA257E-326D-4017-B608-7D8C7A4E3679}" type="datetimeFigureOut">
              <a:rPr lang="en-US" smtClean="0"/>
              <a:t>9/27/2017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4325AD-566C-464D-80EC-E827E749AD9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4EA257E-326D-4017-B608-7D8C7A4E3679}" type="datetimeFigureOut">
              <a:rPr lang="en-US" smtClean="0"/>
              <a:t>9/27/2017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4325AD-566C-464D-80EC-E827E749AD9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4EA257E-326D-4017-B608-7D8C7A4E3679}" type="datetimeFigureOut">
              <a:rPr lang="en-US" smtClean="0"/>
              <a:t>9/27/2017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E34325AD-566C-464D-80EC-E827E749AD9A}"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4EA257E-326D-4017-B608-7D8C7A4E3679}" type="datetimeFigureOut">
              <a:rPr lang="en-US" smtClean="0"/>
              <a:t>9/27/2017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4325AD-566C-464D-80EC-E827E749AD9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4EA257E-326D-4017-B608-7D8C7A4E3679}" type="datetimeFigureOut">
              <a:rPr lang="en-US" smtClean="0"/>
              <a:t>9/27/2017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4325AD-566C-464D-80EC-E827E749AD9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4EA257E-326D-4017-B608-7D8C7A4E3679}" type="datetimeFigureOut">
              <a:rPr lang="en-US" smtClean="0"/>
              <a:t>9/27/2017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4325AD-566C-464D-80EC-E827E749AD9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EA257E-326D-4017-B608-7D8C7A4E3679}" type="datetimeFigureOut">
              <a:rPr lang="en-US" smtClean="0"/>
              <a:t>9/27/2017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4325AD-566C-464D-80EC-E827E749AD9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4EA257E-326D-4017-B608-7D8C7A4E3679}" type="datetimeFigureOut">
              <a:rPr lang="en-US" smtClean="0"/>
              <a:t>9/27/2017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4325AD-566C-464D-80EC-E827E749AD9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4EA257E-326D-4017-B608-7D8C7A4E3679}" type="datetimeFigureOut">
              <a:rPr lang="en-US" smtClean="0"/>
              <a:t>9/27/2017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4325AD-566C-464D-80EC-E827E749AD9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C4EA257E-326D-4017-B608-7D8C7A4E3679}" type="datetimeFigureOut">
              <a:rPr lang="en-US" smtClean="0"/>
              <a:t>9/27/2017</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E34325AD-566C-464D-80EC-E827E749AD9A}"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74638"/>
            <a:ext cx="8229600" cy="4983162"/>
          </a:xfrm>
        </p:spPr>
        <p:txBody>
          <a:bodyPr/>
          <a:lstStyle/>
          <a:p>
            <a:r>
              <a:rPr lang="en-US" dirty="0" smtClean="0"/>
              <a:t>THE JUDICIARY</a:t>
            </a:r>
            <a:endParaRPr lang="en-US" dirty="0"/>
          </a:p>
        </p:txBody>
      </p:sp>
    </p:spTree>
    <p:extLst>
      <p:ext uri="{BB962C8B-B14F-4D97-AF65-F5344CB8AC3E}">
        <p14:creationId xmlns:p14="http://schemas.microsoft.com/office/powerpoint/2010/main" val="1357240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Political ideology on the Court</a:t>
            </a:r>
            <a:endParaRPr lang="en-US" dirty="0"/>
          </a:p>
        </p:txBody>
      </p:sp>
      <p:sp>
        <p:nvSpPr>
          <p:cNvPr id="3" name="Content Placeholder 2"/>
          <p:cNvSpPr>
            <a:spLocks noGrp="1"/>
          </p:cNvSpPr>
          <p:nvPr>
            <p:ph idx="1"/>
          </p:nvPr>
        </p:nvSpPr>
        <p:spPr/>
        <p:txBody>
          <a:bodyPr>
            <a:normAutofit lnSpcReduction="10000"/>
          </a:bodyPr>
          <a:lstStyle/>
          <a:p>
            <a:r>
              <a:rPr lang="en-US" dirty="0" smtClean="0"/>
              <a:t>Richard M. Nixon (Republican) appointed Justice Harry Blackmun, who wrote the opinion in </a:t>
            </a:r>
            <a:r>
              <a:rPr lang="en-US" i="1" dirty="0" smtClean="0"/>
              <a:t>Roe v. Wade</a:t>
            </a:r>
            <a:r>
              <a:rPr lang="en-US" dirty="0" smtClean="0"/>
              <a:t> (1973) striking down most state restrictions on abortion.</a:t>
            </a:r>
          </a:p>
          <a:p>
            <a:r>
              <a:rPr lang="en-US" dirty="0" smtClean="0"/>
              <a:t>George H.W. Bush (Republican) appointed Justice David H. Souter, who turned out to be more liberal than his previous career would have indicated.</a:t>
            </a:r>
          </a:p>
          <a:p>
            <a:r>
              <a:rPr lang="en-US" dirty="0" smtClean="0"/>
              <a:t>“Liberal” and “conservative” don’t have quite the same meanings when applied to judges that they have when applied to elected officials.</a:t>
            </a:r>
            <a:endParaRPr lang="en-US" dirty="0"/>
          </a:p>
        </p:txBody>
      </p:sp>
    </p:spTree>
    <p:extLst>
      <p:ext uri="{BB962C8B-B14F-4D97-AF65-F5344CB8AC3E}">
        <p14:creationId xmlns:p14="http://schemas.microsoft.com/office/powerpoint/2010/main" val="11860863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Life terms</a:t>
            </a:r>
            <a:endParaRPr lang="en-US" dirty="0"/>
          </a:p>
        </p:txBody>
      </p:sp>
      <p:sp>
        <p:nvSpPr>
          <p:cNvPr id="3" name="Content Placeholder 2"/>
          <p:cNvSpPr>
            <a:spLocks noGrp="1"/>
          </p:cNvSpPr>
          <p:nvPr>
            <p:ph idx="1"/>
          </p:nvPr>
        </p:nvSpPr>
        <p:spPr>
          <a:xfrm>
            <a:off x="457200" y="1143000"/>
            <a:ext cx="8229600" cy="5638800"/>
          </a:xfrm>
        </p:spPr>
        <p:txBody>
          <a:bodyPr>
            <a:normAutofit fontScale="77500" lnSpcReduction="20000"/>
          </a:bodyPr>
          <a:lstStyle/>
          <a:p>
            <a:r>
              <a:rPr lang="en-US" dirty="0" smtClean="0"/>
              <a:t>Justice William O. Douglas, who was appointed by Franklin D. Roosevelt in 1939, eventually became the longest-serving member of the Court, retiring in 1975.</a:t>
            </a:r>
          </a:p>
          <a:p>
            <a:r>
              <a:rPr lang="en-US" dirty="0" smtClean="0"/>
              <a:t>He suffered an incapacitating stroke about a year before his retirement. He was mentally unable to do his job but could not be forced to retire. The other Justices “worked around him” until he eventually agreed to retire.</a:t>
            </a:r>
          </a:p>
          <a:p>
            <a:r>
              <a:rPr lang="en-US" dirty="0" smtClean="0"/>
              <a:t>He was replaced by Justice John Paul Stevens, who served until 2010 (becoming the third-longest-serving Justice in history).</a:t>
            </a:r>
          </a:p>
          <a:p>
            <a:r>
              <a:rPr lang="en-US" dirty="0" smtClean="0"/>
              <a:t>This particular Supreme Court seat changed hands only once between 1939 and 2010.</a:t>
            </a:r>
          </a:p>
          <a:p>
            <a:r>
              <a:rPr lang="en-US" dirty="0" smtClean="0"/>
              <a:t>Justice Ruth Bader Ginsburg, who will be </a:t>
            </a:r>
            <a:r>
              <a:rPr lang="en-US" dirty="0" smtClean="0"/>
              <a:t>85 </a:t>
            </a:r>
            <a:r>
              <a:rPr lang="en-US" dirty="0" smtClean="0"/>
              <a:t>in March </a:t>
            </a:r>
            <a:r>
              <a:rPr lang="en-US" dirty="0" smtClean="0"/>
              <a:t>2018, </a:t>
            </a:r>
            <a:r>
              <a:rPr lang="en-US" dirty="0" smtClean="0"/>
              <a:t>was politically pressured (which she was free to ignore) by some liberal groups and commentators to retire while President Obama was in office to guarantee the appointment of a liberal successor. She has refused to retire, and  reportedly stated before the election that she wanted Hillary Clinton to appoint her successor.</a:t>
            </a:r>
            <a:endParaRPr lang="en-US" dirty="0"/>
          </a:p>
        </p:txBody>
      </p:sp>
    </p:spTree>
    <p:extLst>
      <p:ext uri="{BB962C8B-B14F-4D97-AF65-F5344CB8AC3E}">
        <p14:creationId xmlns:p14="http://schemas.microsoft.com/office/powerpoint/2010/main" val="11957134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Judicial Review</a:t>
            </a:r>
            <a:endParaRPr lang="en-US" dirty="0"/>
          </a:p>
        </p:txBody>
      </p:sp>
      <p:sp>
        <p:nvSpPr>
          <p:cNvPr id="3" name="Content Placeholder 2"/>
          <p:cNvSpPr>
            <a:spLocks noGrp="1"/>
          </p:cNvSpPr>
          <p:nvPr>
            <p:ph idx="1"/>
          </p:nvPr>
        </p:nvSpPr>
        <p:spPr/>
        <p:txBody>
          <a:bodyPr/>
          <a:lstStyle/>
          <a:p>
            <a:r>
              <a:rPr lang="en-US" dirty="0" smtClean="0"/>
              <a:t>The main power of the courts is the power of judicial review, the power to review acts of the other branches of government (legislative and executive) for consistency with the Constitution. A law or act which conflicts with the Constitution is </a:t>
            </a:r>
            <a:r>
              <a:rPr lang="en-US" i="1" dirty="0" smtClean="0"/>
              <a:t>unconstitutional</a:t>
            </a:r>
            <a:r>
              <a:rPr lang="en-US" dirty="0" smtClean="0"/>
              <a:t> and cannot be enforced.</a:t>
            </a:r>
          </a:p>
          <a:p>
            <a:endParaRPr lang="en-US" dirty="0"/>
          </a:p>
        </p:txBody>
      </p:sp>
    </p:spTree>
    <p:extLst>
      <p:ext uri="{BB962C8B-B14F-4D97-AF65-F5344CB8AC3E}">
        <p14:creationId xmlns:p14="http://schemas.microsoft.com/office/powerpoint/2010/main" val="12011468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Judicial Review</a:t>
            </a:r>
            <a:endParaRPr lang="en-US" dirty="0"/>
          </a:p>
        </p:txBody>
      </p:sp>
      <p:sp>
        <p:nvSpPr>
          <p:cNvPr id="3" name="Content Placeholder 2"/>
          <p:cNvSpPr>
            <a:spLocks noGrp="1"/>
          </p:cNvSpPr>
          <p:nvPr>
            <p:ph idx="1"/>
          </p:nvPr>
        </p:nvSpPr>
        <p:spPr/>
        <p:txBody>
          <a:bodyPr/>
          <a:lstStyle/>
          <a:p>
            <a:r>
              <a:rPr lang="en-US" dirty="0" smtClean="0"/>
              <a:t>Judicial review is not mentioned in the Constitution, although Alexander Hamilton anticipated it in his writings on the Court in </a:t>
            </a:r>
            <a:r>
              <a:rPr lang="en-US" i="1" dirty="0" smtClean="0"/>
              <a:t>The Federalist Papers</a:t>
            </a:r>
            <a:r>
              <a:rPr lang="en-US" dirty="0" smtClean="0"/>
              <a:t>. </a:t>
            </a:r>
          </a:p>
          <a:p>
            <a:r>
              <a:rPr lang="en-US" dirty="0" smtClean="0"/>
              <a:t>Judicial review is derived from the courts’ power to interpret the laws.</a:t>
            </a:r>
          </a:p>
          <a:p>
            <a:r>
              <a:rPr lang="en-US" dirty="0" smtClean="0"/>
              <a:t>Judicial review was first asserted by the Supreme Court in the case of </a:t>
            </a:r>
            <a:r>
              <a:rPr lang="en-US" i="1" dirty="0" smtClean="0"/>
              <a:t>Marbury v. Madison</a:t>
            </a:r>
            <a:r>
              <a:rPr lang="en-US" dirty="0" smtClean="0"/>
              <a:t> (1803). It has been accepted ever since as part of our legal system.</a:t>
            </a:r>
            <a:endParaRPr lang="en-US" dirty="0"/>
          </a:p>
        </p:txBody>
      </p:sp>
    </p:spTree>
    <p:extLst>
      <p:ext uri="{BB962C8B-B14F-4D97-AF65-F5344CB8AC3E}">
        <p14:creationId xmlns:p14="http://schemas.microsoft.com/office/powerpoint/2010/main" val="17543554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Marbury v. Madison</a:t>
            </a:r>
            <a:r>
              <a:rPr lang="en-US" dirty="0" smtClean="0"/>
              <a:t> (1803)</a:t>
            </a:r>
            <a:endParaRPr lang="en-US" i="1" dirty="0"/>
          </a:p>
        </p:txBody>
      </p:sp>
      <p:sp>
        <p:nvSpPr>
          <p:cNvPr id="3" name="Content Placeholder 2"/>
          <p:cNvSpPr>
            <a:spLocks noGrp="1"/>
          </p:cNvSpPr>
          <p:nvPr>
            <p:ph idx="1"/>
          </p:nvPr>
        </p:nvSpPr>
        <p:spPr/>
        <p:txBody>
          <a:bodyPr/>
          <a:lstStyle/>
          <a:p>
            <a:r>
              <a:rPr lang="en-US" dirty="0" smtClean="0"/>
              <a:t>Federalist President John Adams was defeated by Democratic-Republican Thomas Jefferson in the presidential election of 1800.</a:t>
            </a:r>
          </a:p>
          <a:p>
            <a:r>
              <a:rPr lang="en-US" dirty="0" smtClean="0"/>
              <a:t>Shortly before leaving office, Adams appointed a number of his political supporters to long-term positions in the federal government. One of these was William Marbury, named to be a magistrate (local judge) in the District of Columbia.</a:t>
            </a:r>
            <a:endParaRPr lang="en-US" dirty="0"/>
          </a:p>
        </p:txBody>
      </p:sp>
    </p:spTree>
    <p:extLst>
      <p:ext uri="{BB962C8B-B14F-4D97-AF65-F5344CB8AC3E}">
        <p14:creationId xmlns:p14="http://schemas.microsoft.com/office/powerpoint/2010/main" val="13245906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effectLst/>
              </a:rPr>
              <a:t>Marbury v. Madison </a:t>
            </a:r>
            <a:r>
              <a:rPr lang="en-US" dirty="0" smtClean="0">
                <a:effectLst/>
              </a:rPr>
              <a:t>(1803)</a:t>
            </a:r>
            <a:endParaRPr lang="en-US" i="1" dirty="0">
              <a:effectLst/>
            </a:endParaRPr>
          </a:p>
        </p:txBody>
      </p:sp>
      <p:sp>
        <p:nvSpPr>
          <p:cNvPr id="3" name="Content Placeholder 2"/>
          <p:cNvSpPr>
            <a:spLocks noGrp="1"/>
          </p:cNvSpPr>
          <p:nvPr>
            <p:ph idx="1"/>
          </p:nvPr>
        </p:nvSpPr>
        <p:spPr/>
        <p:txBody>
          <a:bodyPr/>
          <a:lstStyle/>
          <a:p>
            <a:r>
              <a:rPr lang="en-US" dirty="0" smtClean="0"/>
              <a:t>Adams’ Secretary of State, John Marshall, failed to deliver Marbury his commission (the official certificate of appointment) before Adams’ term expired.</a:t>
            </a:r>
          </a:p>
          <a:p>
            <a:r>
              <a:rPr lang="en-US" dirty="0" smtClean="0"/>
              <a:t>When Jefferson took office as President, he ordered his Secretary of State, James Madison, not to deliver the commissions to Marbury and others who had received appointments from Adams.</a:t>
            </a:r>
          </a:p>
        </p:txBody>
      </p:sp>
    </p:spTree>
    <p:extLst>
      <p:ext uri="{BB962C8B-B14F-4D97-AF65-F5344CB8AC3E}">
        <p14:creationId xmlns:p14="http://schemas.microsoft.com/office/powerpoint/2010/main" val="11173712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Marbury v. Madison </a:t>
            </a:r>
            <a:r>
              <a:rPr lang="en-US" dirty="0" smtClean="0"/>
              <a:t>(1803)</a:t>
            </a:r>
            <a:endParaRPr lang="en-US" i="1" dirty="0"/>
          </a:p>
        </p:txBody>
      </p:sp>
      <p:sp>
        <p:nvSpPr>
          <p:cNvPr id="3" name="Content Placeholder 2"/>
          <p:cNvSpPr>
            <a:spLocks noGrp="1"/>
          </p:cNvSpPr>
          <p:nvPr>
            <p:ph idx="1"/>
          </p:nvPr>
        </p:nvSpPr>
        <p:spPr/>
        <p:txBody>
          <a:bodyPr/>
          <a:lstStyle/>
          <a:p>
            <a:r>
              <a:rPr lang="en-US" dirty="0" smtClean="0"/>
              <a:t>Marbury sued, asking the Supreme Court to issue a writ of mandamus (an order) to Madison to deliver the commission.</a:t>
            </a:r>
          </a:p>
          <a:p>
            <a:r>
              <a:rPr lang="en-US" dirty="0" smtClean="0"/>
              <a:t>Adams had appointed John Marshall as Chief Justice shortly before leaving office. Marshall was now hearing a case brought about by his own failure to deliver the commission. Today, this would be considered a conflict of interest and the judge would be expected to recuse himself (not participate in the case).</a:t>
            </a:r>
            <a:endParaRPr lang="en-US" dirty="0"/>
          </a:p>
        </p:txBody>
      </p:sp>
    </p:spTree>
    <p:extLst>
      <p:ext uri="{BB962C8B-B14F-4D97-AF65-F5344CB8AC3E}">
        <p14:creationId xmlns:p14="http://schemas.microsoft.com/office/powerpoint/2010/main" val="1729227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Marbury v. Madison</a:t>
            </a:r>
            <a:r>
              <a:rPr lang="en-US" dirty="0" smtClean="0"/>
              <a:t> (1803)</a:t>
            </a:r>
            <a:endParaRPr lang="en-US" i="1" dirty="0"/>
          </a:p>
        </p:txBody>
      </p:sp>
      <p:sp>
        <p:nvSpPr>
          <p:cNvPr id="3" name="Content Placeholder 2"/>
          <p:cNvSpPr>
            <a:spLocks noGrp="1"/>
          </p:cNvSpPr>
          <p:nvPr>
            <p:ph idx="1"/>
          </p:nvPr>
        </p:nvSpPr>
        <p:spPr/>
        <p:txBody>
          <a:bodyPr/>
          <a:lstStyle/>
          <a:p>
            <a:r>
              <a:rPr lang="en-US" dirty="0" smtClean="0"/>
              <a:t>The Supreme Court’s power to issue the writ was granted by the Judiciary Act of 1789.</a:t>
            </a:r>
          </a:p>
          <a:p>
            <a:r>
              <a:rPr lang="en-US" dirty="0" smtClean="0"/>
              <a:t>On the facts of the case, Marbury was entitled to the job. He was appointed by President Adams when Adams had the authority to do so. The fact that his commission was not delivered was not his fault and did not negate the appointment.</a:t>
            </a:r>
          </a:p>
          <a:p>
            <a:endParaRPr lang="en-US" dirty="0"/>
          </a:p>
        </p:txBody>
      </p:sp>
    </p:spTree>
    <p:extLst>
      <p:ext uri="{BB962C8B-B14F-4D97-AF65-F5344CB8AC3E}">
        <p14:creationId xmlns:p14="http://schemas.microsoft.com/office/powerpoint/2010/main" val="9733399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Marbury v. Madison</a:t>
            </a:r>
            <a:r>
              <a:rPr lang="en-US" dirty="0" smtClean="0"/>
              <a:t> (1803)</a:t>
            </a:r>
            <a:endParaRPr lang="en-US" i="1" dirty="0"/>
          </a:p>
        </p:txBody>
      </p:sp>
      <p:sp>
        <p:nvSpPr>
          <p:cNvPr id="3" name="Content Placeholder 2"/>
          <p:cNvSpPr>
            <a:spLocks noGrp="1"/>
          </p:cNvSpPr>
          <p:nvPr>
            <p:ph idx="1"/>
          </p:nvPr>
        </p:nvSpPr>
        <p:spPr/>
        <p:txBody>
          <a:bodyPr/>
          <a:lstStyle/>
          <a:p>
            <a:r>
              <a:rPr lang="en-US" dirty="0" smtClean="0"/>
              <a:t>The Supreme Court could therefore not rule that Marbury was not entitled to the job.</a:t>
            </a:r>
          </a:p>
          <a:p>
            <a:r>
              <a:rPr lang="en-US" dirty="0" smtClean="0"/>
              <a:t>However, Marshall was afraid that if the Court issued the writ, Jefferson and Madison would simply ignore it, and this would weaken the power of the judicial branch.</a:t>
            </a:r>
          </a:p>
          <a:p>
            <a:r>
              <a:rPr lang="en-US" dirty="0" smtClean="0"/>
              <a:t>Marshall found a way out of this problem and asserted the power of judicial review.</a:t>
            </a:r>
            <a:endParaRPr lang="en-US" dirty="0"/>
          </a:p>
        </p:txBody>
      </p:sp>
    </p:spTree>
    <p:extLst>
      <p:ext uri="{BB962C8B-B14F-4D97-AF65-F5344CB8AC3E}">
        <p14:creationId xmlns:p14="http://schemas.microsoft.com/office/powerpoint/2010/main" val="1940716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r>
              <a:rPr lang="en-US" i="1" dirty="0" smtClean="0"/>
              <a:t>Marbury v. Madison </a:t>
            </a:r>
            <a:r>
              <a:rPr lang="en-US" dirty="0" smtClean="0"/>
              <a:t>(1803)</a:t>
            </a:r>
            <a:endParaRPr lang="en-US" dirty="0"/>
          </a:p>
        </p:txBody>
      </p:sp>
      <p:sp>
        <p:nvSpPr>
          <p:cNvPr id="3" name="Content Placeholder 2"/>
          <p:cNvSpPr>
            <a:spLocks noGrp="1"/>
          </p:cNvSpPr>
          <p:nvPr>
            <p:ph idx="1"/>
          </p:nvPr>
        </p:nvSpPr>
        <p:spPr>
          <a:xfrm>
            <a:off x="457200" y="1143000"/>
            <a:ext cx="8229600" cy="5166360"/>
          </a:xfrm>
        </p:spPr>
        <p:txBody>
          <a:bodyPr>
            <a:normAutofit fontScale="92500" lnSpcReduction="20000"/>
          </a:bodyPr>
          <a:lstStyle/>
          <a:p>
            <a:r>
              <a:rPr lang="en-US" dirty="0" smtClean="0"/>
              <a:t>Using the Court’s power to interpret the law, Marshall found that the Judiciary Act of 1789, giving the Court the power to issue the writ, expanded the Court’s power beyond what was specified in the Constitution.</a:t>
            </a:r>
          </a:p>
          <a:p>
            <a:r>
              <a:rPr lang="en-US" dirty="0" smtClean="0"/>
              <a:t>The Judiciary Act said the Court had the power to issue the writ, but the Constitution did not.</a:t>
            </a:r>
          </a:p>
          <a:p>
            <a:r>
              <a:rPr lang="en-US" dirty="0" smtClean="0"/>
              <a:t>There was a conflict between the Judiciary Act and the Constitution.</a:t>
            </a:r>
          </a:p>
          <a:p>
            <a:r>
              <a:rPr lang="en-US" dirty="0" smtClean="0"/>
              <a:t>That portion of the Judiciary Act was unconstitutional and therefore unenforceable.</a:t>
            </a:r>
          </a:p>
          <a:p>
            <a:r>
              <a:rPr lang="en-US" dirty="0" smtClean="0"/>
              <a:t>So the Court ruled that it had no power to issue the writ. Marbury never received his commission and therefore never got the job he was appointed to.</a:t>
            </a:r>
            <a:endParaRPr lang="en-US" dirty="0"/>
          </a:p>
        </p:txBody>
      </p:sp>
    </p:spTree>
    <p:extLst>
      <p:ext uri="{BB962C8B-B14F-4D97-AF65-F5344CB8AC3E}">
        <p14:creationId xmlns:p14="http://schemas.microsoft.com/office/powerpoint/2010/main" val="2731756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Current Justices of the </a:t>
            </a:r>
            <a:br>
              <a:rPr lang="en-US" dirty="0" smtClean="0"/>
            </a:br>
            <a:r>
              <a:rPr lang="en-US" dirty="0" smtClean="0"/>
              <a:t>U.S. Supreme Court</a:t>
            </a:r>
            <a:br>
              <a:rPr lang="en-US" dirty="0" smtClean="0"/>
            </a:br>
            <a:r>
              <a:rPr lang="en-US" sz="1600" dirty="0" smtClean="0"/>
              <a:t>(President making appointment, year took office)</a:t>
            </a:r>
            <a:endParaRPr lang="en-US" dirty="0"/>
          </a:p>
        </p:txBody>
      </p:sp>
      <p:sp>
        <p:nvSpPr>
          <p:cNvPr id="3" name="Content Placeholder 2"/>
          <p:cNvSpPr>
            <a:spLocks noGrp="1"/>
          </p:cNvSpPr>
          <p:nvPr>
            <p:ph idx="1"/>
          </p:nvPr>
        </p:nvSpPr>
        <p:spPr/>
        <p:txBody>
          <a:bodyPr>
            <a:normAutofit lnSpcReduction="10000"/>
          </a:bodyPr>
          <a:lstStyle/>
          <a:p>
            <a:r>
              <a:rPr lang="en-US" dirty="0" smtClean="0"/>
              <a:t>Chief Justice John G. Roberts, Jr. </a:t>
            </a:r>
            <a:r>
              <a:rPr lang="en-US" sz="1600" dirty="0" smtClean="0"/>
              <a:t>(G.W. Bush, 2005)</a:t>
            </a:r>
            <a:endParaRPr lang="en-US" dirty="0" smtClean="0"/>
          </a:p>
          <a:p>
            <a:pPr marL="137160" indent="0">
              <a:buNone/>
            </a:pPr>
            <a:r>
              <a:rPr lang="en-US" dirty="0" smtClean="0"/>
              <a:t>    Associate Justices:</a:t>
            </a:r>
          </a:p>
          <a:p>
            <a:r>
              <a:rPr lang="en-US" dirty="0" smtClean="0"/>
              <a:t>Anthony M. Kennedy </a:t>
            </a:r>
            <a:r>
              <a:rPr lang="en-US" sz="1600" dirty="0" smtClean="0"/>
              <a:t>(Reagan, 1988)</a:t>
            </a:r>
            <a:endParaRPr lang="en-US" dirty="0" smtClean="0"/>
          </a:p>
          <a:p>
            <a:r>
              <a:rPr lang="en-US" dirty="0" smtClean="0"/>
              <a:t>Clarence Thomas </a:t>
            </a:r>
            <a:r>
              <a:rPr lang="en-US" sz="1600" dirty="0" smtClean="0"/>
              <a:t>(G.H.W. Bush, 1991)</a:t>
            </a:r>
            <a:endParaRPr lang="en-US" dirty="0" smtClean="0"/>
          </a:p>
          <a:p>
            <a:r>
              <a:rPr lang="en-US" dirty="0" smtClean="0"/>
              <a:t>Ruth Bader Ginsburg </a:t>
            </a:r>
            <a:r>
              <a:rPr lang="en-US" sz="1600" dirty="0" smtClean="0"/>
              <a:t>(Clinton, 1993)</a:t>
            </a:r>
            <a:endParaRPr lang="en-US" dirty="0"/>
          </a:p>
          <a:p>
            <a:r>
              <a:rPr lang="en-US" dirty="0" smtClean="0"/>
              <a:t>Stephen G. Breyer </a:t>
            </a:r>
            <a:r>
              <a:rPr lang="en-US" sz="1600" dirty="0" smtClean="0"/>
              <a:t>(Clinton, 1994)</a:t>
            </a:r>
            <a:endParaRPr lang="en-US" dirty="0" smtClean="0"/>
          </a:p>
          <a:p>
            <a:r>
              <a:rPr lang="en-US" dirty="0" smtClean="0"/>
              <a:t>Samuel A. Alito </a:t>
            </a:r>
            <a:r>
              <a:rPr lang="en-US" sz="1600" dirty="0" smtClean="0"/>
              <a:t>(G.W. Bush, 2005)</a:t>
            </a:r>
            <a:endParaRPr lang="en-US" dirty="0" smtClean="0"/>
          </a:p>
          <a:p>
            <a:r>
              <a:rPr lang="en-US" dirty="0" smtClean="0"/>
              <a:t>Sonia Sotomayor </a:t>
            </a:r>
            <a:r>
              <a:rPr lang="en-US" sz="1600" dirty="0" smtClean="0"/>
              <a:t>(Obama, 2009)</a:t>
            </a:r>
            <a:endParaRPr lang="en-US" dirty="0" smtClean="0"/>
          </a:p>
          <a:p>
            <a:r>
              <a:rPr lang="en-US" dirty="0" smtClean="0"/>
              <a:t>Elena Kagan </a:t>
            </a:r>
            <a:r>
              <a:rPr lang="en-US" sz="1600" dirty="0" smtClean="0"/>
              <a:t>(Obama, </a:t>
            </a:r>
            <a:r>
              <a:rPr lang="en-US" sz="1600" dirty="0" smtClean="0"/>
              <a:t>2010</a:t>
            </a:r>
            <a:r>
              <a:rPr lang="en-US" sz="1600" dirty="0" smtClean="0"/>
              <a:t>)</a:t>
            </a:r>
          </a:p>
          <a:p>
            <a:r>
              <a:rPr lang="en-US" dirty="0" smtClean="0"/>
              <a:t>Neil Gorsuch </a:t>
            </a:r>
            <a:r>
              <a:rPr lang="en-US" sz="1600" dirty="0" smtClean="0"/>
              <a:t>(Trump, 2017)</a:t>
            </a:r>
            <a:endParaRPr lang="en-US" dirty="0" smtClean="0"/>
          </a:p>
        </p:txBody>
      </p:sp>
    </p:spTree>
    <p:extLst>
      <p:ext uri="{BB962C8B-B14F-4D97-AF65-F5344CB8AC3E}">
        <p14:creationId xmlns:p14="http://schemas.microsoft.com/office/powerpoint/2010/main" val="35994692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Marbury v. Madison</a:t>
            </a:r>
            <a:r>
              <a:rPr lang="en-US" dirty="0" smtClean="0"/>
              <a:t> (1803)</a:t>
            </a:r>
            <a:endParaRPr lang="en-US" i="1" dirty="0"/>
          </a:p>
        </p:txBody>
      </p:sp>
      <p:sp>
        <p:nvSpPr>
          <p:cNvPr id="3" name="Content Placeholder 2"/>
          <p:cNvSpPr>
            <a:spLocks noGrp="1"/>
          </p:cNvSpPr>
          <p:nvPr>
            <p:ph idx="1"/>
          </p:nvPr>
        </p:nvSpPr>
        <p:spPr/>
        <p:txBody>
          <a:bodyPr/>
          <a:lstStyle/>
          <a:p>
            <a:r>
              <a:rPr lang="en-US" dirty="0" smtClean="0"/>
              <a:t>Judicial review is not mentioned in the Constitution. The irony is that Marshall’s ruling, that the Court could not do something that was not specified in the Constitution, gave the Court a power not specified in the Constitution. </a:t>
            </a:r>
          </a:p>
          <a:p>
            <a:r>
              <a:rPr lang="en-US" dirty="0" smtClean="0"/>
              <a:t>Judicial review has since been accepted as part of our legal system.</a:t>
            </a:r>
            <a:endParaRPr lang="en-US" dirty="0"/>
          </a:p>
        </p:txBody>
      </p:sp>
    </p:spTree>
    <p:extLst>
      <p:ext uri="{BB962C8B-B14F-4D97-AF65-F5344CB8AC3E}">
        <p14:creationId xmlns:p14="http://schemas.microsoft.com/office/powerpoint/2010/main" val="27918551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Original vs. appellate jurisdiction</a:t>
            </a:r>
            <a:endParaRPr lang="en-US" dirty="0"/>
          </a:p>
        </p:txBody>
      </p:sp>
      <p:sp>
        <p:nvSpPr>
          <p:cNvPr id="3" name="Content Placeholder 2"/>
          <p:cNvSpPr>
            <a:spLocks noGrp="1"/>
          </p:cNvSpPr>
          <p:nvPr>
            <p:ph idx="1"/>
          </p:nvPr>
        </p:nvSpPr>
        <p:spPr/>
        <p:txBody>
          <a:bodyPr>
            <a:normAutofit fontScale="92500"/>
          </a:bodyPr>
          <a:lstStyle/>
          <a:p>
            <a:r>
              <a:rPr lang="en-US" dirty="0" smtClean="0"/>
              <a:t>A court of original jurisdiction is the first court to hear a case. The Constitution gives the Supreme Court original jurisdiction in a very small number of cases in specifically defined areas (such as disputes between states). It must hear these cases.</a:t>
            </a:r>
          </a:p>
          <a:p>
            <a:r>
              <a:rPr lang="en-US" dirty="0" smtClean="0"/>
              <a:t>A court of appellate jurisdiction hears a case on appeal after another court has heard it first. Almost all of the Supreme Court’s cases are heard on appellate jurisdiction, and the Court has almost complete discretion in deciding which cases to hear on appeal.</a:t>
            </a:r>
            <a:endParaRPr lang="en-US" dirty="0"/>
          </a:p>
        </p:txBody>
      </p:sp>
    </p:spTree>
    <p:extLst>
      <p:ext uri="{BB962C8B-B14F-4D97-AF65-F5344CB8AC3E}">
        <p14:creationId xmlns:p14="http://schemas.microsoft.com/office/powerpoint/2010/main" val="28405161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 of certiorari</a:t>
            </a:r>
            <a:endParaRPr lang="en-US" dirty="0"/>
          </a:p>
        </p:txBody>
      </p:sp>
      <p:sp>
        <p:nvSpPr>
          <p:cNvPr id="3" name="Content Placeholder 2"/>
          <p:cNvSpPr>
            <a:spLocks noGrp="1"/>
          </p:cNvSpPr>
          <p:nvPr>
            <p:ph idx="1"/>
          </p:nvPr>
        </p:nvSpPr>
        <p:spPr/>
        <p:txBody>
          <a:bodyPr/>
          <a:lstStyle/>
          <a:p>
            <a:r>
              <a:rPr lang="en-US" dirty="0" smtClean="0"/>
              <a:t>When the Supreme Court is asked to hear a case on appeal, four of the nine Justices must agree to hear it. This does not mean that they will rule in favor of the person making the appeal, but that they believe the case has issues that the Court needs to hear and resolve.</a:t>
            </a:r>
          </a:p>
          <a:p>
            <a:r>
              <a:rPr lang="en-US" dirty="0" smtClean="0"/>
              <a:t>When the Court agrees to hear a case, it issues a </a:t>
            </a:r>
            <a:r>
              <a:rPr lang="en-US" i="1" dirty="0" smtClean="0"/>
              <a:t>writ of certiorari</a:t>
            </a:r>
            <a:r>
              <a:rPr lang="en-US" dirty="0" smtClean="0"/>
              <a:t>, also known as “granting cert.”</a:t>
            </a:r>
            <a:endParaRPr lang="en-US" dirty="0"/>
          </a:p>
        </p:txBody>
      </p:sp>
    </p:spTree>
    <p:extLst>
      <p:ext uri="{BB962C8B-B14F-4D97-AF65-F5344CB8AC3E}">
        <p14:creationId xmlns:p14="http://schemas.microsoft.com/office/powerpoint/2010/main" val="16044874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Cases before the Supreme Court</a:t>
            </a:r>
            <a:endParaRPr lang="en-US" dirty="0"/>
          </a:p>
        </p:txBody>
      </p:sp>
      <p:sp>
        <p:nvSpPr>
          <p:cNvPr id="3" name="Content Placeholder 2"/>
          <p:cNvSpPr>
            <a:spLocks noGrp="1"/>
          </p:cNvSpPr>
          <p:nvPr>
            <p:ph idx="1"/>
          </p:nvPr>
        </p:nvSpPr>
        <p:spPr/>
        <p:txBody>
          <a:bodyPr/>
          <a:lstStyle/>
          <a:p>
            <a:r>
              <a:rPr lang="en-US" dirty="0" smtClean="0"/>
              <a:t>The Court is petitioned to hear about 8000 appeals per year. It agrees to hear about 80 of these cases.</a:t>
            </a:r>
          </a:p>
          <a:p>
            <a:r>
              <a:rPr lang="en-US" dirty="0" smtClean="0"/>
              <a:t>99% of the time, the Court chooses not to hear the case.</a:t>
            </a:r>
          </a:p>
          <a:p>
            <a:r>
              <a:rPr lang="en-US" dirty="0" smtClean="0"/>
              <a:t>The Court is most likely to hear the case in certain circumstances, e.g., disagreeing opinions by two lower courts which the Supreme Court must then resolve.</a:t>
            </a:r>
            <a:endParaRPr lang="en-US" dirty="0"/>
          </a:p>
        </p:txBody>
      </p:sp>
    </p:spTree>
    <p:extLst>
      <p:ext uri="{BB962C8B-B14F-4D97-AF65-F5344CB8AC3E}">
        <p14:creationId xmlns:p14="http://schemas.microsoft.com/office/powerpoint/2010/main" val="28013915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Cases before the Supreme Court</a:t>
            </a:r>
            <a:endParaRPr lang="en-US" dirty="0"/>
          </a:p>
        </p:txBody>
      </p:sp>
      <p:sp>
        <p:nvSpPr>
          <p:cNvPr id="3" name="Content Placeholder 2"/>
          <p:cNvSpPr>
            <a:spLocks noGrp="1"/>
          </p:cNvSpPr>
          <p:nvPr>
            <p:ph idx="1"/>
          </p:nvPr>
        </p:nvSpPr>
        <p:spPr/>
        <p:txBody>
          <a:bodyPr/>
          <a:lstStyle/>
          <a:p>
            <a:r>
              <a:rPr lang="en-US" dirty="0" smtClean="0"/>
              <a:t>The attorneys representing the parties in the case, and interest groups who wish to express their views, file briefs with the Court.</a:t>
            </a:r>
          </a:p>
          <a:p>
            <a:r>
              <a:rPr lang="en-US" dirty="0" smtClean="0"/>
              <a:t>The Court then schedules oral argument. Each attorney has one half-hour to present his or her case to the Court and answer questions from the Justices.</a:t>
            </a:r>
          </a:p>
          <a:p>
            <a:r>
              <a:rPr lang="en-US" dirty="0" smtClean="0"/>
              <a:t>The Court then deliberates and eventually makes its decision.</a:t>
            </a:r>
            <a:endParaRPr lang="en-US" dirty="0"/>
          </a:p>
        </p:txBody>
      </p:sp>
    </p:spTree>
    <p:extLst>
      <p:ext uri="{BB962C8B-B14F-4D97-AF65-F5344CB8AC3E}">
        <p14:creationId xmlns:p14="http://schemas.microsoft.com/office/powerpoint/2010/main" val="13574198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Opinions of the Court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 decision agreed to by the majority of the Court is the “opinion of the Court” and becomes binding law.</a:t>
            </a:r>
          </a:p>
          <a:p>
            <a:r>
              <a:rPr lang="en-US" dirty="0" smtClean="0"/>
              <a:t>The opinion is assigned to a member of the majority by the senior Justice in the majority. The Chief Justice is automatically considered the most senior even if he does not have the longest service.</a:t>
            </a:r>
          </a:p>
          <a:p>
            <a:r>
              <a:rPr lang="en-US" dirty="0" smtClean="0"/>
              <a:t>A Justice who disagrees with the opinion may write a “dissenting opinion,” which has no legal force.</a:t>
            </a:r>
          </a:p>
          <a:p>
            <a:r>
              <a:rPr lang="en-US" dirty="0" smtClean="0"/>
              <a:t>The decision only goes as far as any five Justices will agree to allow it to go.</a:t>
            </a:r>
            <a:endParaRPr lang="en-US" dirty="0"/>
          </a:p>
        </p:txBody>
      </p:sp>
    </p:spTree>
    <p:extLst>
      <p:ext uri="{BB962C8B-B14F-4D97-AF65-F5344CB8AC3E}">
        <p14:creationId xmlns:p14="http://schemas.microsoft.com/office/powerpoint/2010/main" val="42305393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The Patient Protection and Affordable Care Act of 2010</a:t>
            </a:r>
            <a:endParaRPr lang="en-US" dirty="0"/>
          </a:p>
        </p:txBody>
      </p:sp>
      <p:sp>
        <p:nvSpPr>
          <p:cNvPr id="3" name="Content Placeholder 2"/>
          <p:cNvSpPr>
            <a:spLocks noGrp="1"/>
          </p:cNvSpPr>
          <p:nvPr>
            <p:ph idx="1"/>
          </p:nvPr>
        </p:nvSpPr>
        <p:spPr/>
        <p:txBody>
          <a:bodyPr/>
          <a:lstStyle/>
          <a:p>
            <a:r>
              <a:rPr lang="en-US" dirty="0" smtClean="0"/>
              <a:t>The Supreme Court was asked in 2011 to rule on the constitutionality of the new federal law requiring everyone to purchase health insurance or pay a tax penalty by 2014.</a:t>
            </a:r>
          </a:p>
          <a:p>
            <a:r>
              <a:rPr lang="en-US" dirty="0" smtClean="0"/>
              <a:t>The Constitution gives Congress the power to regulate interstate commerce. Does this requirement fall under that power, or is it an impermissible act by Congress?</a:t>
            </a:r>
            <a:endParaRPr lang="en-US" dirty="0"/>
          </a:p>
        </p:txBody>
      </p:sp>
    </p:spTree>
    <p:extLst>
      <p:ext uri="{BB962C8B-B14F-4D97-AF65-F5344CB8AC3E}">
        <p14:creationId xmlns:p14="http://schemas.microsoft.com/office/powerpoint/2010/main" val="204395173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The Patient Protection and Affordable Care Act of 2010</a:t>
            </a:r>
          </a:p>
        </p:txBody>
      </p:sp>
      <p:sp>
        <p:nvSpPr>
          <p:cNvPr id="3" name="Content Placeholder 2"/>
          <p:cNvSpPr>
            <a:spLocks noGrp="1"/>
          </p:cNvSpPr>
          <p:nvPr>
            <p:ph idx="1"/>
          </p:nvPr>
        </p:nvSpPr>
        <p:spPr>
          <a:xfrm>
            <a:off x="152400" y="1371600"/>
            <a:ext cx="8534400" cy="4937760"/>
          </a:xfrm>
        </p:spPr>
        <p:txBody>
          <a:bodyPr>
            <a:normAutofit fontScale="85000" lnSpcReduction="20000"/>
          </a:bodyPr>
          <a:lstStyle/>
          <a:p>
            <a:r>
              <a:rPr lang="en-US" i="1" dirty="0" smtClean="0"/>
              <a:t>National Federation of Independent Business v. </a:t>
            </a:r>
            <a:r>
              <a:rPr lang="en-US" i="1" dirty="0" err="1" smtClean="0"/>
              <a:t>Sebelius</a:t>
            </a:r>
            <a:r>
              <a:rPr lang="en-US" dirty="0" smtClean="0"/>
              <a:t> (2012)</a:t>
            </a:r>
            <a:endParaRPr lang="en-US" i="1" dirty="0" smtClean="0"/>
          </a:p>
          <a:p>
            <a:r>
              <a:rPr lang="en-US" dirty="0" smtClean="0"/>
              <a:t>Four Justices (Ginsburg, Breyer, Sotomayor and Kagan) held that Congress could pass this requirement under the Interstate Commerce Clause.</a:t>
            </a:r>
          </a:p>
          <a:p>
            <a:r>
              <a:rPr lang="en-US" dirty="0" smtClean="0"/>
              <a:t>Four Justices (Scalia, Kennedy, Thomas and Alito) held that it could not.</a:t>
            </a:r>
          </a:p>
          <a:p>
            <a:r>
              <a:rPr lang="en-US" dirty="0" smtClean="0"/>
              <a:t>Chief Justice Roberts agreed that this was not permissible under the Interstate Commerce Clause, but that it </a:t>
            </a:r>
            <a:r>
              <a:rPr lang="en-US" i="1" dirty="0" smtClean="0"/>
              <a:t>was</a:t>
            </a:r>
            <a:r>
              <a:rPr lang="en-US" dirty="0" smtClean="0"/>
              <a:t> permissible under Congress’s power of taxation. So Roberts plus the four Justices in the first paragraph joined to find that the law is constitutional.</a:t>
            </a:r>
          </a:p>
          <a:p>
            <a:r>
              <a:rPr lang="en-US" dirty="0" smtClean="0"/>
              <a:t>Result: Congress cannot require people to buy health insurance, but </a:t>
            </a:r>
            <a:r>
              <a:rPr lang="en-US" i="1" dirty="0" smtClean="0"/>
              <a:t>can</a:t>
            </a:r>
            <a:r>
              <a:rPr lang="en-US" dirty="0" smtClean="0"/>
              <a:t> require them to pay a tax penalty if they </a:t>
            </a:r>
            <a:r>
              <a:rPr lang="en-US" i="1" dirty="0" smtClean="0"/>
              <a:t>don’t </a:t>
            </a:r>
            <a:r>
              <a:rPr lang="en-US" dirty="0" smtClean="0"/>
              <a:t>buy insurance.</a:t>
            </a:r>
            <a:endParaRPr lang="en-US" dirty="0"/>
          </a:p>
        </p:txBody>
      </p:sp>
    </p:spTree>
    <p:extLst>
      <p:ext uri="{BB962C8B-B14F-4D97-AF65-F5344CB8AC3E}">
        <p14:creationId xmlns:p14="http://schemas.microsoft.com/office/powerpoint/2010/main" val="354034329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Does Congress have this power under the Interstate Commerce Clause?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YES: Justices Ginsburg, Breyer, Sotomayor, Kagan.</a:t>
            </a:r>
          </a:p>
          <a:p>
            <a:r>
              <a:rPr lang="en-US" dirty="0" smtClean="0"/>
              <a:t>NO: Justices Scalia, Kennedy, Thomas, Alito.</a:t>
            </a:r>
          </a:p>
          <a:p>
            <a:endParaRPr lang="en-US" dirty="0"/>
          </a:p>
          <a:p>
            <a:r>
              <a:rPr lang="en-US" dirty="0" smtClean="0"/>
              <a:t>Chief Justice Roberts: Congress does not have the power to require people to buy health insurance under the Interstate Commerce Clause, but it </a:t>
            </a:r>
            <a:r>
              <a:rPr lang="en-US" i="1" dirty="0" smtClean="0"/>
              <a:t>does</a:t>
            </a:r>
            <a:r>
              <a:rPr lang="en-US" dirty="0" smtClean="0"/>
              <a:t> have the power to require people to pay a tax penalty if they </a:t>
            </a:r>
            <a:r>
              <a:rPr lang="en-US" i="1" dirty="0" smtClean="0"/>
              <a:t>don’t</a:t>
            </a:r>
            <a:r>
              <a:rPr lang="en-US" dirty="0" smtClean="0"/>
              <a:t> buy it.</a:t>
            </a:r>
          </a:p>
          <a:p>
            <a:endParaRPr lang="en-US" dirty="0"/>
          </a:p>
          <a:p>
            <a:r>
              <a:rPr lang="en-US" dirty="0" smtClean="0"/>
              <a:t>END RESULT: Five Justices ruled that people may be required to buy health insurance or pay a tax penalty, so this portion of the Affordable Care Act is constitutional.</a:t>
            </a:r>
            <a:endParaRPr lang="en-US" dirty="0"/>
          </a:p>
        </p:txBody>
      </p:sp>
    </p:spTree>
    <p:extLst>
      <p:ext uri="{BB962C8B-B14F-4D97-AF65-F5344CB8AC3E}">
        <p14:creationId xmlns:p14="http://schemas.microsoft.com/office/powerpoint/2010/main" val="32153338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holderj\Pictures\GroupPhot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1100137"/>
            <a:ext cx="7620000" cy="4657725"/>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1676400" y="1143000"/>
            <a:ext cx="5562600" cy="369332"/>
          </a:xfrm>
          <a:prstGeom prst="rect">
            <a:avLst/>
          </a:prstGeom>
          <a:noFill/>
        </p:spPr>
        <p:txBody>
          <a:bodyPr wrap="square" rtlCol="0">
            <a:spAutoFit/>
          </a:bodyPr>
          <a:lstStyle/>
          <a:p>
            <a:r>
              <a:rPr lang="en-US" dirty="0" smtClean="0"/>
              <a:t>    Kagan            Alito             Sotomayor     Gorsuch</a:t>
            </a:r>
            <a:endParaRPr lang="en-US" dirty="0"/>
          </a:p>
        </p:txBody>
      </p:sp>
      <p:sp>
        <p:nvSpPr>
          <p:cNvPr id="3" name="TextBox 2"/>
          <p:cNvSpPr txBox="1"/>
          <p:nvPr/>
        </p:nvSpPr>
        <p:spPr>
          <a:xfrm>
            <a:off x="990600" y="5410200"/>
            <a:ext cx="7086600" cy="369332"/>
          </a:xfrm>
          <a:prstGeom prst="rect">
            <a:avLst/>
          </a:prstGeom>
          <a:noFill/>
        </p:spPr>
        <p:txBody>
          <a:bodyPr wrap="square" rtlCol="0">
            <a:spAutoFit/>
          </a:bodyPr>
          <a:lstStyle/>
          <a:p>
            <a:r>
              <a:rPr lang="en-US" dirty="0" smtClean="0"/>
              <a:t>Ginsburg         Kennedy           Roberts             Thomas         Breyer</a:t>
            </a:r>
            <a:endParaRPr lang="en-US" dirty="0"/>
          </a:p>
        </p:txBody>
      </p:sp>
    </p:spTree>
    <p:extLst>
      <p:ext uri="{BB962C8B-B14F-4D97-AF65-F5344CB8AC3E}">
        <p14:creationId xmlns:p14="http://schemas.microsoft.com/office/powerpoint/2010/main" val="34812424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Article III of the Constitution</a:t>
            </a:r>
            <a:endParaRPr lang="en-US" dirty="0"/>
          </a:p>
        </p:txBody>
      </p:sp>
      <p:sp>
        <p:nvSpPr>
          <p:cNvPr id="3" name="Content Placeholder 2"/>
          <p:cNvSpPr>
            <a:spLocks noGrp="1"/>
          </p:cNvSpPr>
          <p:nvPr>
            <p:ph idx="1"/>
          </p:nvPr>
        </p:nvSpPr>
        <p:spPr/>
        <p:txBody>
          <a:bodyPr>
            <a:normAutofit fontScale="92500"/>
          </a:bodyPr>
          <a:lstStyle/>
          <a:p>
            <a:r>
              <a:rPr lang="en-US" dirty="0" smtClean="0"/>
              <a:t>Section 1:</a:t>
            </a:r>
          </a:p>
          <a:p>
            <a:r>
              <a:rPr lang="en-US" dirty="0" smtClean="0"/>
              <a:t>Creates the Supreme Court</a:t>
            </a:r>
          </a:p>
          <a:p>
            <a:r>
              <a:rPr lang="en-US" dirty="0" smtClean="0"/>
              <a:t>Authorizes Congress to create additional courts</a:t>
            </a:r>
          </a:p>
          <a:p>
            <a:r>
              <a:rPr lang="en-US" dirty="0" smtClean="0"/>
              <a:t>Judges serve during a term of “good behavior” (until death, resignation or impeachment)</a:t>
            </a:r>
          </a:p>
          <a:p>
            <a:pPr lvl="1"/>
            <a:r>
              <a:rPr lang="en-US" dirty="0" smtClean="0"/>
              <a:t>May not be removed for incapacity, unpopular decision, bad legal judgment; impeachment and conviction are only for commission of a crime</a:t>
            </a:r>
          </a:p>
          <a:p>
            <a:r>
              <a:rPr lang="en-US" dirty="0" smtClean="0"/>
              <a:t>Congress can’t reduce a judge’s salary during his term of office (removes opportunity for political manipulation/forcing someone to resign)</a:t>
            </a:r>
          </a:p>
        </p:txBody>
      </p:sp>
    </p:spTree>
    <p:extLst>
      <p:ext uri="{BB962C8B-B14F-4D97-AF65-F5344CB8AC3E}">
        <p14:creationId xmlns:p14="http://schemas.microsoft.com/office/powerpoint/2010/main" val="13097220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Article III of the Constitution</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Does not define “judicial power” beyond giving the courts the power to resolve disputes.</a:t>
            </a:r>
          </a:p>
          <a:p>
            <a:r>
              <a:rPr lang="en-US" dirty="0" smtClean="0"/>
              <a:t>Does not specify the size of the Supreme Court (left up to Congress)</a:t>
            </a:r>
          </a:p>
          <a:p>
            <a:pPr lvl="1"/>
            <a:r>
              <a:rPr lang="en-US" dirty="0" smtClean="0"/>
              <a:t>Number of Justices as set by Federal law (Chief Justice plus additional Associate Justices):</a:t>
            </a:r>
          </a:p>
          <a:p>
            <a:pPr lvl="2"/>
            <a:r>
              <a:rPr lang="en-US" dirty="0" smtClean="0"/>
              <a:t>1789: 6</a:t>
            </a:r>
          </a:p>
          <a:p>
            <a:pPr lvl="2"/>
            <a:r>
              <a:rPr lang="en-US" dirty="0" smtClean="0"/>
              <a:t>1807: 7</a:t>
            </a:r>
          </a:p>
          <a:p>
            <a:pPr lvl="2"/>
            <a:r>
              <a:rPr lang="en-US" dirty="0" smtClean="0"/>
              <a:t>1837: 9</a:t>
            </a:r>
          </a:p>
          <a:p>
            <a:pPr lvl="2"/>
            <a:r>
              <a:rPr lang="en-US" dirty="0" smtClean="0"/>
              <a:t>1863: 10</a:t>
            </a:r>
          </a:p>
          <a:p>
            <a:pPr lvl="2"/>
            <a:r>
              <a:rPr lang="en-US" dirty="0" smtClean="0"/>
              <a:t>1866: 7*</a:t>
            </a:r>
          </a:p>
          <a:p>
            <a:pPr lvl="2"/>
            <a:r>
              <a:rPr lang="en-US" dirty="0" smtClean="0"/>
              <a:t>1869: 9 (still in effect)</a:t>
            </a:r>
          </a:p>
          <a:p>
            <a:pPr lvl="2"/>
            <a:r>
              <a:rPr lang="en-US" dirty="0" smtClean="0"/>
              <a:t>*President Andrew Johnson was extremely unpopular, and Congress didn’t want to give him the power to appoint anyone to the Court. A law was passed eliminating three Associate Justices’ seats when they became vacant, but only two actual vacancies occurred before the law was amended in 1869. There were never fewer than eight justices during this time.</a:t>
            </a:r>
            <a:endParaRPr lang="en-US" dirty="0"/>
          </a:p>
        </p:txBody>
      </p:sp>
    </p:spTree>
    <p:extLst>
      <p:ext uri="{BB962C8B-B14F-4D97-AF65-F5344CB8AC3E}">
        <p14:creationId xmlns:p14="http://schemas.microsoft.com/office/powerpoint/2010/main" val="72978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Court-Packing (1937)</a:t>
            </a:r>
            <a:endParaRPr lang="en-US" dirty="0"/>
          </a:p>
        </p:txBody>
      </p:sp>
      <p:sp>
        <p:nvSpPr>
          <p:cNvPr id="3" name="Content Placeholder 2"/>
          <p:cNvSpPr>
            <a:spLocks noGrp="1"/>
          </p:cNvSpPr>
          <p:nvPr>
            <p:ph idx="1"/>
          </p:nvPr>
        </p:nvSpPr>
        <p:spPr>
          <a:xfrm>
            <a:off x="457200" y="990600"/>
            <a:ext cx="8229600" cy="5318760"/>
          </a:xfrm>
        </p:spPr>
        <p:txBody>
          <a:bodyPr>
            <a:normAutofit fontScale="77500" lnSpcReduction="20000"/>
          </a:bodyPr>
          <a:lstStyle/>
          <a:p>
            <a:r>
              <a:rPr lang="en-US" dirty="0" smtClean="0"/>
              <a:t>oooooo|ooo|oooooo</a:t>
            </a:r>
          </a:p>
          <a:p>
            <a:pPr lvl="1"/>
            <a:r>
              <a:rPr lang="en-US" dirty="0" smtClean="0"/>
              <a:t>Six justices over 70, three under 70, six more FDR wanted to appoint</a:t>
            </a:r>
          </a:p>
          <a:p>
            <a:r>
              <a:rPr lang="en-US" dirty="0" smtClean="0"/>
              <a:t>During President Franklin D. Roosevelt’s first term, the Supreme Court struck down much of his New Deal legislation as unconstitutional. Roosevelt wanted to change the Court to support his programs. </a:t>
            </a:r>
          </a:p>
          <a:p>
            <a:r>
              <a:rPr lang="en-US" dirty="0" smtClean="0"/>
              <a:t>He originally wanted to mandate a retirement age of 70, which would have allowed him to immediately replace six of the nine sitting Justices. </a:t>
            </a:r>
          </a:p>
          <a:p>
            <a:r>
              <a:rPr lang="en-US" dirty="0" smtClean="0"/>
              <a:t>When this failed, he suggested that a president be able to appoint an additional Justice whenever a sitting Justice reached 70. This would have increased the size of the Court to 15 at that time. This was seen (even by FDR’s supporters, including the Vice President) as a transparently political attempt to manipulate the Court, and the Administration suffered one of its worst political defeats as a result.</a:t>
            </a:r>
            <a:endParaRPr lang="en-US" dirty="0"/>
          </a:p>
        </p:txBody>
      </p:sp>
    </p:spTree>
    <p:extLst>
      <p:ext uri="{BB962C8B-B14F-4D97-AF65-F5344CB8AC3E}">
        <p14:creationId xmlns:p14="http://schemas.microsoft.com/office/powerpoint/2010/main" val="24461450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Judiciary Act of 1789</a:t>
            </a:r>
            <a:endParaRPr lang="en-US" dirty="0"/>
          </a:p>
        </p:txBody>
      </p:sp>
      <p:sp>
        <p:nvSpPr>
          <p:cNvPr id="3" name="Content Placeholder 2"/>
          <p:cNvSpPr>
            <a:spLocks noGrp="1"/>
          </p:cNvSpPr>
          <p:nvPr>
            <p:ph idx="1"/>
          </p:nvPr>
        </p:nvSpPr>
        <p:spPr/>
        <p:txBody>
          <a:bodyPr/>
          <a:lstStyle/>
          <a:p>
            <a:r>
              <a:rPr lang="en-US" dirty="0" smtClean="0"/>
              <a:t>Established the basic structure of the Federal court system which is still in effect (Welch, p. 393) – Circuit Courts and District Courts</a:t>
            </a:r>
          </a:p>
          <a:p>
            <a:r>
              <a:rPr lang="en-US" dirty="0" smtClean="0"/>
              <a:t>Established the jurisdiction of lower courts</a:t>
            </a:r>
          </a:p>
          <a:p>
            <a:r>
              <a:rPr lang="en-US" dirty="0" smtClean="0"/>
              <a:t>Gave the Supreme Court power to issue writs of mandamus and apparently expanded the Court’s original jurisdiction, which was the basis of the Court’s finding in </a:t>
            </a:r>
            <a:r>
              <a:rPr lang="en-US" i="1" dirty="0" smtClean="0"/>
              <a:t>Marbury v. Madison</a:t>
            </a:r>
            <a:r>
              <a:rPr lang="en-US" dirty="0" smtClean="0"/>
              <a:t> (1803) that this was unconstitutional</a:t>
            </a:r>
            <a:endParaRPr lang="en-US" dirty="0"/>
          </a:p>
        </p:txBody>
      </p:sp>
    </p:spTree>
    <p:extLst>
      <p:ext uri="{BB962C8B-B14F-4D97-AF65-F5344CB8AC3E}">
        <p14:creationId xmlns:p14="http://schemas.microsoft.com/office/powerpoint/2010/main" val="17443687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Federal Judges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Federal judges are appointed by the President and confirmed by the Senate. The President generally tries to find a nominee who supports his or her political philosophy, but once on the Court, the judge is not bound by politics or personal loyalty, but only by his or her reading of the law.</a:t>
            </a:r>
          </a:p>
          <a:p>
            <a:r>
              <a:rPr lang="en-US" dirty="0" smtClean="0"/>
              <a:t>In </a:t>
            </a:r>
            <a:r>
              <a:rPr lang="en-US" i="1" dirty="0" smtClean="0"/>
              <a:t>U.S. v. Nixon</a:t>
            </a:r>
            <a:r>
              <a:rPr lang="en-US" dirty="0" smtClean="0"/>
              <a:t> (1974), the Supreme Court unanimously ruled that President Nixon had to comply with a court order to turn over tape recordings which showed his complicity in the Watergate conspiracy. Three of the eight Justices who participated in the case had been appointed by Nixon himself. They didn’t owe him a favor as a result.</a:t>
            </a:r>
          </a:p>
        </p:txBody>
      </p:sp>
    </p:spTree>
    <p:extLst>
      <p:ext uri="{BB962C8B-B14F-4D97-AF65-F5344CB8AC3E}">
        <p14:creationId xmlns:p14="http://schemas.microsoft.com/office/powerpoint/2010/main" val="28597727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Political ideology on the Court</a:t>
            </a:r>
            <a:endParaRPr lang="en-US" dirty="0"/>
          </a:p>
        </p:txBody>
      </p:sp>
      <p:sp>
        <p:nvSpPr>
          <p:cNvPr id="3" name="Content Placeholder 2"/>
          <p:cNvSpPr>
            <a:spLocks noGrp="1"/>
          </p:cNvSpPr>
          <p:nvPr>
            <p:ph idx="1"/>
          </p:nvPr>
        </p:nvSpPr>
        <p:spPr/>
        <p:txBody>
          <a:bodyPr/>
          <a:lstStyle/>
          <a:p>
            <a:r>
              <a:rPr lang="en-US" dirty="0"/>
              <a:t>Many Supreme Court Justices have turned out to be more liberal or conservative than the President who appointed them expected. </a:t>
            </a:r>
            <a:endParaRPr lang="en-US" dirty="0" smtClean="0"/>
          </a:p>
          <a:p>
            <a:r>
              <a:rPr lang="en-US" dirty="0" smtClean="0"/>
              <a:t>Dwight D. Eisenhower (Republican) appointed Chief Justice Earl Warren, who wrote the decision in </a:t>
            </a:r>
            <a:r>
              <a:rPr lang="en-US" i="1" dirty="0" smtClean="0"/>
              <a:t>Brown v. Board of Education</a:t>
            </a:r>
            <a:r>
              <a:rPr lang="en-US" dirty="0" smtClean="0"/>
              <a:t> (1954) outlawing segregation in public schools, and Justice William J. Brennan, Jr., who served for 34 years and wrote many opinions expanding civil liberties.</a:t>
            </a:r>
            <a:endParaRPr lang="en-US" dirty="0"/>
          </a:p>
          <a:p>
            <a:endParaRPr lang="en-US" dirty="0"/>
          </a:p>
        </p:txBody>
      </p:sp>
    </p:spTree>
    <p:extLst>
      <p:ext uri="{BB962C8B-B14F-4D97-AF65-F5344CB8AC3E}">
        <p14:creationId xmlns:p14="http://schemas.microsoft.com/office/powerpoint/2010/main" val="29315349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111</TotalTime>
  <Words>2443</Words>
  <Application>Microsoft Office PowerPoint</Application>
  <PresentationFormat>On-screen Show (4:3)</PresentationFormat>
  <Paragraphs>124</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Apex</vt:lpstr>
      <vt:lpstr>THE JUDICIARY</vt:lpstr>
      <vt:lpstr>Current Justices of the  U.S. Supreme Court (President making appointment, year took office)</vt:lpstr>
      <vt:lpstr>PowerPoint Presentation</vt:lpstr>
      <vt:lpstr>Article III of the Constitution</vt:lpstr>
      <vt:lpstr>Article III of the Constitution</vt:lpstr>
      <vt:lpstr>Court-Packing (1937)</vt:lpstr>
      <vt:lpstr>Judiciary Act of 1789</vt:lpstr>
      <vt:lpstr>Federal Judges</vt:lpstr>
      <vt:lpstr>Political ideology on the Court</vt:lpstr>
      <vt:lpstr>Political ideology on the Court</vt:lpstr>
      <vt:lpstr>Life terms</vt:lpstr>
      <vt:lpstr>Judicial Review</vt:lpstr>
      <vt:lpstr>Judicial Review</vt:lpstr>
      <vt:lpstr>Marbury v. Madison (1803)</vt:lpstr>
      <vt:lpstr>Marbury v. Madison (1803)</vt:lpstr>
      <vt:lpstr>Marbury v. Madison (1803)</vt:lpstr>
      <vt:lpstr>Marbury v. Madison (1803)</vt:lpstr>
      <vt:lpstr>Marbury v. Madison (1803)</vt:lpstr>
      <vt:lpstr> Marbury v. Madison (1803)</vt:lpstr>
      <vt:lpstr>Marbury v. Madison (1803)</vt:lpstr>
      <vt:lpstr>Original vs. appellate jurisdiction</vt:lpstr>
      <vt:lpstr>Writ of certiorari</vt:lpstr>
      <vt:lpstr>Cases before the Supreme Court</vt:lpstr>
      <vt:lpstr>Cases before the Supreme Court</vt:lpstr>
      <vt:lpstr>Opinions of the Court</vt:lpstr>
      <vt:lpstr>Example: The Patient Protection and Affordable Care Act of 2010</vt:lpstr>
      <vt:lpstr>Example: The Patient Protection and Affordable Care Act of 2010</vt:lpstr>
      <vt:lpstr>Does Congress have this power under the Interstate Commerce Clause?</vt:lpstr>
    </vt:vector>
  </TitlesOfParts>
  <Company>Winthrop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JUDICIARY</dc:title>
  <dc:creator>Holder, John</dc:creator>
  <cp:lastModifiedBy>Holder, John</cp:lastModifiedBy>
  <cp:revision>16</cp:revision>
  <dcterms:created xsi:type="dcterms:W3CDTF">2012-09-28T19:37:01Z</dcterms:created>
  <dcterms:modified xsi:type="dcterms:W3CDTF">2017-09-27T21:56:22Z</dcterms:modified>
</cp:coreProperties>
</file>