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7"/>
  </p:handoutMasterIdLst>
  <p:sldIdLst>
    <p:sldId id="284" r:id="rId2"/>
    <p:sldId id="276" r:id="rId3"/>
    <p:sldId id="277" r:id="rId4"/>
    <p:sldId id="278" r:id="rId5"/>
    <p:sldId id="279" r:id="rId6"/>
    <p:sldId id="273" r:id="rId7"/>
    <p:sldId id="274" r:id="rId8"/>
    <p:sldId id="275" r:id="rId9"/>
    <p:sldId id="280" r:id="rId10"/>
    <p:sldId id="281" r:id="rId11"/>
    <p:sldId id="282" r:id="rId12"/>
    <p:sldId id="283" r:id="rId13"/>
    <p:sldId id="261" r:id="rId14"/>
    <p:sldId id="262" r:id="rId15"/>
    <p:sldId id="272" r:id="rId16"/>
    <p:sldId id="266" r:id="rId17"/>
    <p:sldId id="286" r:id="rId18"/>
    <p:sldId id="264" r:id="rId19"/>
    <p:sldId id="285" r:id="rId20"/>
    <p:sldId id="287" r:id="rId21"/>
    <p:sldId id="263" r:id="rId22"/>
    <p:sldId id="265" r:id="rId23"/>
    <p:sldId id="268" r:id="rId24"/>
    <p:sldId id="288" r:id="rId25"/>
    <p:sldId id="267"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69" autoAdjust="0"/>
    <p:restoredTop sz="94660"/>
  </p:normalViewPr>
  <p:slideViewPr>
    <p:cSldViewPr>
      <p:cViewPr varScale="1">
        <p:scale>
          <a:sx n="107" d="100"/>
          <a:sy n="107" d="100"/>
        </p:scale>
        <p:origin x="-107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A7A3F60-8D60-428A-BC58-F1573446205E}" type="datetimeFigureOut">
              <a:rPr lang="en-US" smtClean="0"/>
              <a:t>9/6/2017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94286FA-380E-4744-A915-AF5F048A2D2D}" type="slidenum">
              <a:rPr lang="en-US" smtClean="0"/>
              <a:t>‹#›</a:t>
            </a:fld>
            <a:endParaRPr lang="en-US"/>
          </a:p>
        </p:txBody>
      </p:sp>
    </p:spTree>
    <p:extLst>
      <p:ext uri="{BB962C8B-B14F-4D97-AF65-F5344CB8AC3E}">
        <p14:creationId xmlns:p14="http://schemas.microsoft.com/office/powerpoint/2010/main" val="41282340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ADF11EF-B290-47DF-81CA-63333800E165}" type="datetimeFigureOut">
              <a:rPr lang="en-US" smtClean="0"/>
              <a:t>9/6/2017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23B3048-EF98-43E7-8054-3AED1DEFDEFE}"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DF11EF-B290-47DF-81CA-63333800E165}"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B3048-EF98-43E7-8054-3AED1DEFDE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DF11EF-B290-47DF-81CA-63333800E165}"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B3048-EF98-43E7-8054-3AED1DEFDE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DF11EF-B290-47DF-81CA-63333800E165}"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B3048-EF98-43E7-8054-3AED1DEFDE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ADF11EF-B290-47DF-81CA-63333800E165}"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23B3048-EF98-43E7-8054-3AED1DEFDEF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DF11EF-B290-47DF-81CA-63333800E165}"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B3048-EF98-43E7-8054-3AED1DEFDEF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ADF11EF-B290-47DF-81CA-63333800E165}" type="datetimeFigureOut">
              <a:rPr lang="en-US" smtClean="0"/>
              <a:t>9/6/2017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3B3048-EF98-43E7-8054-3AED1DEFDEF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ADF11EF-B290-47DF-81CA-63333800E165}" type="datetimeFigureOut">
              <a:rPr lang="en-US" smtClean="0"/>
              <a:t>9/6/2017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3B3048-EF98-43E7-8054-3AED1DEFDE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DF11EF-B290-47DF-81CA-63333800E165}" type="datetimeFigureOut">
              <a:rPr lang="en-US" smtClean="0"/>
              <a:t>9/6/2017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3B3048-EF98-43E7-8054-3AED1DEFDE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DF11EF-B290-47DF-81CA-63333800E165}"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B3048-EF98-43E7-8054-3AED1DEFDEF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ADF11EF-B290-47DF-81CA-63333800E165}"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B3048-EF98-43E7-8054-3AED1DEFDEF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ADF11EF-B290-47DF-81CA-63333800E165}" type="datetimeFigureOut">
              <a:rPr lang="en-US" smtClean="0"/>
              <a:t>9/6/2017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23B3048-EF98-43E7-8054-3AED1DEFDEF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fas.org/sgp/crs/misc/R44762.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opensecrets.org/overview/incumbs.ph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enate.gov/pagelayout/committees/d_three_sections_with_teasers/committees_home.htm" TargetMode="External"/><Relationship Id="rId2" Type="http://schemas.openxmlformats.org/officeDocument/2006/relationships/hyperlink" Target="http://www.house.gov/committe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JUDSeb2zHQ0" TargetMode="External"/><Relationship Id="rId2" Type="http://schemas.openxmlformats.org/officeDocument/2006/relationships/hyperlink" Target="https://www.youtube.com/watch?v=FFroMQlKia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help.senate.gov/" TargetMode="External"/><Relationship Id="rId2" Type="http://schemas.openxmlformats.org/officeDocument/2006/relationships/hyperlink" Target="https://www.congress.gov/bill/115th-congress/senate-bill/806?r=1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help.senate.gov/hearings" TargetMode="External"/><Relationship Id="rId2" Type="http://schemas.openxmlformats.org/officeDocument/2006/relationships/hyperlink" Target="https://www.help.senate.gov/about/subcommitte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congress.gov/crec/2013/09/24/CREC-2013-09-24-pt1-PgS6699-3.pdf" TargetMode="External"/><Relationship Id="rId2" Type="http://schemas.openxmlformats.org/officeDocument/2006/relationships/hyperlink" Target="http://www.gpo.gov/fdsys/pkg/CCAL-114scal-2015-09-21/pdf/CCAL-114scal-2015-09-21.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edworkforce.house.gov/calendar/eventsingle.aspx?EventID=399156" TargetMode="External"/><Relationship Id="rId2" Type="http://schemas.openxmlformats.org/officeDocument/2006/relationships/hyperlink" Target="http://edworkforce.house.gov/news/documentsingle.aspx?DocumentID=398597" TargetMode="External"/><Relationship Id="rId1" Type="http://schemas.openxmlformats.org/officeDocument/2006/relationships/slideLayout" Target="../slideLayouts/slideLayout2.xml"/><Relationship Id="rId4" Type="http://schemas.openxmlformats.org/officeDocument/2006/relationships/hyperlink" Target="http://www.gpo.gov/fdsys/pkg/CRPT-114hrpt46/pdf/CRPT-114hrpt46-pt1.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gpo.gov/fdsys/pkg/BILLS-114hr3134eh/pdf/BILLS-114hr3134eh.pdf" TargetMode="External"/><Relationship Id="rId2" Type="http://schemas.openxmlformats.org/officeDocument/2006/relationships/hyperlink" Target="http://www.gpo.gov/fdsys/pkg/BILLS-114hres421eh/pdf/BILLS-114hres421eh.pdf" TargetMode="External"/><Relationship Id="rId1" Type="http://schemas.openxmlformats.org/officeDocument/2006/relationships/slideLayout" Target="../slideLayouts/slideLayout2.xml"/><Relationship Id="rId5" Type="http://schemas.openxmlformats.org/officeDocument/2006/relationships/hyperlink" Target="https://www.whitehouse.gov/the-press-office/2015/03/31/memorandum-disapproval-regarding-sj-res-8" TargetMode="External"/><Relationship Id="rId4" Type="http://schemas.openxmlformats.org/officeDocument/2006/relationships/hyperlink" Target="http://www.gpo.gov/fdsys/pkg/CRPT-113hrpt564/pdf/CRPT-113hrpt564.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appropriations.house.gov/news/documentsingle.aspx?DocumentID=394312" TargetMode="External"/><Relationship Id="rId2" Type="http://schemas.openxmlformats.org/officeDocument/2006/relationships/hyperlink" Target="http://www.appropriations.senate.gov/news/first-six-years-senate-committee-completes-work-all-12-appropriations-bills" TargetMode="External"/><Relationship Id="rId1" Type="http://schemas.openxmlformats.org/officeDocument/2006/relationships/slideLayout" Target="../slideLayouts/slideLayout2.xml"/><Relationship Id="rId4" Type="http://schemas.openxmlformats.org/officeDocument/2006/relationships/hyperlink" Target="https://www.congress.gov/resources/display/content/Appropriations+for+Fiscal+Year+2016"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5816"/>
            <a:ext cx="7696200" cy="6739025"/>
          </a:xfrm>
          <a:prstGeom prst="rect">
            <a:avLst/>
          </a:prstGeom>
        </p:spPr>
      </p:pic>
      <p:sp>
        <p:nvSpPr>
          <p:cNvPr id="5" name="TextBox 4"/>
          <p:cNvSpPr txBox="1"/>
          <p:nvPr/>
        </p:nvSpPr>
        <p:spPr>
          <a:xfrm>
            <a:off x="990600" y="2590800"/>
            <a:ext cx="6781800" cy="1200329"/>
          </a:xfrm>
          <a:prstGeom prst="rect">
            <a:avLst/>
          </a:prstGeom>
          <a:noFill/>
        </p:spPr>
        <p:txBody>
          <a:bodyPr wrap="square" rtlCol="0">
            <a:spAutoFit/>
          </a:bodyPr>
          <a:lstStyle/>
          <a:p>
            <a:pPr algn="ctr"/>
            <a:r>
              <a:rPr lang="en-US" sz="7200" b="1" i="1" dirty="0" smtClean="0">
                <a:solidFill>
                  <a:srgbClr val="FF0000"/>
                </a:solidFill>
              </a:rPr>
              <a:t>Congress</a:t>
            </a:r>
            <a:endParaRPr lang="en-US" sz="7200" b="1" i="1" dirty="0">
              <a:solidFill>
                <a:srgbClr val="FF0000"/>
              </a:solidFill>
            </a:endParaRPr>
          </a:p>
        </p:txBody>
      </p:sp>
    </p:spTree>
    <p:extLst>
      <p:ext uri="{BB962C8B-B14F-4D97-AF65-F5344CB8AC3E}">
        <p14:creationId xmlns:p14="http://schemas.microsoft.com/office/powerpoint/2010/main" val="1902827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North Carolina US House Elections 2012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6884287"/>
              </p:ext>
            </p:extLst>
          </p:nvPr>
        </p:nvGraphicFramePr>
        <p:xfrm>
          <a:off x="914400" y="1447800"/>
          <a:ext cx="7772400" cy="5148269"/>
        </p:xfrm>
        <a:graphic>
          <a:graphicData uri="http://schemas.openxmlformats.org/drawingml/2006/table">
            <a:tbl>
              <a:tblPr>
                <a:tableStyleId>{5C22544A-7EE6-4342-B048-85BDC9FD1C3A}</a:tableStyleId>
              </a:tblPr>
              <a:tblGrid>
                <a:gridCol w="1295400"/>
                <a:gridCol w="1295400"/>
                <a:gridCol w="1295400"/>
                <a:gridCol w="1295400"/>
                <a:gridCol w="1295400"/>
                <a:gridCol w="1295400"/>
              </a:tblGrid>
              <a:tr h="433394">
                <a:tc>
                  <a:txBody>
                    <a:bodyPr/>
                    <a:lstStyle/>
                    <a:p>
                      <a:pPr algn="r" fontAlgn="b"/>
                      <a:r>
                        <a:rPr lang="en-US" sz="2000" u="none" strike="noStrike" dirty="0">
                          <a:effectLst/>
                        </a:rPr>
                        <a:t>District</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D</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Other</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Win</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Win %</a:t>
                      </a:r>
                      <a:endParaRPr lang="en-US" sz="2000" b="0" i="0" u="none" strike="noStrike" dirty="0">
                        <a:solidFill>
                          <a:srgbClr val="000000"/>
                        </a:solidFill>
                        <a:effectLst/>
                        <a:latin typeface="Calibri"/>
                      </a:endParaRPr>
                    </a:p>
                  </a:txBody>
                  <a:tcPr marL="9525" marR="9525" marT="9525" marB="0" anchor="b"/>
                </a:tc>
              </a:tr>
              <a:tr h="280987">
                <a:tc>
                  <a:txBody>
                    <a:bodyPr/>
                    <a:lstStyle/>
                    <a:p>
                      <a:pPr algn="r" fontAlgn="b"/>
                      <a:r>
                        <a:rPr lang="en-US" sz="2000" u="none" strike="noStrike" dirty="0">
                          <a:effectLst/>
                        </a:rPr>
                        <a:t>12</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247,591</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63,317</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D</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79.63%</a:t>
                      </a:r>
                      <a:endParaRPr lang="en-US" sz="2000" b="0" i="0" u="none" strike="noStrike" dirty="0">
                        <a:solidFill>
                          <a:srgbClr val="000000"/>
                        </a:solidFill>
                        <a:effectLst/>
                        <a:latin typeface="Calibri"/>
                      </a:endParaRPr>
                    </a:p>
                  </a:txBody>
                  <a:tcPr marL="9525" marR="9525" marT="9525" marB="0" anchor="b"/>
                </a:tc>
              </a:tr>
              <a:tr h="280987">
                <a:tc>
                  <a:txBody>
                    <a:bodyPr/>
                    <a:lstStyle/>
                    <a:p>
                      <a:pPr algn="r" fontAlgn="b"/>
                      <a:r>
                        <a:rPr lang="en-US" sz="2000" u="none" strike="noStrike" dirty="0">
                          <a:effectLst/>
                        </a:rPr>
                        <a:t>1</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254,644</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77,288</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6,134</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D</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75.32%</a:t>
                      </a:r>
                      <a:endParaRPr lang="en-US" sz="2000" b="0" i="0" u="none" strike="noStrike" dirty="0">
                        <a:solidFill>
                          <a:srgbClr val="000000"/>
                        </a:solidFill>
                        <a:effectLst/>
                        <a:latin typeface="Calibri"/>
                      </a:endParaRPr>
                    </a:p>
                  </a:txBody>
                  <a:tcPr marL="9525" marR="9525" marT="9525" marB="0" anchor="b"/>
                </a:tc>
              </a:tr>
              <a:tr h="280987">
                <a:tc>
                  <a:txBody>
                    <a:bodyPr/>
                    <a:lstStyle/>
                    <a:p>
                      <a:pPr algn="r" fontAlgn="b"/>
                      <a:r>
                        <a:rPr lang="en-US" sz="2000" u="none" strike="noStrike" dirty="0">
                          <a:effectLst/>
                        </a:rPr>
                        <a:t>4</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259,534</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88,951</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D</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74.47%</a:t>
                      </a:r>
                      <a:endParaRPr lang="en-US" sz="2000" b="0" i="0" u="none" strike="noStrike" dirty="0">
                        <a:solidFill>
                          <a:srgbClr val="000000"/>
                        </a:solidFill>
                        <a:effectLst/>
                        <a:latin typeface="Calibri"/>
                      </a:endParaRPr>
                    </a:p>
                  </a:txBody>
                  <a:tcPr marL="9525" marR="9525" marT="9525" marB="0" anchor="b"/>
                </a:tc>
              </a:tr>
              <a:tr h="280987">
                <a:tc>
                  <a:txBody>
                    <a:bodyPr/>
                    <a:lstStyle/>
                    <a:p>
                      <a:pPr algn="r" fontAlgn="b"/>
                      <a:r>
                        <a:rPr lang="en-US" sz="2000" u="none" strike="noStrike" dirty="0">
                          <a:effectLst/>
                        </a:rPr>
                        <a:t>3</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114,314</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195,571</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63.11%</a:t>
                      </a:r>
                      <a:endParaRPr lang="en-US" sz="2000" b="0" i="0" u="none" strike="noStrike" dirty="0">
                        <a:solidFill>
                          <a:srgbClr val="000000"/>
                        </a:solidFill>
                        <a:effectLst/>
                        <a:latin typeface="Calibri"/>
                      </a:endParaRPr>
                    </a:p>
                  </a:txBody>
                  <a:tcPr marL="9525" marR="9525" marT="9525" marB="0" anchor="b"/>
                </a:tc>
              </a:tr>
              <a:tr h="280987">
                <a:tc>
                  <a:txBody>
                    <a:bodyPr/>
                    <a:lstStyle/>
                    <a:p>
                      <a:pPr algn="r" fontAlgn="b"/>
                      <a:r>
                        <a:rPr lang="en-US" sz="2000" u="none" strike="noStrike" dirty="0">
                          <a:effectLst/>
                        </a:rPr>
                        <a:t>6</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142,267</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222,116</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60.96%</a:t>
                      </a:r>
                      <a:endParaRPr lang="en-US" sz="2000" b="0" i="0" u="none" strike="noStrike" dirty="0">
                        <a:solidFill>
                          <a:srgbClr val="000000"/>
                        </a:solidFill>
                        <a:effectLst/>
                        <a:latin typeface="Calibri"/>
                      </a:endParaRPr>
                    </a:p>
                  </a:txBody>
                  <a:tcPr marL="9525" marR="9525" marT="9525" marB="0" anchor="b"/>
                </a:tc>
              </a:tr>
              <a:tr h="280987">
                <a:tc>
                  <a:txBody>
                    <a:bodyPr/>
                    <a:lstStyle/>
                    <a:p>
                      <a:pPr algn="r" fontAlgn="b"/>
                      <a:r>
                        <a:rPr lang="en-US" sz="2000" u="none" strike="noStrike" dirty="0">
                          <a:effectLst/>
                        </a:rPr>
                        <a:t>5</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148,252</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200,945</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57.54%</a:t>
                      </a:r>
                      <a:endParaRPr lang="en-US" sz="2000" b="0" i="0" u="none" strike="noStrike" dirty="0">
                        <a:solidFill>
                          <a:srgbClr val="000000"/>
                        </a:solidFill>
                        <a:effectLst/>
                        <a:latin typeface="Calibri"/>
                      </a:endParaRPr>
                    </a:p>
                  </a:txBody>
                  <a:tcPr marL="9525" marR="9525" marT="9525" marB="0" anchor="b"/>
                </a:tc>
              </a:tr>
              <a:tr h="280987">
                <a:tc>
                  <a:txBody>
                    <a:bodyPr/>
                    <a:lstStyle/>
                    <a:p>
                      <a:pPr algn="r" fontAlgn="b"/>
                      <a:r>
                        <a:rPr lang="en-US" sz="2000" u="none" strike="noStrike" dirty="0">
                          <a:effectLst/>
                        </a:rPr>
                        <a:t>11</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141,107</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190,319</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57.42%</a:t>
                      </a:r>
                      <a:endParaRPr lang="en-US" sz="2000" b="0" i="0" u="none" strike="noStrike" dirty="0">
                        <a:solidFill>
                          <a:srgbClr val="000000"/>
                        </a:solidFill>
                        <a:effectLst/>
                        <a:latin typeface="Calibri"/>
                      </a:endParaRPr>
                    </a:p>
                  </a:txBody>
                  <a:tcPr marL="9525" marR="9525" marT="9525" marB="0" anchor="b"/>
                </a:tc>
              </a:tr>
              <a:tr h="280987">
                <a:tc>
                  <a:txBody>
                    <a:bodyPr/>
                    <a:lstStyle/>
                    <a:p>
                      <a:pPr algn="r" fontAlgn="b"/>
                      <a:r>
                        <a:rPr lang="en-US" sz="2000" u="none" strike="noStrike" dirty="0">
                          <a:effectLst/>
                        </a:rPr>
                        <a:t>10</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144,023</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190,826</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56.99%</a:t>
                      </a:r>
                      <a:endParaRPr lang="en-US" sz="2000" b="0" i="0" u="none" strike="noStrike" dirty="0">
                        <a:solidFill>
                          <a:srgbClr val="000000"/>
                        </a:solidFill>
                        <a:effectLst/>
                        <a:latin typeface="Calibri"/>
                      </a:endParaRPr>
                    </a:p>
                  </a:txBody>
                  <a:tcPr marL="9525" marR="9525" marT="9525" marB="0" anchor="b"/>
                </a:tc>
              </a:tr>
              <a:tr h="280987">
                <a:tc>
                  <a:txBody>
                    <a:bodyPr/>
                    <a:lstStyle/>
                    <a:p>
                      <a:pPr algn="r" fontAlgn="b"/>
                      <a:r>
                        <a:rPr lang="en-US" sz="2000" u="none" strike="noStrike" dirty="0">
                          <a:effectLst/>
                        </a:rPr>
                        <a:t>13</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160,115</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210,495</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56.80%</a:t>
                      </a:r>
                      <a:endParaRPr lang="en-US" sz="2000" b="0" i="0" u="none" strike="noStrike" dirty="0">
                        <a:solidFill>
                          <a:srgbClr val="000000"/>
                        </a:solidFill>
                        <a:effectLst/>
                        <a:latin typeface="Calibri"/>
                      </a:endParaRPr>
                    </a:p>
                  </a:txBody>
                  <a:tcPr marL="9525" marR="9525" marT="9525" marB="0" anchor="b"/>
                </a:tc>
              </a:tr>
              <a:tr h="280987">
                <a:tc>
                  <a:txBody>
                    <a:bodyPr/>
                    <a:lstStyle/>
                    <a:p>
                      <a:pPr algn="r" fontAlgn="b"/>
                      <a:r>
                        <a:rPr lang="en-US" sz="2000" u="none" strike="noStrike" dirty="0">
                          <a:effectLst/>
                        </a:rPr>
                        <a:t>2</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128,973</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174,066</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9,358</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55.72%</a:t>
                      </a:r>
                      <a:endParaRPr lang="en-US" sz="2000" b="0" i="0" u="none" strike="noStrike" dirty="0">
                        <a:solidFill>
                          <a:srgbClr val="000000"/>
                        </a:solidFill>
                        <a:effectLst/>
                        <a:latin typeface="Calibri"/>
                      </a:endParaRPr>
                    </a:p>
                  </a:txBody>
                  <a:tcPr marL="9525" marR="9525" marT="9525" marB="0" anchor="b"/>
                </a:tc>
              </a:tr>
              <a:tr h="280987">
                <a:tc>
                  <a:txBody>
                    <a:bodyPr/>
                    <a:lstStyle/>
                    <a:p>
                      <a:pPr algn="r" fontAlgn="b"/>
                      <a:r>
                        <a:rPr lang="en-US" sz="2000" u="none" strike="noStrike" dirty="0">
                          <a:effectLst/>
                        </a:rPr>
                        <a:t>8</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137,139</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160,695</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4,446</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53.16%</a:t>
                      </a:r>
                      <a:endParaRPr lang="en-US" sz="2000" b="0" i="0" u="none" strike="noStrike" dirty="0">
                        <a:solidFill>
                          <a:srgbClr val="000000"/>
                        </a:solidFill>
                        <a:effectLst/>
                        <a:latin typeface="Calibri"/>
                      </a:endParaRPr>
                    </a:p>
                  </a:txBody>
                  <a:tcPr marL="9525" marR="9525" marT="9525" marB="0" anchor="b"/>
                </a:tc>
              </a:tr>
              <a:tr h="280987">
                <a:tc>
                  <a:txBody>
                    <a:bodyPr/>
                    <a:lstStyle/>
                    <a:p>
                      <a:pPr algn="r" fontAlgn="b"/>
                      <a:r>
                        <a:rPr lang="en-US" sz="2000" u="none" strike="noStrike" dirty="0">
                          <a:effectLst/>
                        </a:rPr>
                        <a:t>9</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171,503</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194,537</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9,650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51.78%</a:t>
                      </a:r>
                      <a:endParaRPr lang="en-US" sz="2000" b="0" i="0" u="none" strike="noStrike" dirty="0">
                        <a:solidFill>
                          <a:srgbClr val="000000"/>
                        </a:solidFill>
                        <a:effectLst/>
                        <a:latin typeface="Calibri"/>
                      </a:endParaRPr>
                    </a:p>
                  </a:txBody>
                  <a:tcPr marL="9525" marR="9525" marT="9525" marB="0" anchor="b"/>
                </a:tc>
              </a:tr>
              <a:tr h="280987">
                <a:tc>
                  <a:txBody>
                    <a:bodyPr/>
                    <a:lstStyle/>
                    <a:p>
                      <a:pPr algn="r" fontAlgn="b"/>
                      <a:r>
                        <a:rPr lang="en-US" sz="2000" u="none" strike="noStrike" dirty="0">
                          <a:effectLst/>
                        </a:rPr>
                        <a:t>7</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168,695</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168,041</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D</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50.10%</a:t>
                      </a:r>
                      <a:endParaRPr lang="en-US" sz="2000" b="0" i="0" u="none" strike="noStrike" dirty="0">
                        <a:solidFill>
                          <a:srgbClr val="000000"/>
                        </a:solidFill>
                        <a:effectLst/>
                        <a:latin typeface="Calibri"/>
                      </a:endParaRPr>
                    </a:p>
                  </a:txBody>
                  <a:tcPr marL="9525" marR="9525" marT="9525" marB="0" anchor="b"/>
                </a:tc>
              </a:tr>
              <a:tr h="280987">
                <a:tc>
                  <a:txBody>
                    <a:bodyPr/>
                    <a:lstStyle/>
                    <a:p>
                      <a:pPr algn="r" fontAlgn="b"/>
                      <a:r>
                        <a:rPr lang="en-US" sz="2000" u="none" strike="noStrike" dirty="0">
                          <a:effectLst/>
                        </a:rPr>
                        <a:t>Total</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2,218,157</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2,137,167</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29,588</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9 R, 4 D</a:t>
                      </a:r>
                      <a:endParaRPr lang="en-US" sz="2000" b="0" i="0" u="none" strike="noStrike" dirty="0">
                        <a:solidFill>
                          <a:srgbClr val="000000"/>
                        </a:solidFill>
                        <a:effectLst/>
                        <a:latin typeface="Calibri"/>
                      </a:endParaRPr>
                    </a:p>
                  </a:txBody>
                  <a:tcPr marL="9525" marR="9525" marT="9525" marB="0" anchor="b"/>
                </a:tc>
                <a:tc>
                  <a:txBody>
                    <a:bodyPr/>
                    <a:lstStyle/>
                    <a:p>
                      <a:pPr algn="l" fontAlgn="b"/>
                      <a:endParaRPr lang="en-US" sz="2000" b="0" i="0" u="none" strike="noStrike" dirty="0">
                        <a:solidFill>
                          <a:srgbClr val="000000"/>
                        </a:solidFill>
                        <a:effectLst/>
                        <a:latin typeface="Calibri"/>
                      </a:endParaRPr>
                    </a:p>
                  </a:txBody>
                  <a:tcPr marL="9525" marR="9525" marT="9525" marB="0" anchor="b"/>
                </a:tc>
              </a:tr>
              <a:tr h="280987">
                <a:tc>
                  <a:txBody>
                    <a:bodyPr/>
                    <a:lstStyle/>
                    <a:p>
                      <a:pPr algn="r" fontAlgn="b"/>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50.59%</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48.74%</a:t>
                      </a:r>
                      <a:endParaRPr lang="en-US" sz="2000" b="0" i="0" u="none" strike="noStrike" dirty="0">
                        <a:solidFill>
                          <a:srgbClr val="000000"/>
                        </a:solidFill>
                        <a:effectLst/>
                        <a:latin typeface="Calibri"/>
                      </a:endParaRPr>
                    </a:p>
                  </a:txBody>
                  <a:tcPr marL="9525" marR="9525" marT="9525" marB="0" anchor="b"/>
                </a:tc>
                <a:tc>
                  <a:txBody>
                    <a:bodyPr/>
                    <a:lstStyle/>
                    <a:p>
                      <a:pPr algn="l" fontAlgn="b"/>
                      <a:endParaRPr lang="en-US" sz="2000" b="0" i="0" u="none" strike="noStrike" dirty="0">
                        <a:solidFill>
                          <a:srgbClr val="000000"/>
                        </a:solidFill>
                        <a:effectLst/>
                        <a:latin typeface="Calibri"/>
                      </a:endParaRPr>
                    </a:p>
                  </a:txBody>
                  <a:tcPr marL="9525" marR="9525" marT="9525" marB="0" anchor="b"/>
                </a:tc>
                <a:tc>
                  <a:txBody>
                    <a:bodyPr/>
                    <a:lstStyle/>
                    <a:p>
                      <a:pPr algn="l" fontAlgn="b"/>
                      <a:endParaRPr lang="en-US" sz="2000" b="0" i="0" u="none" strike="noStrike" dirty="0">
                        <a:solidFill>
                          <a:srgbClr val="000000"/>
                        </a:solidFill>
                        <a:effectLst/>
                        <a:latin typeface="Calibri"/>
                      </a:endParaRPr>
                    </a:p>
                  </a:txBody>
                  <a:tcPr marL="9525" marR="9525" marT="9525" marB="0" anchor="b"/>
                </a:tc>
                <a:tc>
                  <a:txBody>
                    <a:bodyPr/>
                    <a:lstStyle/>
                    <a:p>
                      <a:pPr algn="l" fontAlgn="b"/>
                      <a:endParaRPr lang="en-US" sz="20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863991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22030" y="228600"/>
            <a:ext cx="8229600" cy="2590800"/>
          </a:xfrm>
        </p:spPr>
        <p:txBody>
          <a:bodyPr>
            <a:normAutofit/>
          </a:bodyPr>
          <a:lstStyle/>
          <a:p>
            <a:r>
              <a:rPr lang="en-US" dirty="0" smtClean="0"/>
              <a:t>Demographics of the </a:t>
            </a:r>
            <a:r>
              <a:rPr lang="en-US" dirty="0" smtClean="0"/>
              <a:t>115</a:t>
            </a:r>
            <a:r>
              <a:rPr lang="en-US" baseline="30000" dirty="0" smtClean="0"/>
              <a:t>th</a:t>
            </a:r>
            <a:r>
              <a:rPr lang="en-US" dirty="0" smtClean="0"/>
              <a:t> </a:t>
            </a:r>
            <a:r>
              <a:rPr lang="en-US" dirty="0" smtClean="0"/>
              <a:t>congress </a:t>
            </a:r>
            <a:br>
              <a:rPr lang="en-US" dirty="0" smtClean="0"/>
            </a:br>
            <a:r>
              <a:rPr lang="en-US" dirty="0" smtClean="0"/>
              <a:t>(</a:t>
            </a:r>
            <a:r>
              <a:rPr lang="en-US" dirty="0" smtClean="0"/>
              <a:t>2017-2019)</a:t>
            </a:r>
            <a:endParaRPr lang="en-US" dirty="0"/>
          </a:p>
        </p:txBody>
      </p:sp>
      <p:sp>
        <p:nvSpPr>
          <p:cNvPr id="6" name="Subtitle 5"/>
          <p:cNvSpPr>
            <a:spLocks noGrp="1"/>
          </p:cNvSpPr>
          <p:nvPr>
            <p:ph type="subTitle" idx="1"/>
          </p:nvPr>
        </p:nvSpPr>
        <p:spPr/>
        <p:txBody>
          <a:bodyPr/>
          <a:lstStyle/>
          <a:p>
            <a:pPr algn="l"/>
            <a:r>
              <a:rPr lang="en-US" dirty="0">
                <a:hlinkClick r:id="rId2"/>
              </a:rPr>
              <a:t>https://</a:t>
            </a:r>
            <a:r>
              <a:rPr lang="en-US" dirty="0" smtClean="0">
                <a:hlinkClick r:id="rId2"/>
              </a:rPr>
              <a:t>fas.org/sgp/crs/misc/R44762.pdf</a:t>
            </a:r>
            <a:endParaRPr lang="en-US" dirty="0" smtClean="0"/>
          </a:p>
          <a:p>
            <a:pPr algn="l"/>
            <a:endParaRPr lang="en-US" dirty="0"/>
          </a:p>
        </p:txBody>
      </p:sp>
    </p:spTree>
    <p:extLst>
      <p:ext uri="{BB962C8B-B14F-4D97-AF65-F5344CB8AC3E}">
        <p14:creationId xmlns:p14="http://schemas.microsoft.com/office/powerpoint/2010/main" val="2661990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CONGRESS “REPRESENT” AMERICA?</a:t>
            </a:r>
            <a:endParaRPr lang="en-US" dirty="0"/>
          </a:p>
        </p:txBody>
      </p:sp>
      <p:sp>
        <p:nvSpPr>
          <p:cNvPr id="3" name="Content Placeholder 2"/>
          <p:cNvSpPr>
            <a:spLocks noGrp="1"/>
          </p:cNvSpPr>
          <p:nvPr>
            <p:ph idx="1"/>
          </p:nvPr>
        </p:nvSpPr>
        <p:spPr/>
        <p:txBody>
          <a:bodyPr/>
          <a:lstStyle/>
          <a:p>
            <a:r>
              <a:rPr lang="en-US" dirty="0" smtClean="0"/>
              <a:t>Sex</a:t>
            </a:r>
          </a:p>
          <a:p>
            <a:r>
              <a:rPr lang="en-US" dirty="0" smtClean="0"/>
              <a:t>Race/ethnicity</a:t>
            </a:r>
          </a:p>
          <a:p>
            <a:r>
              <a:rPr lang="en-US" dirty="0" smtClean="0"/>
              <a:t>Age</a:t>
            </a:r>
          </a:p>
          <a:p>
            <a:r>
              <a:rPr lang="en-US" dirty="0" smtClean="0"/>
              <a:t>Economic status</a:t>
            </a:r>
          </a:p>
          <a:p>
            <a:r>
              <a:rPr lang="en-US" dirty="0" smtClean="0"/>
              <a:t>Religion</a:t>
            </a:r>
          </a:p>
          <a:p>
            <a:r>
              <a:rPr lang="en-US" dirty="0" smtClean="0"/>
              <a:t>Education</a:t>
            </a:r>
          </a:p>
          <a:p>
            <a:r>
              <a:rPr lang="en-US" dirty="0" smtClean="0"/>
              <a:t>Sexual orientation</a:t>
            </a:r>
          </a:p>
          <a:p>
            <a:r>
              <a:rPr lang="en-US" dirty="0" smtClean="0"/>
              <a:t>What difference does this make (why do we care?)</a:t>
            </a:r>
            <a:endParaRPr lang="en-US" dirty="0"/>
          </a:p>
        </p:txBody>
      </p:sp>
    </p:spTree>
    <p:extLst>
      <p:ext uri="{BB962C8B-B14F-4D97-AF65-F5344CB8AC3E}">
        <p14:creationId xmlns:p14="http://schemas.microsoft.com/office/powerpoint/2010/main" val="793151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REPRESENTATION</a:t>
            </a:r>
            <a:endParaRPr lang="en-US" dirty="0"/>
          </a:p>
        </p:txBody>
      </p:sp>
      <p:sp>
        <p:nvSpPr>
          <p:cNvPr id="3" name="Content Placeholder 2"/>
          <p:cNvSpPr>
            <a:spLocks noGrp="1"/>
          </p:cNvSpPr>
          <p:nvPr>
            <p:ph idx="1"/>
          </p:nvPr>
        </p:nvSpPr>
        <p:spPr/>
        <p:txBody>
          <a:bodyPr/>
          <a:lstStyle/>
          <a:p>
            <a:r>
              <a:rPr lang="en-US" dirty="0" smtClean="0"/>
              <a:t>Descriptive representation: Someone who looks like you</a:t>
            </a:r>
          </a:p>
          <a:p>
            <a:r>
              <a:rPr lang="en-US" dirty="0" smtClean="0"/>
              <a:t>Substantive representation: Someone who shares your policy views</a:t>
            </a:r>
            <a:endParaRPr lang="en-US" dirty="0"/>
          </a:p>
        </p:txBody>
      </p:sp>
    </p:spTree>
    <p:extLst>
      <p:ext uri="{BB962C8B-B14F-4D97-AF65-F5344CB8AC3E}">
        <p14:creationId xmlns:p14="http://schemas.microsoft.com/office/powerpoint/2010/main" val="1705999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INCUMBENCY ADVANTAGE</a:t>
            </a:r>
            <a:endParaRPr lang="en-US" dirty="0"/>
          </a:p>
        </p:txBody>
      </p:sp>
      <p:sp>
        <p:nvSpPr>
          <p:cNvPr id="3" name="Content Placeholder 2"/>
          <p:cNvSpPr>
            <a:spLocks noGrp="1"/>
          </p:cNvSpPr>
          <p:nvPr>
            <p:ph idx="1"/>
          </p:nvPr>
        </p:nvSpPr>
        <p:spPr/>
        <p:txBody>
          <a:bodyPr>
            <a:normAutofit lnSpcReduction="10000"/>
          </a:bodyPr>
          <a:lstStyle/>
          <a:p>
            <a:r>
              <a:rPr lang="en-US" dirty="0" smtClean="0"/>
              <a:t>Name recognition</a:t>
            </a:r>
          </a:p>
          <a:p>
            <a:pPr lvl="1"/>
            <a:r>
              <a:rPr lang="en-US" dirty="0" smtClean="0"/>
              <a:t>David Mayhew: Credit-claiming, “advertising” oneself</a:t>
            </a:r>
          </a:p>
          <a:p>
            <a:r>
              <a:rPr lang="en-US" dirty="0" smtClean="0"/>
              <a:t>Fundraising advantage</a:t>
            </a:r>
          </a:p>
          <a:p>
            <a:pPr lvl="1"/>
            <a:r>
              <a:rPr lang="en-US" dirty="0" smtClean="0">
                <a:hlinkClick r:id="rId2"/>
              </a:rPr>
              <a:t>http://www.opensecrets.org/overview/incumbs.php</a:t>
            </a:r>
            <a:endParaRPr lang="en-US" dirty="0" smtClean="0"/>
          </a:p>
          <a:p>
            <a:r>
              <a:rPr lang="en-US" dirty="0" smtClean="0"/>
              <a:t>Federal spending (pork </a:t>
            </a:r>
            <a:r>
              <a:rPr lang="en-US" dirty="0"/>
              <a:t>barrel) </a:t>
            </a:r>
            <a:endParaRPr lang="en-US" dirty="0" smtClean="0"/>
          </a:p>
          <a:p>
            <a:r>
              <a:rPr lang="en-US" dirty="0" smtClean="0"/>
              <a:t>Franking (free mailing)</a:t>
            </a:r>
          </a:p>
          <a:p>
            <a:r>
              <a:rPr lang="en-US" dirty="0" smtClean="0"/>
              <a:t>Constituency service/casework</a:t>
            </a:r>
          </a:p>
          <a:p>
            <a:pPr lvl="1"/>
            <a:r>
              <a:rPr lang="en-US" dirty="0" smtClean="0"/>
              <a:t>Morris Fiorina: They deliberately make programs complicated so constituents need help with them</a:t>
            </a:r>
            <a:endParaRPr lang="en-US" dirty="0"/>
          </a:p>
        </p:txBody>
      </p:sp>
    </p:spTree>
    <p:extLst>
      <p:ext uri="{BB962C8B-B14F-4D97-AF65-F5344CB8AC3E}">
        <p14:creationId xmlns:p14="http://schemas.microsoft.com/office/powerpoint/2010/main" val="1342878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Committees</a:t>
            </a:r>
            <a:endParaRPr lang="en-US" dirty="0"/>
          </a:p>
        </p:txBody>
      </p:sp>
      <p:sp>
        <p:nvSpPr>
          <p:cNvPr id="3" name="Content Placeholder 2"/>
          <p:cNvSpPr>
            <a:spLocks noGrp="1"/>
          </p:cNvSpPr>
          <p:nvPr>
            <p:ph idx="1"/>
          </p:nvPr>
        </p:nvSpPr>
        <p:spPr/>
        <p:txBody>
          <a:bodyPr/>
          <a:lstStyle/>
          <a:p>
            <a:r>
              <a:rPr lang="en-US" dirty="0">
                <a:hlinkClick r:id="rId2"/>
              </a:rPr>
              <a:t>http://www.house.gov/committees</a:t>
            </a:r>
            <a:r>
              <a:rPr lang="en-US" dirty="0" smtClean="0">
                <a:hlinkClick r:id="rId2"/>
              </a:rPr>
              <a:t>/</a:t>
            </a:r>
            <a:endParaRPr lang="en-US" dirty="0" smtClean="0"/>
          </a:p>
          <a:p>
            <a:r>
              <a:rPr lang="en-US" dirty="0">
                <a:hlinkClick r:id="rId3"/>
              </a:rPr>
              <a:t>http://</a:t>
            </a:r>
            <a:r>
              <a:rPr lang="en-US" dirty="0" smtClean="0">
                <a:hlinkClick r:id="rId3"/>
              </a:rPr>
              <a:t>www.senate.gov/pagelayout/committees/d_three_sections_with_teasers/committees_home.htm</a:t>
            </a:r>
            <a:endParaRPr lang="en-US" dirty="0" smtClean="0"/>
          </a:p>
          <a:p>
            <a:endParaRPr lang="en-US" dirty="0"/>
          </a:p>
        </p:txBody>
      </p:sp>
    </p:spTree>
    <p:extLst>
      <p:ext uri="{BB962C8B-B14F-4D97-AF65-F5344CB8AC3E}">
        <p14:creationId xmlns:p14="http://schemas.microsoft.com/office/powerpoint/2010/main" val="4125368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join a committee?</a:t>
            </a:r>
            <a:endParaRPr lang="en-US" dirty="0"/>
          </a:p>
        </p:txBody>
      </p:sp>
      <p:sp>
        <p:nvSpPr>
          <p:cNvPr id="3" name="Content Placeholder 2"/>
          <p:cNvSpPr>
            <a:spLocks noGrp="1"/>
          </p:cNvSpPr>
          <p:nvPr>
            <p:ph idx="1"/>
          </p:nvPr>
        </p:nvSpPr>
        <p:spPr/>
        <p:txBody>
          <a:bodyPr/>
          <a:lstStyle/>
          <a:p>
            <a:r>
              <a:rPr lang="en-US" dirty="0" smtClean="0"/>
              <a:t>Personal interest</a:t>
            </a:r>
          </a:p>
          <a:p>
            <a:r>
              <a:rPr lang="en-US" dirty="0" smtClean="0"/>
              <a:t>Constituency needs</a:t>
            </a:r>
          </a:p>
          <a:p>
            <a:r>
              <a:rPr lang="en-US" dirty="0" smtClean="0"/>
              <a:t>Policy expertise</a:t>
            </a:r>
          </a:p>
          <a:p>
            <a:r>
              <a:rPr lang="en-US" dirty="0" smtClean="0"/>
              <a:t>Fundraising advantage</a:t>
            </a:r>
          </a:p>
          <a:p>
            <a:r>
              <a:rPr lang="en-US" dirty="0" smtClean="0"/>
              <a:t>Richard </a:t>
            </a:r>
            <a:r>
              <a:rPr lang="en-US" dirty="0" err="1" smtClean="0"/>
              <a:t>Fenno</a:t>
            </a:r>
            <a:r>
              <a:rPr lang="en-US" dirty="0" smtClean="0"/>
              <a:t>: Influence, re-election, policy</a:t>
            </a:r>
            <a:endParaRPr lang="en-US" dirty="0"/>
          </a:p>
        </p:txBody>
      </p:sp>
    </p:spTree>
    <p:extLst>
      <p:ext uri="{BB962C8B-B14F-4D97-AF65-F5344CB8AC3E}">
        <p14:creationId xmlns:p14="http://schemas.microsoft.com/office/powerpoint/2010/main" val="3773782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 Bill Becomes a Law</a:t>
            </a:r>
            <a:br>
              <a:rPr lang="en-US" dirty="0" smtClean="0"/>
            </a:br>
            <a:r>
              <a:rPr lang="en-US" dirty="0" smtClean="0"/>
              <a:t>(Most of Them Don’t)</a:t>
            </a:r>
            <a:endParaRPr lang="en-US" dirty="0"/>
          </a:p>
        </p:txBody>
      </p:sp>
      <p:sp>
        <p:nvSpPr>
          <p:cNvPr id="3" name="Content Placeholder 2"/>
          <p:cNvSpPr>
            <a:spLocks noGrp="1"/>
          </p:cNvSpPr>
          <p:nvPr>
            <p:ph idx="1"/>
          </p:nvPr>
        </p:nvSpPr>
        <p:spPr/>
        <p:txBody>
          <a:bodyPr/>
          <a:lstStyle/>
          <a:p>
            <a:r>
              <a:rPr lang="en-US" dirty="0" smtClean="0">
                <a:hlinkClick r:id="rId2"/>
              </a:rPr>
              <a:t>https</a:t>
            </a:r>
            <a:r>
              <a:rPr lang="en-US" dirty="0">
                <a:hlinkClick r:id="rId2"/>
              </a:rPr>
              <a:t>://</a:t>
            </a:r>
            <a:r>
              <a:rPr lang="en-US" dirty="0" smtClean="0">
                <a:hlinkClick r:id="rId2"/>
              </a:rPr>
              <a:t>www.govtrack.us/congress/bills/statistics</a:t>
            </a:r>
            <a:endParaRPr lang="en-US" dirty="0">
              <a:hlinkClick r:id="rId2"/>
            </a:endParaRPr>
          </a:p>
          <a:p>
            <a:r>
              <a:rPr lang="en-US" dirty="0" smtClean="0">
                <a:hlinkClick r:id="rId2"/>
              </a:rPr>
              <a:t>https</a:t>
            </a:r>
            <a:r>
              <a:rPr lang="en-US" dirty="0">
                <a:hlinkClick r:id="rId2"/>
              </a:rPr>
              <a:t>://</a:t>
            </a:r>
            <a:r>
              <a:rPr lang="en-US" dirty="0" smtClean="0">
                <a:hlinkClick r:id="rId2"/>
              </a:rPr>
              <a:t>www.youtube.com/watch?v=FFroMQlKiag</a:t>
            </a:r>
            <a:endParaRPr lang="en-US" dirty="0" smtClean="0"/>
          </a:p>
          <a:p>
            <a:r>
              <a:rPr lang="en-US" dirty="0" smtClean="0">
                <a:hlinkClick r:id="rId3"/>
              </a:rPr>
              <a:t>https</a:t>
            </a:r>
            <a:r>
              <a:rPr lang="en-US" dirty="0">
                <a:hlinkClick r:id="rId3"/>
              </a:rPr>
              <a:t>://</a:t>
            </a:r>
            <a:r>
              <a:rPr lang="en-US" dirty="0" smtClean="0">
                <a:hlinkClick r:id="rId3"/>
              </a:rPr>
              <a:t>www.youtube.com/watch?v=JUDSeb2zHQ0</a:t>
            </a:r>
            <a:endParaRPr lang="en-US" dirty="0" smtClean="0"/>
          </a:p>
          <a:p>
            <a:endParaRPr lang="en-US" dirty="0" smtClean="0"/>
          </a:p>
          <a:p>
            <a:pPr marL="137160" indent="0">
              <a:buNone/>
            </a:pPr>
            <a:endParaRPr lang="en-US" dirty="0"/>
          </a:p>
        </p:txBody>
      </p:sp>
    </p:spTree>
    <p:extLst>
      <p:ext uri="{BB962C8B-B14F-4D97-AF65-F5344CB8AC3E}">
        <p14:creationId xmlns:p14="http://schemas.microsoft.com/office/powerpoint/2010/main" val="3554004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LEGISLATIVE PROCESS</a:t>
            </a:r>
            <a:br>
              <a:rPr lang="en-US" dirty="0" smtClean="0"/>
            </a:br>
            <a:r>
              <a:rPr lang="en-US" dirty="0" smtClean="0"/>
              <a:t>Senate</a:t>
            </a:r>
            <a:endParaRPr lang="en-US" dirty="0"/>
          </a:p>
        </p:txBody>
      </p:sp>
      <p:sp>
        <p:nvSpPr>
          <p:cNvPr id="3" name="Content Placeholder 2"/>
          <p:cNvSpPr>
            <a:spLocks noGrp="1"/>
          </p:cNvSpPr>
          <p:nvPr>
            <p:ph idx="1"/>
          </p:nvPr>
        </p:nvSpPr>
        <p:spPr/>
        <p:txBody>
          <a:bodyPr>
            <a:normAutofit/>
          </a:bodyPr>
          <a:lstStyle/>
          <a:p>
            <a:r>
              <a:rPr lang="en-US" dirty="0" smtClean="0"/>
              <a:t>Submission and referral</a:t>
            </a:r>
          </a:p>
          <a:p>
            <a:r>
              <a:rPr lang="en-US" dirty="0" smtClean="0"/>
              <a:t>S. </a:t>
            </a:r>
            <a:r>
              <a:rPr lang="en-US" dirty="0" smtClean="0"/>
              <a:t>806, </a:t>
            </a:r>
            <a:r>
              <a:rPr lang="en-US" dirty="0" smtClean="0"/>
              <a:t>the “College for All Act” </a:t>
            </a:r>
          </a:p>
          <a:p>
            <a:r>
              <a:rPr lang="en-US" dirty="0" smtClean="0"/>
              <a:t>Sponsored by Sen. Bernie </a:t>
            </a:r>
            <a:r>
              <a:rPr lang="en-US" dirty="0" smtClean="0"/>
              <a:t>Sanders</a:t>
            </a:r>
          </a:p>
          <a:p>
            <a:r>
              <a:rPr lang="en-US" dirty="0">
                <a:hlinkClick r:id="rId2"/>
              </a:rPr>
              <a:t>https://</a:t>
            </a:r>
            <a:r>
              <a:rPr lang="en-US" dirty="0" smtClean="0">
                <a:hlinkClick r:id="rId2"/>
              </a:rPr>
              <a:t>www.congress.gov/bill/115th-congress/senate-bill/806?r=10</a:t>
            </a:r>
            <a:endParaRPr lang="en-US" dirty="0" smtClean="0"/>
          </a:p>
          <a:p>
            <a:r>
              <a:rPr lang="en-US" dirty="0" smtClean="0"/>
              <a:t>Referred </a:t>
            </a:r>
            <a:r>
              <a:rPr lang="en-US" dirty="0" smtClean="0"/>
              <a:t>to the Committee on </a:t>
            </a:r>
            <a:r>
              <a:rPr lang="en-US" dirty="0" smtClean="0"/>
              <a:t>Health, Education, Labor, and Pensions:</a:t>
            </a:r>
          </a:p>
          <a:p>
            <a:r>
              <a:rPr lang="en-US" dirty="0">
                <a:hlinkClick r:id="rId3"/>
              </a:rPr>
              <a:t>https://www.help.senate.gov</a:t>
            </a:r>
            <a:r>
              <a:rPr lang="en-US" dirty="0" smtClean="0">
                <a:hlinkClick r:id="rId3"/>
              </a:rPr>
              <a:t>/</a:t>
            </a:r>
            <a:endParaRPr lang="en-US" dirty="0" smtClean="0"/>
          </a:p>
          <a:p>
            <a:endParaRPr lang="en-US" dirty="0" smtClean="0"/>
          </a:p>
          <a:p>
            <a:pPr marL="137160" indent="0">
              <a:buNone/>
            </a:pPr>
            <a:endParaRPr lang="en-US" dirty="0" smtClean="0"/>
          </a:p>
        </p:txBody>
      </p:sp>
    </p:spTree>
    <p:extLst>
      <p:ext uri="{BB962C8B-B14F-4D97-AF65-F5344CB8AC3E}">
        <p14:creationId xmlns:p14="http://schemas.microsoft.com/office/powerpoint/2010/main" val="758282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Committees in the Legislative Process</a:t>
            </a:r>
            <a:endParaRPr lang="en-US" dirty="0"/>
          </a:p>
        </p:txBody>
      </p:sp>
      <p:sp>
        <p:nvSpPr>
          <p:cNvPr id="3" name="Content Placeholder 2"/>
          <p:cNvSpPr>
            <a:spLocks noGrp="1"/>
          </p:cNvSpPr>
          <p:nvPr>
            <p:ph idx="1"/>
          </p:nvPr>
        </p:nvSpPr>
        <p:spPr/>
        <p:txBody>
          <a:bodyPr>
            <a:normAutofit lnSpcReduction="10000"/>
          </a:bodyPr>
          <a:lstStyle/>
          <a:p>
            <a:r>
              <a:rPr lang="en-US" dirty="0"/>
              <a:t>Committee action</a:t>
            </a:r>
          </a:p>
          <a:p>
            <a:r>
              <a:rPr lang="en-US" dirty="0"/>
              <a:t>Subcommittee </a:t>
            </a:r>
            <a:r>
              <a:rPr lang="en-US" dirty="0" smtClean="0"/>
              <a:t>referral (not always in the Senate)</a:t>
            </a:r>
            <a:endParaRPr lang="en-US" dirty="0" smtClean="0"/>
          </a:p>
          <a:p>
            <a:pPr lvl="1"/>
            <a:r>
              <a:rPr lang="en-US" dirty="0">
                <a:hlinkClick r:id="rId2"/>
              </a:rPr>
              <a:t>https://</a:t>
            </a:r>
            <a:r>
              <a:rPr lang="en-US" dirty="0" smtClean="0">
                <a:hlinkClick r:id="rId2"/>
              </a:rPr>
              <a:t>www.help.senate.gov/about/subcommittees</a:t>
            </a:r>
            <a:endParaRPr lang="en-US" dirty="0" smtClean="0"/>
          </a:p>
          <a:p>
            <a:r>
              <a:rPr lang="en-US" dirty="0" smtClean="0"/>
              <a:t>Committee </a:t>
            </a:r>
            <a:r>
              <a:rPr lang="en-US" dirty="0" smtClean="0"/>
              <a:t>action</a:t>
            </a:r>
            <a:endParaRPr lang="en-US" dirty="0"/>
          </a:p>
          <a:p>
            <a:r>
              <a:rPr lang="en-US" dirty="0" smtClean="0"/>
              <a:t>Hearing</a:t>
            </a:r>
          </a:p>
          <a:p>
            <a:pPr lvl="1"/>
            <a:r>
              <a:rPr lang="en-US" dirty="0">
                <a:hlinkClick r:id="rId3"/>
              </a:rPr>
              <a:t>https://</a:t>
            </a:r>
            <a:r>
              <a:rPr lang="en-US" dirty="0" smtClean="0">
                <a:hlinkClick r:id="rId3"/>
              </a:rPr>
              <a:t>www.help.senate.gov/hearings</a:t>
            </a:r>
            <a:endParaRPr lang="en-US" dirty="0" smtClean="0"/>
          </a:p>
          <a:p>
            <a:r>
              <a:rPr lang="en-US" dirty="0" smtClean="0"/>
              <a:t>Markup</a:t>
            </a:r>
          </a:p>
          <a:p>
            <a:r>
              <a:rPr lang="en-US" dirty="0" smtClean="0"/>
              <a:t>Vote </a:t>
            </a:r>
            <a:r>
              <a:rPr lang="en-US" dirty="0" smtClean="0"/>
              <a:t>and committee report to Senate</a:t>
            </a:r>
          </a:p>
          <a:p>
            <a:pPr marL="585216" lvl="1" indent="0">
              <a:buNone/>
            </a:pPr>
            <a:endParaRPr lang="en-US" dirty="0" smtClean="0"/>
          </a:p>
          <a:p>
            <a:pPr lvl="1"/>
            <a:endParaRPr lang="en-US" dirty="0"/>
          </a:p>
        </p:txBody>
      </p:sp>
    </p:spTree>
    <p:extLst>
      <p:ext uri="{BB962C8B-B14F-4D97-AF65-F5344CB8AC3E}">
        <p14:creationId xmlns:p14="http://schemas.microsoft.com/office/powerpoint/2010/main" val="1960528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CONGRESS</a:t>
            </a:r>
            <a:endParaRPr lang="en-US" dirty="0"/>
          </a:p>
        </p:txBody>
      </p:sp>
      <p:sp>
        <p:nvSpPr>
          <p:cNvPr id="6" name="Content Placeholder 5"/>
          <p:cNvSpPr>
            <a:spLocks noGrp="1"/>
          </p:cNvSpPr>
          <p:nvPr>
            <p:ph idx="1"/>
          </p:nvPr>
        </p:nvSpPr>
        <p:spPr/>
        <p:txBody>
          <a:bodyPr>
            <a:normAutofit fontScale="85000" lnSpcReduction="20000"/>
          </a:bodyPr>
          <a:lstStyle/>
          <a:p>
            <a:r>
              <a:rPr lang="en-US" dirty="0" smtClean="0"/>
              <a:t>Senate: Two Senators per state regardless of population (2 x 50 = 100). Six-year terms.</a:t>
            </a:r>
          </a:p>
          <a:p>
            <a:r>
              <a:rPr lang="en-US" dirty="0" smtClean="0"/>
              <a:t>House of Representatives: Based on population but the Constitution guarantees each state one member. Two-year terms.</a:t>
            </a:r>
          </a:p>
          <a:p>
            <a:pPr lvl="1"/>
            <a:r>
              <a:rPr lang="en-US" dirty="0" smtClean="0"/>
              <a:t>Total has been 435 since 1912, capped by federal law since 1929</a:t>
            </a:r>
          </a:p>
          <a:p>
            <a:pPr lvl="1"/>
            <a:r>
              <a:rPr lang="en-US" dirty="0" smtClean="0"/>
              <a:t>Seven states each have one representative</a:t>
            </a:r>
          </a:p>
          <a:p>
            <a:pPr lvl="1"/>
            <a:r>
              <a:rPr lang="en-US" dirty="0" smtClean="0"/>
              <a:t>California has 53</a:t>
            </a:r>
          </a:p>
          <a:p>
            <a:r>
              <a:rPr lang="en-US" dirty="0" smtClean="0"/>
              <a:t>The House also includes five “Delegates” from Washington, DC; the territories of the Virgin Islands, Guam, American Samoa and the Northern Mariana Islands; and a Resident Commissioner from Puerto Rico (who is the only House member with a 4-yr. </a:t>
            </a:r>
            <a:r>
              <a:rPr lang="en-US" smtClean="0"/>
              <a:t>term)</a:t>
            </a:r>
            <a:endParaRPr lang="en-US" dirty="0" smtClean="0"/>
          </a:p>
          <a:p>
            <a:pPr lvl="1"/>
            <a:r>
              <a:rPr lang="en-US" dirty="0" smtClean="0"/>
              <a:t>They can introduce legislation and vote in committee, but cannot vote in the full House</a:t>
            </a:r>
            <a:endParaRPr lang="en-US" dirty="0"/>
          </a:p>
        </p:txBody>
      </p:sp>
    </p:spTree>
    <p:extLst>
      <p:ext uri="{BB962C8B-B14F-4D97-AF65-F5344CB8AC3E}">
        <p14:creationId xmlns:p14="http://schemas.microsoft.com/office/powerpoint/2010/main" val="3846045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Process: Senate</a:t>
            </a:r>
            <a:endParaRPr lang="en-US" dirty="0"/>
          </a:p>
        </p:txBody>
      </p:sp>
      <p:sp>
        <p:nvSpPr>
          <p:cNvPr id="3" name="Content Placeholder 2"/>
          <p:cNvSpPr>
            <a:spLocks noGrp="1"/>
          </p:cNvSpPr>
          <p:nvPr>
            <p:ph idx="1"/>
          </p:nvPr>
        </p:nvSpPr>
        <p:spPr/>
        <p:txBody>
          <a:bodyPr/>
          <a:lstStyle/>
          <a:p>
            <a:r>
              <a:rPr lang="en-US" dirty="0"/>
              <a:t>Majority </a:t>
            </a:r>
            <a:r>
              <a:rPr lang="en-US" dirty="0" smtClean="0"/>
              <a:t>Leader sets the schedule and terms of debate under a unanimous consent request</a:t>
            </a:r>
          </a:p>
          <a:p>
            <a:pPr lvl="1"/>
            <a:r>
              <a:rPr lang="en-US" dirty="0">
                <a:hlinkClick r:id="rId2"/>
              </a:rPr>
              <a:t>http://</a:t>
            </a:r>
            <a:r>
              <a:rPr lang="en-US" dirty="0" smtClean="0">
                <a:hlinkClick r:id="rId2"/>
              </a:rPr>
              <a:t>www.gpo.gov/fdsys/pkg/CCAL-114scal-2015-09-21/pdf/CCAL-114scal-2015-09-21.pdf</a:t>
            </a:r>
            <a:endParaRPr lang="en-US" dirty="0" smtClean="0"/>
          </a:p>
          <a:p>
            <a:r>
              <a:rPr lang="en-US" dirty="0" smtClean="0"/>
              <a:t>Filibuster</a:t>
            </a:r>
            <a:r>
              <a:rPr lang="en-US" dirty="0"/>
              <a:t>, cloture (60 Senators</a:t>
            </a:r>
            <a:r>
              <a:rPr lang="en-US" dirty="0" smtClean="0"/>
              <a:t>)</a:t>
            </a:r>
          </a:p>
          <a:p>
            <a:pPr lvl="1"/>
            <a:r>
              <a:rPr lang="en-US" dirty="0">
                <a:hlinkClick r:id="rId3"/>
              </a:rPr>
              <a:t>https://</a:t>
            </a:r>
            <a:r>
              <a:rPr lang="en-US" dirty="0" smtClean="0">
                <a:hlinkClick r:id="rId3"/>
              </a:rPr>
              <a:t>www.congress.gov/crec/2013/09/24/CREC-2013-09-24-pt1-PgS6699-3.pdf</a:t>
            </a:r>
            <a:r>
              <a:rPr lang="en-US" dirty="0" smtClean="0"/>
              <a:t> (p. 6732)</a:t>
            </a:r>
          </a:p>
          <a:p>
            <a:r>
              <a:rPr lang="en-US" dirty="0" smtClean="0"/>
              <a:t>Other </a:t>
            </a:r>
            <a:r>
              <a:rPr lang="en-US" dirty="0"/>
              <a:t>ways to delay</a:t>
            </a:r>
          </a:p>
          <a:p>
            <a:r>
              <a:rPr lang="en-US" dirty="0"/>
              <a:t>Debate in full Senate, vote</a:t>
            </a:r>
          </a:p>
          <a:p>
            <a:endParaRPr lang="en-US" dirty="0"/>
          </a:p>
        </p:txBody>
      </p:sp>
    </p:spTree>
    <p:extLst>
      <p:ext uri="{BB962C8B-B14F-4D97-AF65-F5344CB8AC3E}">
        <p14:creationId xmlns:p14="http://schemas.microsoft.com/office/powerpoint/2010/main" val="3221669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LEGISLATIVE PROCESS</a:t>
            </a:r>
            <a:br>
              <a:rPr lang="en-US" dirty="0" smtClean="0"/>
            </a:br>
            <a:r>
              <a:rPr lang="en-US" dirty="0" smtClean="0"/>
              <a:t>House of Representatives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Submission and referral</a:t>
            </a:r>
          </a:p>
          <a:p>
            <a:r>
              <a:rPr lang="en-US" dirty="0" smtClean="0"/>
              <a:t>Committee action</a:t>
            </a:r>
          </a:p>
          <a:p>
            <a:pPr lvl="1"/>
            <a:r>
              <a:rPr lang="en-US" dirty="0" smtClean="0"/>
              <a:t>Subcommittee referral</a:t>
            </a:r>
          </a:p>
          <a:p>
            <a:pPr lvl="1"/>
            <a:r>
              <a:rPr lang="en-US" dirty="0" smtClean="0"/>
              <a:t>Hearing</a:t>
            </a:r>
          </a:p>
          <a:p>
            <a:pPr lvl="2"/>
            <a:r>
              <a:rPr lang="en-US" dirty="0">
                <a:hlinkClick r:id="rId2"/>
              </a:rPr>
              <a:t>http://</a:t>
            </a:r>
            <a:r>
              <a:rPr lang="en-US" dirty="0" smtClean="0">
                <a:hlinkClick r:id="rId2"/>
              </a:rPr>
              <a:t>edworkforce.house.gov/news/documentsingle.aspx?DocumentID=398597</a:t>
            </a:r>
            <a:endParaRPr lang="en-US" dirty="0" smtClean="0"/>
          </a:p>
          <a:p>
            <a:pPr lvl="1"/>
            <a:r>
              <a:rPr lang="en-US" dirty="0"/>
              <a:t>M</a:t>
            </a:r>
            <a:r>
              <a:rPr lang="en-US" dirty="0" smtClean="0"/>
              <a:t>arkup, vote</a:t>
            </a:r>
          </a:p>
          <a:p>
            <a:pPr lvl="1"/>
            <a:r>
              <a:rPr lang="en-US" dirty="0" smtClean="0"/>
              <a:t>Full committee hearing</a:t>
            </a:r>
          </a:p>
          <a:p>
            <a:pPr lvl="1"/>
            <a:r>
              <a:rPr lang="en-US" dirty="0" smtClean="0"/>
              <a:t>Markup</a:t>
            </a:r>
          </a:p>
          <a:p>
            <a:pPr lvl="2"/>
            <a:r>
              <a:rPr lang="en-US" dirty="0" smtClean="0">
                <a:hlinkClick r:id="rId3"/>
              </a:rPr>
              <a:t>http</a:t>
            </a:r>
            <a:r>
              <a:rPr lang="en-US" dirty="0">
                <a:hlinkClick r:id="rId3"/>
              </a:rPr>
              <a:t>://</a:t>
            </a:r>
            <a:r>
              <a:rPr lang="en-US" dirty="0" smtClean="0">
                <a:hlinkClick r:id="rId3"/>
              </a:rPr>
              <a:t>edworkforce.house.gov/calendar/eventsingle.aspx?EventID=399156</a:t>
            </a:r>
            <a:endParaRPr lang="en-US" dirty="0" smtClean="0"/>
          </a:p>
          <a:p>
            <a:pPr lvl="1"/>
            <a:r>
              <a:rPr lang="en-US" dirty="0" smtClean="0"/>
              <a:t>Vote and committee report to House</a:t>
            </a:r>
          </a:p>
          <a:p>
            <a:pPr lvl="2"/>
            <a:r>
              <a:rPr lang="en-US" dirty="0">
                <a:hlinkClick r:id="rId4"/>
              </a:rPr>
              <a:t>http://</a:t>
            </a:r>
            <a:r>
              <a:rPr lang="en-US" dirty="0" smtClean="0">
                <a:hlinkClick r:id="rId4"/>
              </a:rPr>
              <a:t>www.gpo.gov/fdsys/pkg/CRPT-114hrpt46/pdf/CRPT-114hrpt46-pt1.pdf</a:t>
            </a:r>
            <a:endParaRPr lang="en-US" dirty="0" smtClean="0"/>
          </a:p>
          <a:p>
            <a:pPr marL="905256" lvl="2" indent="0">
              <a:buNone/>
            </a:pPr>
            <a:endParaRPr lang="en-US" dirty="0"/>
          </a:p>
          <a:p>
            <a:pPr lvl="1"/>
            <a:endParaRPr lang="en-US" dirty="0" smtClean="0"/>
          </a:p>
          <a:p>
            <a:pPr marL="905256" lvl="2" indent="0">
              <a:buNone/>
            </a:pPr>
            <a:endParaRPr lang="en-US" dirty="0" smtClean="0"/>
          </a:p>
        </p:txBody>
      </p:sp>
    </p:spTree>
    <p:extLst>
      <p:ext uri="{BB962C8B-B14F-4D97-AF65-F5344CB8AC3E}">
        <p14:creationId xmlns:p14="http://schemas.microsoft.com/office/powerpoint/2010/main" val="3690490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PROCESS</a:t>
            </a:r>
            <a:endParaRPr lang="en-US" dirty="0"/>
          </a:p>
        </p:txBody>
      </p:sp>
      <p:sp>
        <p:nvSpPr>
          <p:cNvPr id="3" name="Content Placeholder 2"/>
          <p:cNvSpPr>
            <a:spLocks noGrp="1"/>
          </p:cNvSpPr>
          <p:nvPr>
            <p:ph idx="1"/>
          </p:nvPr>
        </p:nvSpPr>
        <p:spPr/>
        <p:txBody>
          <a:bodyPr>
            <a:normAutofit fontScale="85000" lnSpcReduction="20000"/>
          </a:bodyPr>
          <a:lstStyle/>
          <a:p>
            <a:r>
              <a:rPr lang="en-US" dirty="0"/>
              <a:t>House Rules </a:t>
            </a:r>
            <a:r>
              <a:rPr lang="en-US" dirty="0" smtClean="0"/>
              <a:t>Committee sets terms of debate</a:t>
            </a:r>
          </a:p>
          <a:p>
            <a:pPr lvl="1"/>
            <a:r>
              <a:rPr lang="en-US" dirty="0">
                <a:hlinkClick r:id="rId2"/>
              </a:rPr>
              <a:t>http://</a:t>
            </a:r>
            <a:r>
              <a:rPr lang="en-US" dirty="0" smtClean="0">
                <a:hlinkClick r:id="rId2"/>
              </a:rPr>
              <a:t>www.gpo.gov/fdsys/pkg/BILLS-114hres421eh/pdf/BILLS-114hres421eh.pdf</a:t>
            </a:r>
            <a:endParaRPr lang="en-US" dirty="0" smtClean="0"/>
          </a:p>
          <a:p>
            <a:r>
              <a:rPr lang="en-US" dirty="0" smtClean="0"/>
              <a:t>Action </a:t>
            </a:r>
            <a:r>
              <a:rPr lang="en-US" dirty="0"/>
              <a:t>by full </a:t>
            </a:r>
            <a:r>
              <a:rPr lang="en-US" dirty="0" smtClean="0"/>
              <a:t>House</a:t>
            </a:r>
          </a:p>
          <a:p>
            <a:pPr lvl="1"/>
            <a:r>
              <a:rPr lang="en-US" dirty="0">
                <a:hlinkClick r:id="rId3"/>
              </a:rPr>
              <a:t>http://</a:t>
            </a:r>
            <a:r>
              <a:rPr lang="en-US" dirty="0" smtClean="0">
                <a:hlinkClick r:id="rId3"/>
              </a:rPr>
              <a:t>www.gpo.gov/fdsys/pkg/BILLS-114hr3134eh/pdf/BILLS-114hr3134eh.pdf</a:t>
            </a:r>
            <a:endParaRPr lang="en-US" dirty="0" smtClean="0"/>
          </a:p>
          <a:p>
            <a:r>
              <a:rPr lang="en-US" dirty="0" smtClean="0"/>
              <a:t>Conference Committee</a:t>
            </a:r>
          </a:p>
          <a:p>
            <a:pPr lvl="1"/>
            <a:r>
              <a:rPr lang="en-US" dirty="0">
                <a:hlinkClick r:id="rId4"/>
              </a:rPr>
              <a:t>http://</a:t>
            </a:r>
            <a:r>
              <a:rPr lang="en-US" dirty="0" smtClean="0">
                <a:hlinkClick r:id="rId4"/>
              </a:rPr>
              <a:t>www.gpo.gov/fdsys/pkg/CRPT-113hrpt564/pdf/CRPT-113hrpt564.pdf</a:t>
            </a:r>
            <a:endParaRPr lang="en-US" dirty="0" smtClean="0"/>
          </a:p>
          <a:p>
            <a:r>
              <a:rPr lang="en-US" dirty="0" smtClean="0"/>
              <a:t>Vote on committee report by House and Senate</a:t>
            </a:r>
          </a:p>
          <a:p>
            <a:r>
              <a:rPr lang="en-US" dirty="0" smtClean="0"/>
              <a:t>Sent to President</a:t>
            </a:r>
          </a:p>
          <a:p>
            <a:pPr lvl="1"/>
            <a:r>
              <a:rPr lang="en-US" dirty="0">
                <a:hlinkClick r:id="rId5"/>
              </a:rPr>
              <a:t>https://</a:t>
            </a:r>
            <a:r>
              <a:rPr lang="en-US" dirty="0" smtClean="0">
                <a:hlinkClick r:id="rId5"/>
              </a:rPr>
              <a:t>www.whitehouse.gov/the-press-office/2015/03/31/memorandum-disapproval-regarding-sj-res-8</a:t>
            </a:r>
            <a:endParaRPr lang="en-US" dirty="0" smtClean="0"/>
          </a:p>
          <a:p>
            <a:r>
              <a:rPr lang="en-US" dirty="0" smtClean="0"/>
              <a:t>Veto override if necessary</a:t>
            </a:r>
          </a:p>
          <a:p>
            <a:endParaRPr lang="en-US" dirty="0" smtClean="0"/>
          </a:p>
        </p:txBody>
      </p:sp>
    </p:spTree>
    <p:extLst>
      <p:ext uri="{BB962C8B-B14F-4D97-AF65-F5344CB8AC3E}">
        <p14:creationId xmlns:p14="http://schemas.microsoft.com/office/powerpoint/2010/main" val="3032511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Authorization and Appropriations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Authorization: A bill which gives a program the legal authority to operate</a:t>
            </a:r>
          </a:p>
          <a:p>
            <a:r>
              <a:rPr lang="en-US" dirty="0" smtClean="0"/>
              <a:t>Appropriations: A bill which actually spends the money for the program to operate </a:t>
            </a:r>
            <a:r>
              <a:rPr lang="en-US" smtClean="0"/>
              <a:t>(12 </a:t>
            </a:r>
            <a:r>
              <a:rPr lang="en-US" dirty="0" smtClean="0"/>
              <a:t>appropriations bills are supposed to be passed each year, covering different sectors of government)</a:t>
            </a:r>
          </a:p>
          <a:p>
            <a:r>
              <a:rPr lang="en-US" dirty="0" smtClean="0"/>
              <a:t>Continuing resolution: A catch-all spending bill which funds the government if the appropriations bills are not passed on time; otherwise, parts of the government may shut down</a:t>
            </a:r>
          </a:p>
          <a:p>
            <a:r>
              <a:rPr lang="en-US" dirty="0" smtClean="0"/>
              <a:t>The fiscal year starts on Oct. 1 and either the appropriations bills must be passed or a continuing resolution must be passed.</a:t>
            </a:r>
            <a:endParaRPr lang="en-US" dirty="0"/>
          </a:p>
        </p:txBody>
      </p:sp>
    </p:spTree>
    <p:extLst>
      <p:ext uri="{BB962C8B-B14F-4D97-AF65-F5344CB8AC3E}">
        <p14:creationId xmlns:p14="http://schemas.microsoft.com/office/powerpoint/2010/main" val="2287937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Appropriations Bills</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www.appropriations.senate.gov/news/first-six-years-senate-committee-completes-work-all-12-appropriations-bills</a:t>
            </a:r>
            <a:endParaRPr lang="en-US" dirty="0" smtClean="0"/>
          </a:p>
          <a:p>
            <a:r>
              <a:rPr lang="en-US" dirty="0">
                <a:hlinkClick r:id="rId3"/>
              </a:rPr>
              <a:t>http://</a:t>
            </a:r>
            <a:r>
              <a:rPr lang="en-US" dirty="0" smtClean="0">
                <a:hlinkClick r:id="rId3"/>
              </a:rPr>
              <a:t>appropriations.house.gov/news/documentsingle.aspx?DocumentID=394312</a:t>
            </a:r>
            <a:endParaRPr lang="en-US" dirty="0" smtClean="0"/>
          </a:p>
          <a:p>
            <a:r>
              <a:rPr lang="en-US" dirty="0" smtClean="0">
                <a:hlinkClick r:id="rId4"/>
              </a:rPr>
              <a:t>https</a:t>
            </a:r>
            <a:r>
              <a:rPr lang="en-US" dirty="0">
                <a:hlinkClick r:id="rId4"/>
              </a:rPr>
              <a:t>://</a:t>
            </a:r>
            <a:r>
              <a:rPr lang="en-US" dirty="0" smtClean="0">
                <a:hlinkClick r:id="rId4"/>
              </a:rPr>
              <a:t>www.congress.gov/resources/display/content/Appropriations+for+Fiscal+Year+2016</a:t>
            </a:r>
            <a:endParaRPr lang="en-US" dirty="0" smtClean="0"/>
          </a:p>
          <a:p>
            <a:endParaRPr lang="en-US" dirty="0"/>
          </a:p>
        </p:txBody>
      </p:sp>
    </p:spTree>
    <p:extLst>
      <p:ext uri="{BB962C8B-B14F-4D97-AF65-F5344CB8AC3E}">
        <p14:creationId xmlns:p14="http://schemas.microsoft.com/office/powerpoint/2010/main" val="31992726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Decision-making (</a:t>
            </a:r>
            <a:r>
              <a:rPr lang="en-US" dirty="0" err="1" smtClean="0"/>
              <a:t>Fenno</a:t>
            </a:r>
            <a:r>
              <a:rPr lang="en-US" dirty="0"/>
              <a:t>)</a:t>
            </a:r>
          </a:p>
        </p:txBody>
      </p:sp>
      <p:sp>
        <p:nvSpPr>
          <p:cNvPr id="3" name="Content Placeholder 2"/>
          <p:cNvSpPr>
            <a:spLocks noGrp="1"/>
          </p:cNvSpPr>
          <p:nvPr>
            <p:ph idx="1"/>
          </p:nvPr>
        </p:nvSpPr>
        <p:spPr/>
        <p:txBody>
          <a:bodyPr/>
          <a:lstStyle/>
          <a:p>
            <a:r>
              <a:rPr lang="en-US" dirty="0" smtClean="0"/>
              <a:t>Delegate: There to represent the views of a majority of your district</a:t>
            </a:r>
          </a:p>
          <a:p>
            <a:r>
              <a:rPr lang="en-US" dirty="0" smtClean="0"/>
              <a:t>Trustee: There to exercise your own judgment regardless of public opinion</a:t>
            </a:r>
          </a:p>
          <a:p>
            <a:r>
              <a:rPr lang="en-US" dirty="0" smtClean="0"/>
              <a:t>Politico: Delegate or trustee depending on the issue</a:t>
            </a:r>
          </a:p>
          <a:p>
            <a:r>
              <a:rPr lang="en-US" dirty="0" smtClean="0"/>
              <a:t>(Note that if your views didn’t coincide with a majority of the voters a majority of the time, you wouldn’t have been elected in the first place)</a:t>
            </a:r>
            <a:endParaRPr lang="en-US" dirty="0"/>
          </a:p>
        </p:txBody>
      </p:sp>
    </p:spTree>
    <p:extLst>
      <p:ext uri="{BB962C8B-B14F-4D97-AF65-F5344CB8AC3E}">
        <p14:creationId xmlns:p14="http://schemas.microsoft.com/office/powerpoint/2010/main" val="53774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Staggered terms</a:t>
            </a:r>
            <a:endParaRPr lang="en-US" dirty="0"/>
          </a:p>
        </p:txBody>
      </p:sp>
      <p:sp>
        <p:nvSpPr>
          <p:cNvPr id="5" name="Content Placeholder 4"/>
          <p:cNvSpPr>
            <a:spLocks noGrp="1"/>
          </p:cNvSpPr>
          <p:nvPr>
            <p:ph idx="1"/>
          </p:nvPr>
        </p:nvSpPr>
        <p:spPr/>
        <p:txBody>
          <a:bodyPr/>
          <a:lstStyle/>
          <a:p>
            <a:pPr marL="137160" indent="0">
              <a:buNone/>
            </a:pPr>
            <a:r>
              <a:rPr lang="en-US" dirty="0" smtClean="0">
                <a:latin typeface="Courier New" panose="02070309020205020404" pitchFamily="49" charset="0"/>
                <a:cs typeface="Courier New" panose="02070309020205020404" pitchFamily="49" charset="0"/>
              </a:rPr>
              <a:t>       </a:t>
            </a:r>
            <a:r>
              <a:rPr lang="en-US" sz="2400" b="1" dirty="0" smtClean="0">
                <a:latin typeface="Courier New" panose="02070309020205020404" pitchFamily="49" charset="0"/>
                <a:cs typeface="Courier New" panose="02070309020205020404" pitchFamily="49" charset="0"/>
              </a:rPr>
              <a:t>2010 2012 2014 2016 2018 2020 2022</a:t>
            </a:r>
          </a:p>
          <a:p>
            <a:pPr marL="137160" indent="0">
              <a:buNone/>
            </a:pPr>
            <a:r>
              <a:rPr lang="en-US" sz="2400" dirty="0" smtClean="0">
                <a:latin typeface="Courier New" panose="02070309020205020404" pitchFamily="49" charset="0"/>
                <a:cs typeface="Courier New" panose="02070309020205020404" pitchFamily="49" charset="0"/>
              </a:rPr>
              <a:t>House     |====|====|====|====|====|====|</a:t>
            </a:r>
          </a:p>
          <a:p>
            <a:pPr marL="137160" indent="0">
              <a:buNone/>
            </a:pPr>
            <a:r>
              <a:rPr lang="en-US" sz="2400" dirty="0" smtClean="0">
                <a:latin typeface="Courier New" panose="02070309020205020404" pitchFamily="49" charset="0"/>
                <a:cs typeface="Courier New" panose="02070309020205020404" pitchFamily="49" charset="0"/>
              </a:rPr>
              <a:t>Sen I   &lt;06====|==============|========24&gt;</a:t>
            </a:r>
          </a:p>
          <a:p>
            <a:pPr marL="137160" indent="0">
              <a:buNone/>
            </a:pPr>
            <a:r>
              <a:rPr lang="en-US" sz="2400" dirty="0" smtClean="0">
                <a:latin typeface="Courier New" panose="02070309020205020404" pitchFamily="49" charset="0"/>
                <a:cs typeface="Courier New" panose="02070309020205020404" pitchFamily="49" charset="0"/>
              </a:rPr>
              <a:t>Sen II  &lt;08=========|==============|===26&gt;</a:t>
            </a:r>
          </a:p>
          <a:p>
            <a:pPr marL="137160" indent="0">
              <a:buNone/>
            </a:pPr>
            <a:r>
              <a:rPr lang="en-US" sz="2400" dirty="0" smtClean="0">
                <a:latin typeface="Courier New" panose="02070309020205020404" pitchFamily="49" charset="0"/>
                <a:cs typeface="Courier New" panose="02070309020205020404" pitchFamily="49" charset="0"/>
              </a:rPr>
              <a:t>Sen III </a:t>
            </a:r>
            <a:r>
              <a:rPr lang="en-US" sz="2400" dirty="0">
                <a:latin typeface="Courier New" panose="02070309020205020404" pitchFamily="49" charset="0"/>
                <a:cs typeface="Courier New" panose="02070309020205020404" pitchFamily="49" charset="0"/>
              </a:rPr>
              <a:t> </a:t>
            </a:r>
            <a:r>
              <a:rPr lang="en-US" sz="2400" dirty="0" smtClean="0">
                <a:latin typeface="Courier New" panose="02070309020205020404" pitchFamily="49" charset="0"/>
                <a:cs typeface="Courier New" panose="02070309020205020404" pitchFamily="49" charset="0"/>
              </a:rPr>
              <a:t> |==============|==============|</a:t>
            </a:r>
          </a:p>
          <a:p>
            <a:pPr marL="137160" indent="0">
              <a:buNone/>
            </a:pPr>
            <a:r>
              <a:rPr lang="en-US" sz="2400" dirty="0" smtClean="0">
                <a:latin typeface="Courier New" panose="02070309020205020404" pitchFamily="49" charset="0"/>
                <a:cs typeface="Courier New" panose="02070309020205020404" pitchFamily="49" charset="0"/>
              </a:rPr>
              <a:t>Pres./VP&lt;08====|=========|=========|===24&gt;</a:t>
            </a:r>
          </a:p>
        </p:txBody>
      </p:sp>
    </p:spTree>
    <p:extLst>
      <p:ext uri="{BB962C8B-B14F-4D97-AF65-F5344CB8AC3E}">
        <p14:creationId xmlns:p14="http://schemas.microsoft.com/office/powerpoint/2010/main" val="3865022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Vacancies</a:t>
            </a:r>
            <a:endParaRPr lang="en-US" dirty="0"/>
          </a:p>
        </p:txBody>
      </p:sp>
      <p:sp>
        <p:nvSpPr>
          <p:cNvPr id="3" name="Content Placeholder 2"/>
          <p:cNvSpPr>
            <a:spLocks noGrp="1"/>
          </p:cNvSpPr>
          <p:nvPr>
            <p:ph idx="1"/>
          </p:nvPr>
        </p:nvSpPr>
        <p:spPr/>
        <p:txBody>
          <a:bodyPr/>
          <a:lstStyle/>
          <a:p>
            <a:r>
              <a:rPr lang="en-US" dirty="0" smtClean="0"/>
              <a:t>Vacancies in the House must be filled by special election.</a:t>
            </a:r>
          </a:p>
          <a:p>
            <a:r>
              <a:rPr lang="en-US" dirty="0" smtClean="0"/>
              <a:t>The Constitution gives state legislatures the power to decide how vacancies in the Senate are filled for that state. In most states, the Governor has the power to appoint someone to serve until the next election.</a:t>
            </a:r>
            <a:endParaRPr lang="en-US" dirty="0"/>
          </a:p>
        </p:txBody>
      </p:sp>
    </p:spTree>
    <p:extLst>
      <p:ext uri="{BB962C8B-B14F-4D97-AF65-F5344CB8AC3E}">
        <p14:creationId xmlns:p14="http://schemas.microsoft.com/office/powerpoint/2010/main" val="162072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only time both Senate seats from the same state are up for election at the same time is if there’s a vacancy.</a:t>
            </a:r>
          </a:p>
          <a:p>
            <a:r>
              <a:rPr lang="en-US" dirty="0" smtClean="0"/>
              <a:t>2008: Sen. Lindsey Graham elected to 6-year term.</a:t>
            </a:r>
          </a:p>
          <a:p>
            <a:r>
              <a:rPr lang="en-US" dirty="0" smtClean="0"/>
              <a:t>2010: Sen. Jim DeMint elected to 6-year term.</a:t>
            </a:r>
          </a:p>
          <a:p>
            <a:r>
              <a:rPr lang="en-US" dirty="0" smtClean="0"/>
              <a:t>2013: Sen. DeMint resigns to become head of the Heritage Foundation.</a:t>
            </a:r>
          </a:p>
          <a:p>
            <a:r>
              <a:rPr lang="en-US" dirty="0" smtClean="0"/>
              <a:t>Gov. Haley appoints Rep. Tim Scott to serve in the Senate until the next election (Nov. 2014).</a:t>
            </a:r>
          </a:p>
          <a:p>
            <a:r>
              <a:rPr lang="en-US" dirty="0" smtClean="0"/>
              <a:t>Scott resigns from the House and his seat is filled by a special election (Mark Sanford returns to the House).</a:t>
            </a:r>
          </a:p>
          <a:p>
            <a:r>
              <a:rPr lang="en-US" dirty="0" smtClean="0"/>
              <a:t>2014: Sen. Scott elected to a two-year term and Sen. Graham re-elected to another six-year term.</a:t>
            </a:r>
          </a:p>
          <a:p>
            <a:r>
              <a:rPr lang="en-US" dirty="0" smtClean="0"/>
              <a:t>2016: Sen. Scott re-elected to a six-year term.</a:t>
            </a:r>
            <a:endParaRPr lang="en-US" dirty="0"/>
          </a:p>
        </p:txBody>
      </p:sp>
    </p:spTree>
    <p:extLst>
      <p:ext uri="{BB962C8B-B14F-4D97-AF65-F5344CB8AC3E}">
        <p14:creationId xmlns:p14="http://schemas.microsoft.com/office/powerpoint/2010/main" val="1360236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Reapportionment</a:t>
            </a:r>
            <a:endParaRPr lang="en-US" dirty="0"/>
          </a:p>
        </p:txBody>
      </p:sp>
      <p:sp>
        <p:nvSpPr>
          <p:cNvPr id="3" name="Content Placeholder 2"/>
          <p:cNvSpPr>
            <a:spLocks noGrp="1"/>
          </p:cNvSpPr>
          <p:nvPr>
            <p:ph idx="1"/>
          </p:nvPr>
        </p:nvSpPr>
        <p:spPr/>
        <p:txBody>
          <a:bodyPr>
            <a:normAutofit fontScale="92500" lnSpcReduction="20000"/>
          </a:bodyPr>
          <a:lstStyle/>
          <a:p>
            <a:pPr marL="137160" indent="0">
              <a:buNone/>
            </a:pPr>
            <a:r>
              <a:rPr lang="en-US" dirty="0" smtClean="0"/>
              <a:t>Redistributing the number of seats in the House following each Census (every ten years) to reflect changes in population</a:t>
            </a:r>
          </a:p>
          <a:p>
            <a:pPr marL="137160" indent="0">
              <a:buNone/>
            </a:pPr>
            <a:r>
              <a:rPr lang="en-US" dirty="0" smtClean="0"/>
              <a:t>Redistricting: Redrawing the district lines within each state so that each district is equal in population</a:t>
            </a:r>
          </a:p>
          <a:p>
            <a:pPr marL="137160" indent="0">
              <a:buNone/>
            </a:pPr>
            <a:r>
              <a:rPr lang="en-US" dirty="0" smtClean="0"/>
              <a:t>Gerrymandering: Redistricting in a particular way to benefit a specific party or group</a:t>
            </a:r>
          </a:p>
          <a:p>
            <a:pPr marL="137160" indent="0">
              <a:buNone/>
            </a:pPr>
            <a:r>
              <a:rPr lang="en-US" dirty="0"/>
              <a:t>	</a:t>
            </a:r>
            <a:r>
              <a:rPr lang="en-US" dirty="0" smtClean="0"/>
              <a:t>In most states, district lines are drawn by the 	state legislature, so it matters which party 	controls it and which party the Governor is</a:t>
            </a:r>
          </a:p>
          <a:p>
            <a:pPr marL="137160" indent="0">
              <a:buNone/>
            </a:pPr>
            <a:r>
              <a:rPr lang="en-US" dirty="0" smtClean="0"/>
              <a:t>Majority-minority districting: Drawing a district in which a majority of citizens or voters are members of a racial minority</a:t>
            </a:r>
            <a:endParaRPr lang="en-US" dirty="0"/>
          </a:p>
        </p:txBody>
      </p:sp>
    </p:spTree>
    <p:extLst>
      <p:ext uri="{BB962C8B-B14F-4D97-AF65-F5344CB8AC3E}">
        <p14:creationId xmlns:p14="http://schemas.microsoft.com/office/powerpoint/2010/main" val="2094900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2010 reapportionment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76400"/>
            <a:ext cx="7620000" cy="4305300"/>
          </a:xfrm>
        </p:spPr>
      </p:pic>
    </p:spTree>
    <p:extLst>
      <p:ext uri="{BB962C8B-B14F-4D97-AF65-F5344CB8AC3E}">
        <p14:creationId xmlns:p14="http://schemas.microsoft.com/office/powerpoint/2010/main" val="3270480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Majority-Minority Districting</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852" b="1852"/>
          <a:stretch>
            <a:fillRect/>
          </a:stretch>
        </p:blipFill>
        <p:spPr/>
      </p:pic>
      <p:sp>
        <p:nvSpPr>
          <p:cNvPr id="4" name="Text Placeholder 3"/>
          <p:cNvSpPr>
            <a:spLocks noGrp="1"/>
          </p:cNvSpPr>
          <p:nvPr>
            <p:ph type="body" sz="half" idx="2"/>
          </p:nvPr>
        </p:nvSpPr>
        <p:spPr/>
        <p:txBody>
          <a:bodyPr/>
          <a:lstStyle/>
          <a:p>
            <a:r>
              <a:rPr lang="en-US" dirty="0" smtClean="0"/>
              <a:t>North Carolina’s 12</a:t>
            </a:r>
            <a:r>
              <a:rPr lang="en-US" baseline="30000" dirty="0" smtClean="0"/>
              <a:t>th</a:t>
            </a:r>
            <a:r>
              <a:rPr lang="en-US" dirty="0" smtClean="0"/>
              <a:t> Congressional District, 1992-1998</a:t>
            </a:r>
            <a:endParaRPr lang="en-US" dirty="0"/>
          </a:p>
        </p:txBody>
      </p:sp>
    </p:spTree>
    <p:extLst>
      <p:ext uri="{BB962C8B-B14F-4D97-AF65-F5344CB8AC3E}">
        <p14:creationId xmlns:p14="http://schemas.microsoft.com/office/powerpoint/2010/main" val="2995126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North Carolina US House Elections 2012</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745022317"/>
              </p:ext>
            </p:extLst>
          </p:nvPr>
        </p:nvGraphicFramePr>
        <p:xfrm>
          <a:off x="990600" y="1371591"/>
          <a:ext cx="7086600" cy="5029200"/>
        </p:xfrm>
        <a:graphic>
          <a:graphicData uri="http://schemas.openxmlformats.org/drawingml/2006/table">
            <a:tbl>
              <a:tblPr>
                <a:tableStyleId>{5C22544A-7EE6-4342-B048-85BDC9FD1C3A}</a:tableStyleId>
              </a:tblPr>
              <a:tblGrid>
                <a:gridCol w="1181100"/>
                <a:gridCol w="1181100"/>
                <a:gridCol w="1181100"/>
                <a:gridCol w="1181100"/>
                <a:gridCol w="1181100"/>
                <a:gridCol w="1181100"/>
              </a:tblGrid>
              <a:tr h="309563">
                <a:tc>
                  <a:txBody>
                    <a:bodyPr/>
                    <a:lstStyle/>
                    <a:p>
                      <a:pPr algn="r" fontAlgn="b"/>
                      <a:r>
                        <a:rPr lang="en-US" sz="2000" u="none" strike="noStrike" dirty="0">
                          <a:effectLst/>
                        </a:rPr>
                        <a:t>District</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D</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Other</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Win</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Win %</a:t>
                      </a:r>
                      <a:endParaRPr lang="en-US" sz="2000" b="0" i="0" u="none" strike="noStrike" dirty="0">
                        <a:solidFill>
                          <a:srgbClr val="000000"/>
                        </a:solidFill>
                        <a:effectLst/>
                        <a:latin typeface="Calibri"/>
                      </a:endParaRPr>
                    </a:p>
                  </a:txBody>
                  <a:tcPr marL="9525" marR="9525" marT="9525" marB="0" anchor="b"/>
                </a:tc>
              </a:tr>
              <a:tr h="309563">
                <a:tc>
                  <a:txBody>
                    <a:bodyPr/>
                    <a:lstStyle/>
                    <a:p>
                      <a:pPr algn="r" fontAlgn="b"/>
                      <a:r>
                        <a:rPr lang="en-US" sz="2000" u="none" strike="noStrike" dirty="0">
                          <a:effectLst/>
                        </a:rPr>
                        <a:t>1</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254,644</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77,288</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6,134</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D</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75.32%</a:t>
                      </a:r>
                      <a:endParaRPr lang="en-US" sz="2000" b="0" i="0" u="none" strike="noStrike" dirty="0">
                        <a:solidFill>
                          <a:srgbClr val="000000"/>
                        </a:solidFill>
                        <a:effectLst/>
                        <a:latin typeface="Calibri"/>
                      </a:endParaRPr>
                    </a:p>
                  </a:txBody>
                  <a:tcPr marL="9525" marR="9525" marT="9525" marB="0" anchor="b"/>
                </a:tc>
              </a:tr>
              <a:tr h="309563">
                <a:tc>
                  <a:txBody>
                    <a:bodyPr/>
                    <a:lstStyle/>
                    <a:p>
                      <a:pPr algn="r" fontAlgn="b"/>
                      <a:r>
                        <a:rPr lang="en-US" sz="2000" u="none" strike="noStrike" dirty="0">
                          <a:effectLst/>
                        </a:rPr>
                        <a:t>2</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128,973</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174,066</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9,358</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55.72%</a:t>
                      </a:r>
                      <a:endParaRPr lang="en-US" sz="2000" b="0" i="0" u="none" strike="noStrike" dirty="0">
                        <a:solidFill>
                          <a:srgbClr val="000000"/>
                        </a:solidFill>
                        <a:effectLst/>
                        <a:latin typeface="Calibri"/>
                      </a:endParaRPr>
                    </a:p>
                  </a:txBody>
                  <a:tcPr marL="9525" marR="9525" marT="9525" marB="0" anchor="b"/>
                </a:tc>
              </a:tr>
              <a:tr h="309563">
                <a:tc>
                  <a:txBody>
                    <a:bodyPr/>
                    <a:lstStyle/>
                    <a:p>
                      <a:pPr algn="r" fontAlgn="b"/>
                      <a:r>
                        <a:rPr lang="en-US" sz="2000" u="none" strike="noStrike" dirty="0">
                          <a:effectLst/>
                        </a:rPr>
                        <a:t>3</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114,314</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195,571</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63.11%</a:t>
                      </a:r>
                      <a:endParaRPr lang="en-US" sz="2000" b="0" i="0" u="none" strike="noStrike" dirty="0">
                        <a:solidFill>
                          <a:srgbClr val="000000"/>
                        </a:solidFill>
                        <a:effectLst/>
                        <a:latin typeface="Calibri"/>
                      </a:endParaRPr>
                    </a:p>
                  </a:txBody>
                  <a:tcPr marL="9525" marR="9525" marT="9525" marB="0" anchor="b"/>
                </a:tc>
              </a:tr>
              <a:tr h="309563">
                <a:tc>
                  <a:txBody>
                    <a:bodyPr/>
                    <a:lstStyle/>
                    <a:p>
                      <a:pPr algn="r" fontAlgn="b"/>
                      <a:r>
                        <a:rPr lang="en-US" sz="2000" u="none" strike="noStrike" dirty="0">
                          <a:effectLst/>
                        </a:rPr>
                        <a:t>4</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259,534</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88,951</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D</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74.47%</a:t>
                      </a:r>
                      <a:endParaRPr lang="en-US" sz="2000" b="0" i="0" u="none" strike="noStrike" dirty="0">
                        <a:solidFill>
                          <a:srgbClr val="000000"/>
                        </a:solidFill>
                        <a:effectLst/>
                        <a:latin typeface="Calibri"/>
                      </a:endParaRPr>
                    </a:p>
                  </a:txBody>
                  <a:tcPr marL="9525" marR="9525" marT="9525" marB="0" anchor="b"/>
                </a:tc>
              </a:tr>
              <a:tr h="309563">
                <a:tc>
                  <a:txBody>
                    <a:bodyPr/>
                    <a:lstStyle/>
                    <a:p>
                      <a:pPr algn="r" fontAlgn="b"/>
                      <a:r>
                        <a:rPr lang="en-US" sz="2000" u="none" strike="noStrike" dirty="0">
                          <a:effectLst/>
                        </a:rPr>
                        <a:t>5</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148,252</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200,945</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57.54%</a:t>
                      </a:r>
                      <a:endParaRPr lang="en-US" sz="2000" b="0" i="0" u="none" strike="noStrike" dirty="0">
                        <a:solidFill>
                          <a:srgbClr val="000000"/>
                        </a:solidFill>
                        <a:effectLst/>
                        <a:latin typeface="Calibri"/>
                      </a:endParaRPr>
                    </a:p>
                  </a:txBody>
                  <a:tcPr marL="9525" marR="9525" marT="9525" marB="0" anchor="b"/>
                </a:tc>
              </a:tr>
              <a:tr h="309563">
                <a:tc>
                  <a:txBody>
                    <a:bodyPr/>
                    <a:lstStyle/>
                    <a:p>
                      <a:pPr algn="r" fontAlgn="b"/>
                      <a:r>
                        <a:rPr lang="en-US" sz="2000" u="none" strike="noStrike" dirty="0">
                          <a:effectLst/>
                        </a:rPr>
                        <a:t>6</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142,267</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222,116</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60.96%</a:t>
                      </a:r>
                      <a:endParaRPr lang="en-US" sz="2000" b="0" i="0" u="none" strike="noStrike" dirty="0">
                        <a:solidFill>
                          <a:srgbClr val="000000"/>
                        </a:solidFill>
                        <a:effectLst/>
                        <a:latin typeface="Calibri"/>
                      </a:endParaRPr>
                    </a:p>
                  </a:txBody>
                  <a:tcPr marL="9525" marR="9525" marT="9525" marB="0" anchor="b"/>
                </a:tc>
              </a:tr>
              <a:tr h="309563">
                <a:tc>
                  <a:txBody>
                    <a:bodyPr/>
                    <a:lstStyle/>
                    <a:p>
                      <a:pPr algn="r" fontAlgn="b"/>
                      <a:r>
                        <a:rPr lang="en-US" sz="2000" u="none" strike="noStrike" dirty="0">
                          <a:effectLst/>
                        </a:rPr>
                        <a:t>7</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168,695</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168,041</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D</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50.10%</a:t>
                      </a:r>
                      <a:endParaRPr lang="en-US" sz="2000" b="0" i="0" u="none" strike="noStrike" dirty="0">
                        <a:solidFill>
                          <a:srgbClr val="000000"/>
                        </a:solidFill>
                        <a:effectLst/>
                        <a:latin typeface="Calibri"/>
                      </a:endParaRPr>
                    </a:p>
                  </a:txBody>
                  <a:tcPr marL="9525" marR="9525" marT="9525" marB="0" anchor="b"/>
                </a:tc>
              </a:tr>
              <a:tr h="309563">
                <a:tc>
                  <a:txBody>
                    <a:bodyPr/>
                    <a:lstStyle/>
                    <a:p>
                      <a:pPr algn="r" fontAlgn="b"/>
                      <a:r>
                        <a:rPr lang="en-US" sz="2000" u="none" strike="noStrike" dirty="0">
                          <a:effectLst/>
                        </a:rPr>
                        <a:t>8</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137,139</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160,695</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4,446</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53.16%</a:t>
                      </a:r>
                      <a:endParaRPr lang="en-US" sz="2000" b="0" i="0" u="none" strike="noStrike" dirty="0">
                        <a:solidFill>
                          <a:srgbClr val="000000"/>
                        </a:solidFill>
                        <a:effectLst/>
                        <a:latin typeface="Calibri"/>
                      </a:endParaRPr>
                    </a:p>
                  </a:txBody>
                  <a:tcPr marL="9525" marR="9525" marT="9525" marB="0" anchor="b"/>
                </a:tc>
              </a:tr>
              <a:tr h="309563">
                <a:tc>
                  <a:txBody>
                    <a:bodyPr/>
                    <a:lstStyle/>
                    <a:p>
                      <a:pPr algn="r" fontAlgn="b"/>
                      <a:r>
                        <a:rPr lang="en-US" sz="2000" u="none" strike="noStrike" dirty="0">
                          <a:effectLst/>
                        </a:rPr>
                        <a:t>9</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171,503</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194,537</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9,650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51.78%</a:t>
                      </a:r>
                      <a:endParaRPr lang="en-US" sz="2000" b="0" i="0" u="none" strike="noStrike" dirty="0">
                        <a:solidFill>
                          <a:srgbClr val="000000"/>
                        </a:solidFill>
                        <a:effectLst/>
                        <a:latin typeface="Calibri"/>
                      </a:endParaRPr>
                    </a:p>
                  </a:txBody>
                  <a:tcPr marL="9525" marR="9525" marT="9525" marB="0" anchor="b"/>
                </a:tc>
              </a:tr>
              <a:tr h="309563">
                <a:tc>
                  <a:txBody>
                    <a:bodyPr/>
                    <a:lstStyle/>
                    <a:p>
                      <a:pPr algn="r" fontAlgn="b"/>
                      <a:r>
                        <a:rPr lang="en-US" sz="2000" u="none" strike="noStrike" dirty="0">
                          <a:effectLst/>
                        </a:rPr>
                        <a:t>10</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144,023</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190,826</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56.99%</a:t>
                      </a:r>
                      <a:endParaRPr lang="en-US" sz="2000" b="0" i="0" u="none" strike="noStrike" dirty="0">
                        <a:solidFill>
                          <a:srgbClr val="000000"/>
                        </a:solidFill>
                        <a:effectLst/>
                        <a:latin typeface="Calibri"/>
                      </a:endParaRPr>
                    </a:p>
                  </a:txBody>
                  <a:tcPr marL="9525" marR="9525" marT="9525" marB="0" anchor="b"/>
                </a:tc>
              </a:tr>
              <a:tr h="309563">
                <a:tc>
                  <a:txBody>
                    <a:bodyPr/>
                    <a:lstStyle/>
                    <a:p>
                      <a:pPr algn="r" fontAlgn="b"/>
                      <a:r>
                        <a:rPr lang="en-US" sz="2000" u="none" strike="noStrike" dirty="0">
                          <a:effectLst/>
                        </a:rPr>
                        <a:t>11</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141,107</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190,319</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57.42%</a:t>
                      </a:r>
                      <a:endParaRPr lang="en-US" sz="2000" b="0" i="0" u="none" strike="noStrike" dirty="0">
                        <a:solidFill>
                          <a:srgbClr val="000000"/>
                        </a:solidFill>
                        <a:effectLst/>
                        <a:latin typeface="Calibri"/>
                      </a:endParaRPr>
                    </a:p>
                  </a:txBody>
                  <a:tcPr marL="9525" marR="9525" marT="9525" marB="0" anchor="b"/>
                </a:tc>
              </a:tr>
              <a:tr h="309563">
                <a:tc>
                  <a:txBody>
                    <a:bodyPr/>
                    <a:lstStyle/>
                    <a:p>
                      <a:pPr algn="r" fontAlgn="b"/>
                      <a:r>
                        <a:rPr lang="en-US" sz="2000" u="none" strike="noStrike" dirty="0">
                          <a:effectLst/>
                        </a:rPr>
                        <a:t>12</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247,591</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63,317</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D</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79.63%</a:t>
                      </a:r>
                      <a:endParaRPr lang="en-US" sz="2000" b="0" i="0" u="none" strike="noStrike" dirty="0">
                        <a:solidFill>
                          <a:srgbClr val="000000"/>
                        </a:solidFill>
                        <a:effectLst/>
                        <a:latin typeface="Calibri"/>
                      </a:endParaRPr>
                    </a:p>
                  </a:txBody>
                  <a:tcPr marL="9525" marR="9525" marT="9525" marB="0" anchor="b"/>
                </a:tc>
              </a:tr>
              <a:tr h="309563">
                <a:tc>
                  <a:txBody>
                    <a:bodyPr/>
                    <a:lstStyle/>
                    <a:p>
                      <a:pPr algn="r" fontAlgn="b"/>
                      <a:r>
                        <a:rPr lang="en-US" sz="2000" u="none" strike="noStrike" dirty="0">
                          <a:effectLst/>
                        </a:rPr>
                        <a:t>13</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160,115</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210,495</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56.80%</a:t>
                      </a:r>
                      <a:endParaRPr lang="en-US" sz="2000" b="0" i="0" u="none" strike="noStrike" dirty="0">
                        <a:solidFill>
                          <a:srgbClr val="000000"/>
                        </a:solidFill>
                        <a:effectLst/>
                        <a:latin typeface="Calibri"/>
                      </a:endParaRPr>
                    </a:p>
                  </a:txBody>
                  <a:tcPr marL="9525" marR="9525" marT="9525" marB="0" anchor="b"/>
                </a:tc>
              </a:tr>
              <a:tr h="309563">
                <a:tc>
                  <a:txBody>
                    <a:bodyPr/>
                    <a:lstStyle/>
                    <a:p>
                      <a:pPr algn="r" fontAlgn="b"/>
                      <a:r>
                        <a:rPr lang="en-US" sz="2000" u="none" strike="noStrike" dirty="0">
                          <a:effectLst/>
                        </a:rPr>
                        <a:t>Total</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2,218,157</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2,137,167</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29,588</a:t>
                      </a:r>
                      <a:endParaRPr lang="en-US" sz="2000" b="0" i="0" u="none" strike="noStrike" dirty="0">
                        <a:solidFill>
                          <a:srgbClr val="000000"/>
                        </a:solidFill>
                        <a:effectLst/>
                        <a:latin typeface="Calibri"/>
                      </a:endParaRPr>
                    </a:p>
                  </a:txBody>
                  <a:tcPr marL="9525" marR="9525" marT="9525" marB="0" anchor="b"/>
                </a:tc>
                <a:tc>
                  <a:txBody>
                    <a:bodyPr/>
                    <a:lstStyle/>
                    <a:p>
                      <a:pPr algn="ctr" fontAlgn="b"/>
                      <a:r>
                        <a:rPr lang="en-US" sz="2000" u="none" strike="noStrike" dirty="0">
                          <a:effectLst/>
                        </a:rPr>
                        <a:t>9 R, 4 D</a:t>
                      </a:r>
                      <a:endParaRPr lang="en-US" sz="2000" b="0" i="0" u="none" strike="noStrike" dirty="0">
                        <a:solidFill>
                          <a:srgbClr val="000000"/>
                        </a:solidFill>
                        <a:effectLst/>
                        <a:latin typeface="Calibri"/>
                      </a:endParaRPr>
                    </a:p>
                  </a:txBody>
                  <a:tcPr marL="9525" marR="9525" marT="9525" marB="0" anchor="b"/>
                </a:tc>
                <a:tc>
                  <a:txBody>
                    <a:bodyPr/>
                    <a:lstStyle/>
                    <a:p>
                      <a:pPr algn="l" fontAlgn="b"/>
                      <a:endParaRPr lang="en-US" sz="2000" b="0" i="0" u="none" strike="noStrike" dirty="0">
                        <a:solidFill>
                          <a:srgbClr val="000000"/>
                        </a:solidFill>
                        <a:effectLst/>
                        <a:latin typeface="Calibri"/>
                      </a:endParaRPr>
                    </a:p>
                  </a:txBody>
                  <a:tcPr marL="9525" marR="9525" marT="9525" marB="0" anchor="b"/>
                </a:tc>
              </a:tr>
              <a:tr h="309563">
                <a:tc>
                  <a:txBody>
                    <a:bodyPr/>
                    <a:lstStyle/>
                    <a:p>
                      <a:pPr algn="r" fontAlgn="b"/>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50.59%</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48.74%</a:t>
                      </a:r>
                      <a:endParaRPr lang="en-US" sz="2000" b="0" i="0" u="none" strike="noStrike" dirty="0">
                        <a:solidFill>
                          <a:srgbClr val="000000"/>
                        </a:solidFill>
                        <a:effectLst/>
                        <a:latin typeface="Calibri"/>
                      </a:endParaRPr>
                    </a:p>
                  </a:txBody>
                  <a:tcPr marL="9525" marR="9525" marT="9525" marB="0" anchor="b"/>
                </a:tc>
                <a:tc>
                  <a:txBody>
                    <a:bodyPr/>
                    <a:lstStyle/>
                    <a:p>
                      <a:pPr algn="l" fontAlgn="b"/>
                      <a:endParaRPr lang="en-US" sz="2000" b="0" i="0" u="none" strike="noStrike" dirty="0">
                        <a:solidFill>
                          <a:srgbClr val="000000"/>
                        </a:solidFill>
                        <a:effectLst/>
                        <a:latin typeface="Calibri"/>
                      </a:endParaRPr>
                    </a:p>
                  </a:txBody>
                  <a:tcPr marL="9525" marR="9525" marT="9525" marB="0" anchor="b"/>
                </a:tc>
                <a:tc>
                  <a:txBody>
                    <a:bodyPr/>
                    <a:lstStyle/>
                    <a:p>
                      <a:pPr algn="l" fontAlgn="b"/>
                      <a:endParaRPr lang="en-US" sz="2000" b="0" i="0" u="none" strike="noStrike" dirty="0">
                        <a:solidFill>
                          <a:srgbClr val="000000"/>
                        </a:solidFill>
                        <a:effectLst/>
                        <a:latin typeface="Calibri"/>
                      </a:endParaRPr>
                    </a:p>
                  </a:txBody>
                  <a:tcPr marL="9525" marR="9525" marT="9525" marB="0" anchor="b"/>
                </a:tc>
                <a:tc>
                  <a:txBody>
                    <a:bodyPr/>
                    <a:lstStyle/>
                    <a:p>
                      <a:pPr algn="l" fontAlgn="b"/>
                      <a:endParaRPr lang="en-US" sz="20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3425102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234</TotalTime>
  <Words>1165</Words>
  <Application>Microsoft Office PowerPoint</Application>
  <PresentationFormat>On-screen Show (4:3)</PresentationFormat>
  <Paragraphs>318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Apex</vt:lpstr>
      <vt:lpstr>PowerPoint Presentation</vt:lpstr>
      <vt:lpstr>CONGRESS</vt:lpstr>
      <vt:lpstr>Staggered terms</vt:lpstr>
      <vt:lpstr>Vacancies</vt:lpstr>
      <vt:lpstr>Example</vt:lpstr>
      <vt:lpstr>Reapportionment</vt:lpstr>
      <vt:lpstr>2010 reapportionment</vt:lpstr>
      <vt:lpstr>Majority-Minority Districting</vt:lpstr>
      <vt:lpstr>North Carolina US House Elections 2012</vt:lpstr>
      <vt:lpstr>North Carolina US House Elections 2012</vt:lpstr>
      <vt:lpstr>Demographics of the 115th congress  (2017-2019)</vt:lpstr>
      <vt:lpstr>DOES CONGRESS “REPRESENT” AMERICA?</vt:lpstr>
      <vt:lpstr> REPRESENTATION</vt:lpstr>
      <vt:lpstr>INCUMBENCY ADVANTAGE</vt:lpstr>
      <vt:lpstr>Committees</vt:lpstr>
      <vt:lpstr>Why join a committee?</vt:lpstr>
      <vt:lpstr>How a Bill Becomes a Law (Most of Them Don’t)</vt:lpstr>
      <vt:lpstr>LEGISLATIVE PROCESS Senate</vt:lpstr>
      <vt:lpstr>Committees in the Legislative Process</vt:lpstr>
      <vt:lpstr>Legislative Process: Senate</vt:lpstr>
      <vt:lpstr>LEGISLATIVE PROCESS House of Representatives</vt:lpstr>
      <vt:lpstr>LEGISLATIVE PROCESS</vt:lpstr>
      <vt:lpstr>Authorization and Appropriations</vt:lpstr>
      <vt:lpstr>Appropriations Bills</vt:lpstr>
      <vt:lpstr>Decision-making (Fenno)</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Congress “represent” america?</dc:title>
  <dc:creator>Holder, John</dc:creator>
  <cp:lastModifiedBy>Holder, John</cp:lastModifiedBy>
  <cp:revision>32</cp:revision>
  <cp:lastPrinted>2012-09-12T13:21:36Z</cp:lastPrinted>
  <dcterms:created xsi:type="dcterms:W3CDTF">2012-09-12T12:43:51Z</dcterms:created>
  <dcterms:modified xsi:type="dcterms:W3CDTF">2017-09-06T21:54:00Z</dcterms:modified>
</cp:coreProperties>
</file>