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77" r:id="rId2"/>
    <p:sldId id="278" r:id="rId3"/>
    <p:sldId id="279" r:id="rId4"/>
    <p:sldId id="256" r:id="rId5"/>
    <p:sldId id="281" r:id="rId6"/>
    <p:sldId id="280" r:id="rId7"/>
    <p:sldId id="257" r:id="rId8"/>
    <p:sldId id="258" r:id="rId9"/>
    <p:sldId id="259" r:id="rId10"/>
    <p:sldId id="260" r:id="rId11"/>
    <p:sldId id="261" r:id="rId12"/>
    <p:sldId id="262"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1F51D5F-5580-42B3-A348-AAF2DDDB17B2}" type="datetimeFigureOut">
              <a:rPr lang="en-US" smtClean="0"/>
              <a:t>1/17/2017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76CEA8C-1979-4139-9C8F-78007AA8B080}" type="slidenum">
              <a:rPr lang="en-US" smtClean="0"/>
              <a:t>‹#›</a:t>
            </a:fld>
            <a:endParaRPr lang="en-US"/>
          </a:p>
        </p:txBody>
      </p:sp>
    </p:spTree>
    <p:extLst>
      <p:ext uri="{BB962C8B-B14F-4D97-AF65-F5344CB8AC3E}">
        <p14:creationId xmlns:p14="http://schemas.microsoft.com/office/powerpoint/2010/main" val="766729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6CEA8C-1979-4139-9C8F-78007AA8B080}" type="slidenum">
              <a:rPr lang="en-US" smtClean="0"/>
              <a:t>12</a:t>
            </a:fld>
            <a:endParaRPr lang="en-US"/>
          </a:p>
        </p:txBody>
      </p:sp>
    </p:spTree>
    <p:extLst>
      <p:ext uri="{BB962C8B-B14F-4D97-AF65-F5344CB8AC3E}">
        <p14:creationId xmlns:p14="http://schemas.microsoft.com/office/powerpoint/2010/main" val="359957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59C6CC2-FD51-416D-AE73-8B395FF32598}" type="datetimeFigureOut">
              <a:rPr lang="en-US" smtClean="0"/>
              <a:t>1/17/2017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332E86C-8CEB-40B6-A94C-E5862DA2261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9C6CC2-FD51-416D-AE73-8B395FF32598}"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2E86C-8CEB-40B6-A94C-E5862DA226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9C6CC2-FD51-416D-AE73-8B395FF32598}"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2E86C-8CEB-40B6-A94C-E5862DA226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9C6CC2-FD51-416D-AE73-8B395FF32598}"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2E86C-8CEB-40B6-A94C-E5862DA226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9C6CC2-FD51-416D-AE73-8B395FF32598}"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332E86C-8CEB-40B6-A94C-E5862DA2261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9C6CC2-FD51-416D-AE73-8B395FF32598}"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2E86C-8CEB-40B6-A94C-E5862DA226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9C6CC2-FD51-416D-AE73-8B395FF32598}"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32E86C-8CEB-40B6-A94C-E5862DA226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9C6CC2-FD51-416D-AE73-8B395FF32598}"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32E86C-8CEB-40B6-A94C-E5862DA226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9C6CC2-FD51-416D-AE73-8B395FF32598}"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32E86C-8CEB-40B6-A94C-E5862DA226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9C6CC2-FD51-416D-AE73-8B395FF32598}"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2E86C-8CEB-40B6-A94C-E5862DA226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9C6CC2-FD51-416D-AE73-8B395FF32598}"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2E86C-8CEB-40B6-A94C-E5862DA226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59C6CC2-FD51-416D-AE73-8B395FF32598}" type="datetimeFigureOut">
              <a:rPr lang="en-US" smtClean="0"/>
              <a:t>1/17/2017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32E86C-8CEB-40B6-A94C-E5862DA2261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2590799"/>
          </a:xfrm>
        </p:spPr>
        <p:txBody>
          <a:bodyPr>
            <a:normAutofit fontScale="90000"/>
          </a:bodyPr>
          <a:lstStyle/>
          <a:p>
            <a:r>
              <a:rPr lang="en-US" dirty="0" smtClean="0"/>
              <a:t>POWERS OF THE FEDERAL GOVERNMENT UNDER THE Us constitution</a:t>
            </a:r>
            <a:endParaRPr lang="en-US" dirty="0"/>
          </a:p>
        </p:txBody>
      </p:sp>
      <p:sp>
        <p:nvSpPr>
          <p:cNvPr id="3" name="Subtitle 2"/>
          <p:cNvSpPr>
            <a:spLocks noGrp="1"/>
          </p:cNvSpPr>
          <p:nvPr>
            <p:ph type="subTitle" idx="1"/>
          </p:nvPr>
        </p:nvSpPr>
        <p:spPr>
          <a:xfrm>
            <a:off x="609600" y="2895600"/>
            <a:ext cx="8153400" cy="3810000"/>
          </a:xfrm>
        </p:spPr>
        <p:txBody>
          <a:bodyPr>
            <a:normAutofit fontScale="92500"/>
          </a:bodyPr>
          <a:lstStyle/>
          <a:p>
            <a:pPr algn="l"/>
            <a:r>
              <a:rPr lang="en-US" dirty="0" smtClean="0"/>
              <a:t>Taxes, Duties, Imposts and Excises (taxes on commerce and imports) – same throughout the US</a:t>
            </a:r>
          </a:p>
          <a:p>
            <a:pPr algn="l"/>
            <a:r>
              <a:rPr lang="en-US" dirty="0" smtClean="0"/>
              <a:t>Coin money and regulate its value, prosecute counterfeiting, establish bankruptcy law</a:t>
            </a:r>
          </a:p>
          <a:p>
            <a:pPr algn="l"/>
            <a:r>
              <a:rPr lang="en-US" dirty="0" smtClean="0"/>
              <a:t>Regulation of international and interstate commerce</a:t>
            </a:r>
          </a:p>
          <a:p>
            <a:pPr algn="l"/>
            <a:r>
              <a:rPr lang="en-US" dirty="0" smtClean="0"/>
              <a:t>Pay debts and borrow money</a:t>
            </a:r>
          </a:p>
          <a:p>
            <a:pPr algn="l"/>
            <a:r>
              <a:rPr lang="en-US" dirty="0" smtClean="0"/>
              <a:t>This is what gives us a national economic system instead of separate state economies</a:t>
            </a:r>
          </a:p>
          <a:p>
            <a:pPr algn="l"/>
            <a:endParaRPr lang="en-US" dirty="0" smtClean="0"/>
          </a:p>
        </p:txBody>
      </p:sp>
    </p:spTree>
    <p:extLst>
      <p:ext uri="{BB962C8B-B14F-4D97-AF65-F5344CB8AC3E}">
        <p14:creationId xmlns:p14="http://schemas.microsoft.com/office/powerpoint/2010/main" val="1776464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IV: Full Faith and Credit Clause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state must recognize other states’ legally binding acts and contracts.</a:t>
            </a:r>
          </a:p>
          <a:p>
            <a:r>
              <a:rPr lang="en-US" dirty="0" smtClean="0"/>
              <a:t>Prior to the Supreme Court’s decision striking down bans on same-sex marriage throughout the country in June 2015, many states, including SC, had laws barring recognition of same-sex marriages legally performed in other states. This was probably a violation of the Full Faith and Credit Clause, although that was never tested in court. The legalization of same-sex marriage was based on the Equal Protection Clause of the Fourteenth Amendment.</a:t>
            </a:r>
            <a:endParaRPr lang="en-US" dirty="0"/>
          </a:p>
        </p:txBody>
      </p:sp>
    </p:spTree>
    <p:extLst>
      <p:ext uri="{BB962C8B-B14F-4D97-AF65-F5344CB8AC3E}">
        <p14:creationId xmlns:p14="http://schemas.microsoft.com/office/powerpoint/2010/main" val="255082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V: Amendment Process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Proposal + Ratification:</a:t>
            </a:r>
          </a:p>
          <a:p>
            <a:r>
              <a:rPr lang="en-US" dirty="0" smtClean="0"/>
              <a:t>Proposal</a:t>
            </a:r>
          </a:p>
          <a:p>
            <a:pPr lvl="1"/>
            <a:r>
              <a:rPr lang="en-US" dirty="0" smtClean="0"/>
              <a:t>An amendment is passed by 2/3 vote of each House of Congress</a:t>
            </a:r>
          </a:p>
          <a:p>
            <a:pPr marL="585216" lvl="1" indent="0">
              <a:buNone/>
            </a:pPr>
            <a:r>
              <a:rPr lang="en-US" dirty="0" smtClean="0"/>
              <a:t>OR</a:t>
            </a:r>
          </a:p>
          <a:p>
            <a:pPr lvl="1"/>
            <a:r>
              <a:rPr lang="en-US" dirty="0" smtClean="0"/>
              <a:t>A constitutional convention may be called by the legislatures of 2/3 of the states (has not happened since 1787)</a:t>
            </a:r>
          </a:p>
          <a:p>
            <a:r>
              <a:rPr lang="en-US" dirty="0" smtClean="0"/>
              <a:t>Ratification (method chosen by Congress)</a:t>
            </a:r>
          </a:p>
          <a:p>
            <a:pPr lvl="1"/>
            <a:r>
              <a:rPr lang="en-US" dirty="0" smtClean="0"/>
              <a:t>After being proposed, an amendment must be ratified by the legislatures of ¾ of the states</a:t>
            </a:r>
          </a:p>
          <a:p>
            <a:pPr marL="585216" lvl="1" indent="0">
              <a:buNone/>
            </a:pPr>
            <a:r>
              <a:rPr lang="en-US" dirty="0" smtClean="0"/>
              <a:t>OR</a:t>
            </a:r>
          </a:p>
          <a:p>
            <a:pPr lvl="1"/>
            <a:r>
              <a:rPr lang="en-US" dirty="0" smtClean="0"/>
              <a:t>By ratifying conventions in ¾ of the states (21</a:t>
            </a:r>
            <a:r>
              <a:rPr lang="en-US" baseline="30000" dirty="0" smtClean="0"/>
              <a:t>st</a:t>
            </a:r>
            <a:r>
              <a:rPr lang="en-US" dirty="0" smtClean="0"/>
              <a:t> Amendment)</a:t>
            </a:r>
            <a:endParaRPr lang="en-US" dirty="0"/>
          </a:p>
        </p:txBody>
      </p:sp>
    </p:spTree>
    <p:extLst>
      <p:ext uri="{BB962C8B-B14F-4D97-AF65-F5344CB8AC3E}">
        <p14:creationId xmlns:p14="http://schemas.microsoft.com/office/powerpoint/2010/main" val="2181489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Process</a:t>
            </a:r>
            <a:endParaRPr lang="en-US" dirty="0"/>
          </a:p>
        </p:txBody>
      </p:sp>
      <p:sp>
        <p:nvSpPr>
          <p:cNvPr id="3" name="Text Placeholder 2"/>
          <p:cNvSpPr>
            <a:spLocks noGrp="1"/>
          </p:cNvSpPr>
          <p:nvPr>
            <p:ph type="body" idx="1"/>
          </p:nvPr>
        </p:nvSpPr>
        <p:spPr/>
        <p:txBody>
          <a:bodyPr/>
          <a:lstStyle/>
          <a:p>
            <a:r>
              <a:rPr lang="en-US" dirty="0" smtClean="0"/>
              <a:t>Proposal</a:t>
            </a:r>
            <a:endParaRPr lang="en-US" dirty="0"/>
          </a:p>
        </p:txBody>
      </p:sp>
      <p:sp>
        <p:nvSpPr>
          <p:cNvPr id="4" name="Text Placeholder 3"/>
          <p:cNvSpPr>
            <a:spLocks noGrp="1"/>
          </p:cNvSpPr>
          <p:nvPr>
            <p:ph type="body" sz="half" idx="3"/>
          </p:nvPr>
        </p:nvSpPr>
        <p:spPr/>
        <p:txBody>
          <a:bodyPr/>
          <a:lstStyle/>
          <a:p>
            <a:r>
              <a:rPr lang="en-US" dirty="0" smtClean="0"/>
              <a:t>ratification</a:t>
            </a:r>
            <a:endParaRPr lang="en-US" dirty="0"/>
          </a:p>
        </p:txBody>
      </p:sp>
      <p:sp>
        <p:nvSpPr>
          <p:cNvPr id="5" name="Content Placeholder 4"/>
          <p:cNvSpPr>
            <a:spLocks noGrp="1"/>
          </p:cNvSpPr>
          <p:nvPr>
            <p:ph sz="quarter" idx="2"/>
          </p:nvPr>
        </p:nvSpPr>
        <p:spPr/>
        <p:txBody>
          <a:bodyPr/>
          <a:lstStyle/>
          <a:p>
            <a:r>
              <a:rPr lang="en-US" dirty="0" smtClean="0"/>
              <a:t>Congress</a:t>
            </a:r>
            <a:endParaRPr lang="en-US" dirty="0"/>
          </a:p>
          <a:p>
            <a:endParaRPr lang="en-US" dirty="0" smtClean="0"/>
          </a:p>
          <a:p>
            <a:endParaRPr lang="en-US" dirty="0"/>
          </a:p>
          <a:p>
            <a:endParaRPr lang="en-US" dirty="0" smtClean="0"/>
          </a:p>
          <a:p>
            <a:r>
              <a:rPr lang="en-US" dirty="0" smtClean="0"/>
              <a:t>Constitutional Convention</a:t>
            </a:r>
            <a:endParaRPr lang="en-US" dirty="0"/>
          </a:p>
        </p:txBody>
      </p:sp>
      <p:sp>
        <p:nvSpPr>
          <p:cNvPr id="6" name="Content Placeholder 5"/>
          <p:cNvSpPr>
            <a:spLocks noGrp="1"/>
          </p:cNvSpPr>
          <p:nvPr>
            <p:ph sz="quarter" idx="4"/>
          </p:nvPr>
        </p:nvSpPr>
        <p:spPr/>
        <p:txBody>
          <a:bodyPr/>
          <a:lstStyle/>
          <a:p>
            <a:r>
              <a:rPr lang="en-US" dirty="0" smtClean="0"/>
              <a:t>State Legislatures</a:t>
            </a:r>
          </a:p>
          <a:p>
            <a:endParaRPr lang="en-US" dirty="0"/>
          </a:p>
          <a:p>
            <a:endParaRPr lang="en-US" dirty="0" smtClean="0"/>
          </a:p>
          <a:p>
            <a:endParaRPr lang="en-US" dirty="0"/>
          </a:p>
          <a:p>
            <a:r>
              <a:rPr lang="en-US" dirty="0" smtClean="0"/>
              <a:t>State ratifying conventions</a:t>
            </a:r>
            <a:endParaRPr lang="en-US" dirty="0"/>
          </a:p>
        </p:txBody>
      </p:sp>
      <p:sp>
        <p:nvSpPr>
          <p:cNvPr id="7" name="Right Arrow 6"/>
          <p:cNvSpPr/>
          <p:nvPr/>
        </p:nvSpPr>
        <p:spPr>
          <a:xfrm>
            <a:off x="3048000" y="2209800"/>
            <a:ext cx="1219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200400" y="4343400"/>
            <a:ext cx="1143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2870852">
            <a:off x="3048000" y="3048000"/>
            <a:ext cx="1143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rot="18915352">
            <a:off x="3155987" y="3984883"/>
            <a:ext cx="1143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1480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Rights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Amendments I-X.</a:t>
            </a:r>
          </a:p>
          <a:p>
            <a:r>
              <a:rPr lang="en-US" dirty="0" smtClean="0"/>
              <a:t>Added to the Constitution in 1791 in order to gain support from the Anti-Federalists, who believed that the new Constitution gave the national government too much power.</a:t>
            </a:r>
          </a:p>
          <a:p>
            <a:r>
              <a:rPr lang="en-US" dirty="0" smtClean="0"/>
              <a:t>North Carolina and Rhode Island refused to ratify the Constitution without the promise that a Bill of Rights would be included.</a:t>
            </a:r>
          </a:p>
          <a:p>
            <a:r>
              <a:rPr lang="en-US" dirty="0" smtClean="0"/>
              <a:t>Seventeen additional amendments have been ratified since 1795. The 18</a:t>
            </a:r>
            <a:r>
              <a:rPr lang="en-US" baseline="30000" dirty="0" smtClean="0"/>
              <a:t>th</a:t>
            </a:r>
            <a:r>
              <a:rPr lang="en-US" dirty="0" smtClean="0"/>
              <a:t> Amendment (prohibition of alcohol) was repealed by the 21</a:t>
            </a:r>
            <a:r>
              <a:rPr lang="en-US" baseline="30000" dirty="0" smtClean="0"/>
              <a:t>st</a:t>
            </a:r>
            <a:r>
              <a:rPr lang="en-US" dirty="0" smtClean="0"/>
              <a:t> Amendment.</a:t>
            </a:r>
            <a:endParaRPr lang="en-US" dirty="0"/>
          </a:p>
        </p:txBody>
      </p:sp>
    </p:spTree>
    <p:extLst>
      <p:ext uri="{BB962C8B-B14F-4D97-AF65-F5344CB8AC3E}">
        <p14:creationId xmlns:p14="http://schemas.microsoft.com/office/powerpoint/2010/main" val="1323735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Federalist Papers</a:t>
            </a:r>
            <a:endParaRPr lang="en-US" i="1" dirty="0"/>
          </a:p>
        </p:txBody>
      </p:sp>
      <p:sp>
        <p:nvSpPr>
          <p:cNvPr id="3" name="Content Placeholder 2"/>
          <p:cNvSpPr>
            <a:spLocks noGrp="1"/>
          </p:cNvSpPr>
          <p:nvPr>
            <p:ph idx="1"/>
          </p:nvPr>
        </p:nvSpPr>
        <p:spPr/>
        <p:txBody>
          <a:bodyPr/>
          <a:lstStyle/>
          <a:p>
            <a:r>
              <a:rPr lang="en-US" dirty="0" smtClean="0"/>
              <a:t>A series of essays arguing in favor of the ratification of the Constitution, written by Alexander Hamilton, John Jay and James Madison. Published as letters to the editor in newspapers to persuade the states to ratify, particularly New York.</a:t>
            </a:r>
          </a:p>
          <a:p>
            <a:r>
              <a:rPr lang="en-US" dirty="0" smtClean="0"/>
              <a:t>Madison authored </a:t>
            </a:r>
            <a:r>
              <a:rPr lang="en-US" i="1" dirty="0" smtClean="0"/>
              <a:t>Federalist #10 </a:t>
            </a:r>
            <a:r>
              <a:rPr lang="en-US" dirty="0" smtClean="0"/>
              <a:t>and </a:t>
            </a:r>
            <a:r>
              <a:rPr lang="en-US" i="1" dirty="0" smtClean="0"/>
              <a:t>#51.</a:t>
            </a:r>
            <a:endParaRPr lang="en-US" dirty="0"/>
          </a:p>
        </p:txBody>
      </p:sp>
    </p:spTree>
    <p:extLst>
      <p:ext uri="{BB962C8B-B14F-4D97-AF65-F5344CB8AC3E}">
        <p14:creationId xmlns:p14="http://schemas.microsoft.com/office/powerpoint/2010/main" val="692138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Federalist #10</a:t>
            </a:r>
            <a:endParaRPr lang="en-US" i="1" dirty="0">
              <a:effectLst/>
            </a:endParaRPr>
          </a:p>
        </p:txBody>
      </p:sp>
      <p:sp>
        <p:nvSpPr>
          <p:cNvPr id="3" name="Content Placeholder 2"/>
          <p:cNvSpPr>
            <a:spLocks noGrp="1"/>
          </p:cNvSpPr>
          <p:nvPr>
            <p:ph idx="1"/>
          </p:nvPr>
        </p:nvSpPr>
        <p:spPr/>
        <p:txBody>
          <a:bodyPr/>
          <a:lstStyle/>
          <a:p>
            <a:r>
              <a:rPr lang="en-US" dirty="0" smtClean="0"/>
              <a:t>“[A] well-constructed Union” will “break and control the violence of faction.”</a:t>
            </a:r>
          </a:p>
          <a:p>
            <a:r>
              <a:rPr lang="en-US" dirty="0" smtClean="0"/>
              <a:t>Faction: A group acting in its own “common impulse of passion, or of interest, adverse to the rights of other citizens, or the permanent and aggregate interests of the community.”</a:t>
            </a:r>
          </a:p>
          <a:p>
            <a:pPr lvl="1"/>
            <a:r>
              <a:rPr lang="en-US" dirty="0" smtClean="0"/>
              <a:t>Political parties</a:t>
            </a:r>
          </a:p>
          <a:p>
            <a:pPr lvl="1"/>
            <a:r>
              <a:rPr lang="en-US" dirty="0" smtClean="0"/>
              <a:t>Economic classes</a:t>
            </a:r>
          </a:p>
          <a:p>
            <a:pPr lvl="1"/>
            <a:r>
              <a:rPr lang="en-US" dirty="0" smtClean="0"/>
              <a:t>“Special interest groups”</a:t>
            </a:r>
            <a:endParaRPr lang="en-US" dirty="0"/>
          </a:p>
        </p:txBody>
      </p:sp>
    </p:spTree>
    <p:extLst>
      <p:ext uri="{BB962C8B-B14F-4D97-AF65-F5344CB8AC3E}">
        <p14:creationId xmlns:p14="http://schemas.microsoft.com/office/powerpoint/2010/main" val="569656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Federalist #10</a:t>
            </a:r>
            <a:endParaRPr lang="en-US" i="1" dirty="0"/>
          </a:p>
        </p:txBody>
      </p:sp>
      <p:sp>
        <p:nvSpPr>
          <p:cNvPr id="3" name="Content Placeholder 2"/>
          <p:cNvSpPr>
            <a:spLocks noGrp="1"/>
          </p:cNvSpPr>
          <p:nvPr>
            <p:ph idx="1"/>
          </p:nvPr>
        </p:nvSpPr>
        <p:spPr/>
        <p:txBody>
          <a:bodyPr>
            <a:normAutofit lnSpcReduction="10000"/>
          </a:bodyPr>
          <a:lstStyle/>
          <a:p>
            <a:r>
              <a:rPr lang="en-US" dirty="0" smtClean="0"/>
              <a:t>“Curing the Mischiefs of Faction”:</a:t>
            </a:r>
          </a:p>
          <a:p>
            <a:r>
              <a:rPr lang="en-US" dirty="0" smtClean="0"/>
              <a:t>Remove the cause or control the effects.</a:t>
            </a:r>
          </a:p>
          <a:p>
            <a:pPr lvl="1"/>
            <a:r>
              <a:rPr lang="en-US" dirty="0" smtClean="0"/>
              <a:t>Remove the cause: Destroy liberty</a:t>
            </a:r>
          </a:p>
          <a:p>
            <a:pPr lvl="2"/>
            <a:r>
              <a:rPr lang="en-US" dirty="0" smtClean="0"/>
              <a:t>“Worse than the disease”</a:t>
            </a:r>
          </a:p>
          <a:p>
            <a:pPr lvl="1"/>
            <a:r>
              <a:rPr lang="en-US" dirty="0" smtClean="0"/>
              <a:t>Remove the cause: Give everyone the same opinions, passions and interests</a:t>
            </a:r>
          </a:p>
          <a:p>
            <a:pPr lvl="2"/>
            <a:r>
              <a:rPr lang="en-US" dirty="0" smtClean="0"/>
              <a:t>“As impracticable as the first would be unwise.”</a:t>
            </a:r>
          </a:p>
          <a:p>
            <a:pPr lvl="1"/>
            <a:r>
              <a:rPr lang="en-US" dirty="0" smtClean="0"/>
              <a:t>Each person will form his own opinions and exercise his own talents. This leads to different degrees and kinds of property.</a:t>
            </a:r>
          </a:p>
          <a:p>
            <a:pPr lvl="1"/>
            <a:r>
              <a:rPr lang="en-US" dirty="0" smtClean="0"/>
              <a:t>Unequal distribution of property is the primary cause of faction (different economic classes).</a:t>
            </a:r>
            <a:endParaRPr lang="en-US" dirty="0"/>
          </a:p>
        </p:txBody>
      </p:sp>
    </p:spTree>
    <p:extLst>
      <p:ext uri="{BB962C8B-B14F-4D97-AF65-F5344CB8AC3E}">
        <p14:creationId xmlns:p14="http://schemas.microsoft.com/office/powerpoint/2010/main" val="2117608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Federalist #10</a:t>
            </a:r>
            <a:endParaRPr lang="en-US" i="1" dirty="0"/>
          </a:p>
        </p:txBody>
      </p:sp>
      <p:sp>
        <p:nvSpPr>
          <p:cNvPr id="3" name="Content Placeholder 2"/>
          <p:cNvSpPr>
            <a:spLocks noGrp="1"/>
          </p:cNvSpPr>
          <p:nvPr>
            <p:ph idx="1"/>
          </p:nvPr>
        </p:nvSpPr>
        <p:spPr/>
        <p:txBody>
          <a:bodyPr>
            <a:normAutofit lnSpcReduction="10000"/>
          </a:bodyPr>
          <a:lstStyle/>
          <a:p>
            <a:r>
              <a:rPr lang="en-US" dirty="0" smtClean="0"/>
              <a:t>Controlling the effects of faction</a:t>
            </a:r>
          </a:p>
          <a:p>
            <a:r>
              <a:rPr lang="en-US" dirty="0" smtClean="0"/>
              <a:t>The republican principle: A faction may be outvoted if they’re not the majority.</a:t>
            </a:r>
          </a:p>
          <a:p>
            <a:r>
              <a:rPr lang="en-US" dirty="0" smtClean="0"/>
              <a:t>If they are a majority, either they must be prevented from developing the same interests, or prevented from being able to use this interest to “carry into effect schemes of oppression.”</a:t>
            </a:r>
          </a:p>
          <a:p>
            <a:r>
              <a:rPr lang="en-US" dirty="0" smtClean="0"/>
              <a:t>Democracy is not the answer. It’s easy for factions to form and difficult to check/control them.</a:t>
            </a:r>
          </a:p>
        </p:txBody>
      </p:sp>
    </p:spTree>
    <p:extLst>
      <p:ext uri="{BB962C8B-B14F-4D97-AF65-F5344CB8AC3E}">
        <p14:creationId xmlns:p14="http://schemas.microsoft.com/office/powerpoint/2010/main" val="2685024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Federalist #10</a:t>
            </a:r>
            <a:endParaRPr lang="en-US" i="1" dirty="0"/>
          </a:p>
        </p:txBody>
      </p:sp>
      <p:sp>
        <p:nvSpPr>
          <p:cNvPr id="3" name="Content Placeholder 2"/>
          <p:cNvSpPr>
            <a:spLocks noGrp="1"/>
          </p:cNvSpPr>
          <p:nvPr>
            <p:ph idx="1"/>
          </p:nvPr>
        </p:nvSpPr>
        <p:spPr>
          <a:xfrm>
            <a:off x="457200" y="1066800"/>
            <a:ext cx="8229600" cy="5242560"/>
          </a:xfrm>
        </p:spPr>
        <p:txBody>
          <a:bodyPr>
            <a:normAutofit/>
          </a:bodyPr>
          <a:lstStyle/>
          <a:p>
            <a:r>
              <a:rPr lang="en-US" dirty="0" smtClean="0"/>
              <a:t>Republican form of government is the answer: The people elect their representatives.</a:t>
            </a:r>
          </a:p>
          <a:p>
            <a:r>
              <a:rPr lang="en-US" dirty="0" smtClean="0"/>
              <a:t>Madison believes that the elected representatives may discern the public interest better than the citizens themselves.</a:t>
            </a:r>
          </a:p>
          <a:p>
            <a:r>
              <a:rPr lang="en-US" dirty="0" smtClean="0"/>
              <a:t>A republic can govern a larger and more diverse territory than a direct democracy where the citizens participate in decision-making themselves.</a:t>
            </a:r>
          </a:p>
          <a:p>
            <a:r>
              <a:rPr lang="en-US" dirty="0" smtClean="0"/>
              <a:t>It is more difficult for factions to form in a larger republic.</a:t>
            </a:r>
          </a:p>
        </p:txBody>
      </p:sp>
    </p:spTree>
    <p:extLst>
      <p:ext uri="{BB962C8B-B14F-4D97-AF65-F5344CB8AC3E}">
        <p14:creationId xmlns:p14="http://schemas.microsoft.com/office/powerpoint/2010/main" val="3095472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Federalist #10</a:t>
            </a:r>
            <a:endParaRPr lang="en-US" i="1" dirty="0"/>
          </a:p>
        </p:txBody>
      </p:sp>
      <p:sp>
        <p:nvSpPr>
          <p:cNvPr id="3" name="Content Placeholder 2"/>
          <p:cNvSpPr>
            <a:spLocks noGrp="1"/>
          </p:cNvSpPr>
          <p:nvPr>
            <p:ph idx="1"/>
          </p:nvPr>
        </p:nvSpPr>
        <p:spPr>
          <a:xfrm>
            <a:off x="457200" y="1066800"/>
            <a:ext cx="8229600" cy="5623560"/>
          </a:xfrm>
        </p:spPr>
        <p:txBody>
          <a:bodyPr/>
          <a:lstStyle/>
          <a:p>
            <a:r>
              <a:rPr lang="en-US" dirty="0"/>
              <a:t>Each representative should serve a small enough number of people to be familiar with their needs, but a large enough number to promote diversity of interests and prevent factions from forming.</a:t>
            </a:r>
          </a:p>
          <a:p>
            <a:r>
              <a:rPr lang="en-US" dirty="0" smtClean="0"/>
              <a:t>Division of power between the national government and the states means that even if a faction takes power in one state, it won’t necessarily spread to the national government.</a:t>
            </a:r>
          </a:p>
          <a:p>
            <a:endParaRPr lang="en-US" dirty="0"/>
          </a:p>
        </p:txBody>
      </p:sp>
    </p:spTree>
    <p:extLst>
      <p:ext uri="{BB962C8B-B14F-4D97-AF65-F5344CB8AC3E}">
        <p14:creationId xmlns:p14="http://schemas.microsoft.com/office/powerpoint/2010/main" val="1305440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t>POWERS OF THE FEDERAL GOVERNMENT  UNDER THE US CONSTITUTION</a:t>
            </a:r>
            <a:endParaRPr lang="en-US" dirty="0"/>
          </a:p>
        </p:txBody>
      </p:sp>
      <p:sp>
        <p:nvSpPr>
          <p:cNvPr id="3" name="Content Placeholder 2"/>
          <p:cNvSpPr>
            <a:spLocks noGrp="1"/>
          </p:cNvSpPr>
          <p:nvPr>
            <p:ph idx="1"/>
          </p:nvPr>
        </p:nvSpPr>
        <p:spPr>
          <a:xfrm>
            <a:off x="457200" y="1752600"/>
            <a:ext cx="8229600" cy="4709160"/>
          </a:xfrm>
        </p:spPr>
        <p:txBody>
          <a:bodyPr>
            <a:normAutofit/>
          </a:bodyPr>
          <a:lstStyle/>
          <a:p>
            <a:r>
              <a:rPr lang="en-US" dirty="0" smtClean="0"/>
              <a:t>Provide for the common defense and the general welfare</a:t>
            </a:r>
          </a:p>
          <a:p>
            <a:r>
              <a:rPr lang="en-US" dirty="0" smtClean="0"/>
              <a:t>National army and navy with President as Commander-in-Chief</a:t>
            </a:r>
          </a:p>
          <a:p>
            <a:r>
              <a:rPr lang="en-US" dirty="0" smtClean="0"/>
              <a:t>Call forth militia for national defense as necessary</a:t>
            </a:r>
          </a:p>
          <a:p>
            <a:r>
              <a:rPr lang="en-US" dirty="0" smtClean="0"/>
              <a:t>Treaties, negotiations with other countries</a:t>
            </a:r>
          </a:p>
          <a:p>
            <a:r>
              <a:rPr lang="en-US" dirty="0" smtClean="0"/>
              <a:t>This is what gives us a national foreign and military policy instead of separate state policies</a:t>
            </a:r>
            <a:endParaRPr lang="en-US" dirty="0"/>
          </a:p>
        </p:txBody>
      </p:sp>
    </p:spTree>
    <p:extLst>
      <p:ext uri="{BB962C8B-B14F-4D97-AF65-F5344CB8AC3E}">
        <p14:creationId xmlns:p14="http://schemas.microsoft.com/office/powerpoint/2010/main" val="3820109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Federalist #51</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Separation of powers and checks and balances: Answer to those who argued that the new Constitution would give the national government too much power</a:t>
            </a:r>
          </a:p>
          <a:p>
            <a:r>
              <a:rPr lang="en-US" dirty="0" smtClean="0"/>
              <a:t>“Each department should have a will of its own” and should not choose each other (exception for the judiciary).</a:t>
            </a:r>
          </a:p>
          <a:p>
            <a:r>
              <a:rPr lang="en-US" dirty="0" smtClean="0"/>
              <a:t>Branches of government are separately chosen:</a:t>
            </a:r>
          </a:p>
          <a:p>
            <a:pPr lvl="1"/>
            <a:r>
              <a:rPr lang="en-US" dirty="0" smtClean="0"/>
              <a:t>House of Representatives: Popularly elected</a:t>
            </a:r>
          </a:p>
          <a:p>
            <a:pPr lvl="1"/>
            <a:r>
              <a:rPr lang="en-US" dirty="0" smtClean="0"/>
              <a:t>Senate: Elected by state legislatures</a:t>
            </a:r>
          </a:p>
          <a:p>
            <a:pPr lvl="1"/>
            <a:r>
              <a:rPr lang="en-US" dirty="0" smtClean="0"/>
              <a:t>President and Vice President: Chosen by Electoral College</a:t>
            </a:r>
          </a:p>
          <a:p>
            <a:pPr lvl="1"/>
            <a:r>
              <a:rPr lang="en-US" dirty="0" smtClean="0"/>
              <a:t>Judiciary: Appointed by President, confirmed by Senate.</a:t>
            </a:r>
          </a:p>
          <a:p>
            <a:pPr lvl="1"/>
            <a:endParaRPr lang="en-US" dirty="0"/>
          </a:p>
        </p:txBody>
      </p:sp>
    </p:spTree>
    <p:extLst>
      <p:ext uri="{BB962C8B-B14F-4D97-AF65-F5344CB8AC3E}">
        <p14:creationId xmlns:p14="http://schemas.microsoft.com/office/powerpoint/2010/main" val="3734156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Federalist #51</a:t>
            </a:r>
            <a:endParaRPr lang="en-US" i="1" dirty="0"/>
          </a:p>
        </p:txBody>
      </p:sp>
      <p:sp>
        <p:nvSpPr>
          <p:cNvPr id="3" name="Content Placeholder 2"/>
          <p:cNvSpPr>
            <a:spLocks noGrp="1"/>
          </p:cNvSpPr>
          <p:nvPr>
            <p:ph idx="1"/>
          </p:nvPr>
        </p:nvSpPr>
        <p:spPr/>
        <p:txBody>
          <a:bodyPr/>
          <a:lstStyle/>
          <a:p>
            <a:r>
              <a:rPr lang="en-US" dirty="0" smtClean="0"/>
              <a:t>Different branches should not control each other’s salaries.</a:t>
            </a:r>
          </a:p>
          <a:p>
            <a:r>
              <a:rPr lang="en-US" dirty="0" smtClean="0"/>
              <a:t>The President’s salary cannot be changed during his term of office (it can only go into effect at the beginning of the next term).</a:t>
            </a:r>
          </a:p>
          <a:p>
            <a:r>
              <a:rPr lang="en-US" dirty="0" smtClean="0"/>
              <a:t>A federal judge’s salary cannot be reduced during his term of office.</a:t>
            </a:r>
          </a:p>
          <a:p>
            <a:r>
              <a:rPr lang="en-US" dirty="0" smtClean="0"/>
              <a:t>Why is this important?</a:t>
            </a:r>
            <a:endParaRPr lang="en-US" dirty="0"/>
          </a:p>
        </p:txBody>
      </p:sp>
    </p:spTree>
    <p:extLst>
      <p:ext uri="{BB962C8B-B14F-4D97-AF65-F5344CB8AC3E}">
        <p14:creationId xmlns:p14="http://schemas.microsoft.com/office/powerpoint/2010/main" val="3738808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Federalist #51</a:t>
            </a:r>
            <a:endParaRPr lang="en-US" i="1" dirty="0"/>
          </a:p>
        </p:txBody>
      </p:sp>
      <p:sp>
        <p:nvSpPr>
          <p:cNvPr id="3" name="Content Placeholder 2"/>
          <p:cNvSpPr>
            <a:spLocks noGrp="1"/>
          </p:cNvSpPr>
          <p:nvPr>
            <p:ph idx="1"/>
          </p:nvPr>
        </p:nvSpPr>
        <p:spPr/>
        <p:txBody>
          <a:bodyPr/>
          <a:lstStyle/>
          <a:p>
            <a:r>
              <a:rPr lang="en-US" dirty="0" smtClean="0"/>
              <a:t>“Resist encroachments of the others” (branches)</a:t>
            </a:r>
          </a:p>
          <a:p>
            <a:r>
              <a:rPr lang="en-US" dirty="0" smtClean="0"/>
              <a:t>“Ambition must be made to counteract ambition.” An ambitious (power-seeking) Congress will check the power of an ambitious President, and vice versa.</a:t>
            </a:r>
          </a:p>
          <a:p>
            <a:r>
              <a:rPr lang="en-US" dirty="0" smtClean="0"/>
              <a:t>“But what is government but the greatest of all reflections on human nature?”</a:t>
            </a:r>
            <a:endParaRPr lang="en-US" dirty="0"/>
          </a:p>
        </p:txBody>
      </p:sp>
    </p:spTree>
    <p:extLst>
      <p:ext uri="{BB962C8B-B14F-4D97-AF65-F5344CB8AC3E}">
        <p14:creationId xmlns:p14="http://schemas.microsoft.com/office/powerpoint/2010/main" val="3066866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Federalist #51</a:t>
            </a:r>
            <a:endParaRPr lang="en-US" i="1" dirty="0"/>
          </a:p>
        </p:txBody>
      </p:sp>
      <p:sp>
        <p:nvSpPr>
          <p:cNvPr id="3" name="Content Placeholder 2"/>
          <p:cNvSpPr>
            <a:spLocks noGrp="1"/>
          </p:cNvSpPr>
          <p:nvPr>
            <p:ph idx="1"/>
          </p:nvPr>
        </p:nvSpPr>
        <p:spPr/>
        <p:txBody>
          <a:bodyPr/>
          <a:lstStyle/>
          <a:p>
            <a:r>
              <a:rPr lang="en-US" dirty="0" smtClean="0"/>
              <a:t>“If men were angels, no government would be necessary.” (Why not?)</a:t>
            </a:r>
          </a:p>
          <a:p>
            <a:r>
              <a:rPr lang="en-US" dirty="0" smtClean="0"/>
              <a:t>“If angels were to govern men, neither external nor internal controls on government would be necessary.” (Why not?)</a:t>
            </a:r>
          </a:p>
          <a:p>
            <a:r>
              <a:rPr lang="en-US" dirty="0" smtClean="0"/>
              <a:t>“In framing a government which is to be administered by men over men…enable the government to control the governed, and… oblige it to control itself.” (Enough power to do its job but not enough to abuse its power.)</a:t>
            </a:r>
            <a:endParaRPr lang="en-US" dirty="0"/>
          </a:p>
        </p:txBody>
      </p:sp>
    </p:spTree>
    <p:extLst>
      <p:ext uri="{BB962C8B-B14F-4D97-AF65-F5344CB8AC3E}">
        <p14:creationId xmlns:p14="http://schemas.microsoft.com/office/powerpoint/2010/main" val="1155674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Federalist #51</a:t>
            </a:r>
            <a:endParaRPr lang="en-US" i="1" dirty="0"/>
          </a:p>
        </p:txBody>
      </p:sp>
      <p:sp>
        <p:nvSpPr>
          <p:cNvPr id="3" name="Content Placeholder 2"/>
          <p:cNvSpPr>
            <a:spLocks noGrp="1"/>
          </p:cNvSpPr>
          <p:nvPr>
            <p:ph idx="1"/>
          </p:nvPr>
        </p:nvSpPr>
        <p:spPr/>
        <p:txBody>
          <a:bodyPr/>
          <a:lstStyle/>
          <a:p>
            <a:r>
              <a:rPr lang="en-US" dirty="0" smtClean="0"/>
              <a:t>“In republican government, the legislative authority necessarily predominates.”</a:t>
            </a:r>
          </a:p>
          <a:p>
            <a:r>
              <a:rPr lang="en-US" dirty="0" smtClean="0"/>
              <a:t>“Divide the legislature into different branches” (House and Senate) – this also settles the dispute between large and small states as to how seats in Congress should be apportioned (population vs. equality of states).</a:t>
            </a:r>
          </a:p>
          <a:p>
            <a:r>
              <a:rPr lang="en-US" dirty="0" smtClean="0"/>
              <a:t>Presidential veto is not absolute; an absolute veto might be either abused or not used.</a:t>
            </a:r>
            <a:endParaRPr lang="en-US" dirty="0"/>
          </a:p>
        </p:txBody>
      </p:sp>
    </p:spTree>
    <p:extLst>
      <p:ext uri="{BB962C8B-B14F-4D97-AF65-F5344CB8AC3E}">
        <p14:creationId xmlns:p14="http://schemas.microsoft.com/office/powerpoint/2010/main" val="2284943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Federalist #51</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Power is divided not only among the branches of the national government, but also between the national government and the states.</a:t>
            </a:r>
          </a:p>
          <a:p>
            <a:r>
              <a:rPr lang="en-US" dirty="0" smtClean="0"/>
              <a:t>They will check and balance each other.</a:t>
            </a:r>
          </a:p>
          <a:p>
            <a:r>
              <a:rPr lang="en-US" dirty="0" smtClean="0"/>
              <a:t>Back to factions: In a monarchy, the sovereign has an “independent will” which can prevent factions from violating the rights of others; the republican system of government plays this role under the Constitution.</a:t>
            </a:r>
          </a:p>
          <a:p>
            <a:r>
              <a:rPr lang="en-US" dirty="0" smtClean="0"/>
              <a:t>A republic can serve a larger and more diverse territory, less danger that factions will form.</a:t>
            </a:r>
          </a:p>
          <a:p>
            <a:r>
              <a:rPr lang="en-US" dirty="0" smtClean="0"/>
              <a:t>“Republican cause” and “federal principle.”</a:t>
            </a:r>
          </a:p>
        </p:txBody>
      </p:sp>
    </p:spTree>
    <p:extLst>
      <p:ext uri="{BB962C8B-B14F-4D97-AF65-F5344CB8AC3E}">
        <p14:creationId xmlns:p14="http://schemas.microsoft.com/office/powerpoint/2010/main" val="2232946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txBody>
          <a:bodyPr>
            <a:normAutofit/>
          </a:bodyPr>
          <a:lstStyle/>
          <a:p>
            <a:r>
              <a:rPr lang="en-US" dirty="0" smtClean="0"/>
              <a:t>COMPARING THE BILL OF RIGHTS AND THE UNIVERSAL DECLARATION OF HUMAN RIGHTS</a:t>
            </a:r>
            <a:endParaRPr lang="en-US" dirty="0"/>
          </a:p>
        </p:txBody>
      </p:sp>
    </p:spTree>
    <p:extLst>
      <p:ext uri="{BB962C8B-B14F-4D97-AF65-F5344CB8AC3E}">
        <p14:creationId xmlns:p14="http://schemas.microsoft.com/office/powerpoint/2010/main" val="4175781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 of Persons</a:t>
            </a:r>
            <a:endParaRPr lang="en-US" dirty="0"/>
          </a:p>
        </p:txBody>
      </p:sp>
      <p:sp>
        <p:nvSpPr>
          <p:cNvPr id="3" name="Content Placeholder 2"/>
          <p:cNvSpPr>
            <a:spLocks noGrp="1"/>
          </p:cNvSpPr>
          <p:nvPr>
            <p:ph idx="1"/>
          </p:nvPr>
        </p:nvSpPr>
        <p:spPr/>
        <p:txBody>
          <a:bodyPr>
            <a:normAutofit lnSpcReduction="10000"/>
          </a:bodyPr>
          <a:lstStyle/>
          <a:p>
            <a:r>
              <a:rPr lang="en-US" dirty="0" smtClean="0"/>
              <a:t>Addressed by the Declaration of Independence (“All men are created equal”) and by the 14</a:t>
            </a:r>
            <a:r>
              <a:rPr lang="en-US" baseline="30000" dirty="0" smtClean="0"/>
              <a:t>th</a:t>
            </a:r>
            <a:r>
              <a:rPr lang="en-US" dirty="0" smtClean="0"/>
              <a:t> Amendment (citizenship and equal protection of the laws). </a:t>
            </a:r>
            <a:r>
              <a:rPr lang="en-US" i="1" dirty="0" smtClean="0"/>
              <a:t>Not</a:t>
            </a:r>
            <a:r>
              <a:rPr lang="en-US" dirty="0" smtClean="0"/>
              <a:t> addressed by the ten original amendments to the Constitution (the B of R is only the first ten).</a:t>
            </a:r>
          </a:p>
          <a:p>
            <a:r>
              <a:rPr lang="en-US" dirty="0" smtClean="0"/>
              <a:t>UDHR Article I: “All human beings are born free and equal in dignity and rights.”</a:t>
            </a:r>
          </a:p>
          <a:p>
            <a:r>
              <a:rPr lang="en-US" dirty="0" smtClean="0"/>
              <a:t>UDHR Article II: Condemns discrimination by race, color, sex, language, religion, politics, national origin, property, birth</a:t>
            </a:r>
            <a:endParaRPr lang="en-US" dirty="0"/>
          </a:p>
        </p:txBody>
      </p:sp>
    </p:spTree>
    <p:extLst>
      <p:ext uri="{BB962C8B-B14F-4D97-AF65-F5344CB8AC3E}">
        <p14:creationId xmlns:p14="http://schemas.microsoft.com/office/powerpoint/2010/main" val="3686294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81000"/>
            <a:ext cx="8229600" cy="1524000"/>
          </a:xfrm>
        </p:spPr>
        <p:txBody>
          <a:bodyPr/>
          <a:lstStyle/>
          <a:p>
            <a:r>
              <a:rPr lang="en-US" dirty="0" smtClean="0"/>
              <a:t>PROHIBITION OF </a:t>
            </a:r>
            <a:r>
              <a:rPr lang="en-US" dirty="0" err="1" smtClean="0"/>
              <a:t>sLAVERY</a:t>
            </a:r>
            <a:endParaRPr lang="en-US" dirty="0"/>
          </a:p>
        </p:txBody>
      </p:sp>
      <p:sp>
        <p:nvSpPr>
          <p:cNvPr id="3" name="Subtitle 2"/>
          <p:cNvSpPr>
            <a:spLocks noGrp="1"/>
          </p:cNvSpPr>
          <p:nvPr>
            <p:ph type="subTitle" idx="1"/>
          </p:nvPr>
        </p:nvSpPr>
        <p:spPr>
          <a:xfrm>
            <a:off x="1371600" y="2057400"/>
            <a:ext cx="6400800" cy="3026898"/>
          </a:xfrm>
        </p:spPr>
        <p:txBody>
          <a:bodyPr/>
          <a:lstStyle/>
          <a:p>
            <a:pPr algn="l"/>
            <a:r>
              <a:rPr lang="en-US" dirty="0" smtClean="0"/>
              <a:t>Explicitly permitted by the original US Constitution, prohibited by the 13</a:t>
            </a:r>
            <a:r>
              <a:rPr lang="en-US" baseline="30000" dirty="0" smtClean="0"/>
              <a:t>th</a:t>
            </a:r>
            <a:r>
              <a:rPr lang="en-US" dirty="0" smtClean="0"/>
              <a:t> Amendment.</a:t>
            </a:r>
          </a:p>
          <a:p>
            <a:pPr algn="l"/>
            <a:r>
              <a:rPr lang="en-US" dirty="0" smtClean="0"/>
              <a:t>UDHR: Prohibited by Article 4. </a:t>
            </a:r>
            <a:endParaRPr lang="en-US" dirty="0"/>
          </a:p>
        </p:txBody>
      </p:sp>
    </p:spTree>
    <p:extLst>
      <p:ext uri="{BB962C8B-B14F-4D97-AF65-F5344CB8AC3E}">
        <p14:creationId xmlns:p14="http://schemas.microsoft.com/office/powerpoint/2010/main" val="251704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Punishment of Prisoners</a:t>
            </a:r>
            <a:endParaRPr lang="en-US" dirty="0"/>
          </a:p>
        </p:txBody>
      </p:sp>
      <p:sp>
        <p:nvSpPr>
          <p:cNvPr id="3" name="Content Placeholder 2"/>
          <p:cNvSpPr>
            <a:spLocks noGrp="1"/>
          </p:cNvSpPr>
          <p:nvPr>
            <p:ph idx="1"/>
          </p:nvPr>
        </p:nvSpPr>
        <p:spPr/>
        <p:txBody>
          <a:bodyPr/>
          <a:lstStyle/>
          <a:p>
            <a:r>
              <a:rPr lang="en-US" dirty="0" smtClean="0"/>
              <a:t>USC 8</a:t>
            </a:r>
            <a:r>
              <a:rPr lang="en-US" baseline="30000" dirty="0" smtClean="0"/>
              <a:t>th</a:t>
            </a:r>
            <a:r>
              <a:rPr lang="en-US" dirty="0" smtClean="0"/>
              <a:t> Amendment prohibits cruel and unusual punishment.</a:t>
            </a:r>
          </a:p>
          <a:p>
            <a:r>
              <a:rPr lang="en-US" dirty="0" smtClean="0"/>
              <a:t>UDHR Article 5 prohibits torture, cruel, inhuman or degrading treatment or punishment.</a:t>
            </a:r>
            <a:endParaRPr lang="en-US" dirty="0"/>
          </a:p>
        </p:txBody>
      </p:sp>
    </p:spTree>
    <p:extLst>
      <p:ext uri="{BB962C8B-B14F-4D97-AF65-F5344CB8AC3E}">
        <p14:creationId xmlns:p14="http://schemas.microsoft.com/office/powerpoint/2010/main" val="2829777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General Welfare”</a:t>
            </a:r>
            <a:endParaRPr lang="en-US" dirty="0"/>
          </a:p>
        </p:txBody>
      </p:sp>
      <p:sp>
        <p:nvSpPr>
          <p:cNvPr id="3" name="Content Placeholder 2"/>
          <p:cNvSpPr>
            <a:spLocks noGrp="1"/>
          </p:cNvSpPr>
          <p:nvPr>
            <p:ph idx="1"/>
          </p:nvPr>
        </p:nvSpPr>
        <p:spPr/>
        <p:txBody>
          <a:bodyPr/>
          <a:lstStyle/>
          <a:p>
            <a:r>
              <a:rPr lang="en-US" dirty="0" smtClean="0"/>
              <a:t>Well-being of society as a whole</a:t>
            </a:r>
          </a:p>
          <a:p>
            <a:r>
              <a:rPr lang="en-US" dirty="0" smtClean="0"/>
              <a:t>Congress has the power “To make all laws which shall be necessary and proper for carrying into execution the foregoing powers”</a:t>
            </a:r>
          </a:p>
          <a:p>
            <a:pPr lvl="1"/>
            <a:r>
              <a:rPr lang="en-US" dirty="0" smtClean="0"/>
              <a:t>The national government essentially gets to decide the extent of its own powers</a:t>
            </a:r>
          </a:p>
          <a:p>
            <a:pPr lvl="1"/>
            <a:r>
              <a:rPr lang="en-US" dirty="0" smtClean="0"/>
              <a:t>Checked and balanced among legislative, executive and judicial branches, and between national and state governments</a:t>
            </a:r>
            <a:endParaRPr lang="en-US" dirty="0"/>
          </a:p>
        </p:txBody>
      </p:sp>
    </p:spTree>
    <p:extLst>
      <p:ext uri="{BB962C8B-B14F-4D97-AF65-F5344CB8AC3E}">
        <p14:creationId xmlns:p14="http://schemas.microsoft.com/office/powerpoint/2010/main" val="769694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Protection of the Laws</a:t>
            </a:r>
            <a:endParaRPr lang="en-US" dirty="0"/>
          </a:p>
        </p:txBody>
      </p:sp>
      <p:sp>
        <p:nvSpPr>
          <p:cNvPr id="3" name="Content Placeholder 2"/>
          <p:cNvSpPr>
            <a:spLocks noGrp="1"/>
          </p:cNvSpPr>
          <p:nvPr>
            <p:ph idx="1"/>
          </p:nvPr>
        </p:nvSpPr>
        <p:spPr/>
        <p:txBody>
          <a:bodyPr/>
          <a:lstStyle/>
          <a:p>
            <a:r>
              <a:rPr lang="en-US" dirty="0" smtClean="0"/>
              <a:t>Not part of the original Constitution, guaranteed by the 14</a:t>
            </a:r>
            <a:r>
              <a:rPr lang="en-US" baseline="30000" dirty="0" smtClean="0"/>
              <a:t>th</a:t>
            </a:r>
            <a:r>
              <a:rPr lang="en-US" dirty="0" smtClean="0"/>
              <a:t> Amendment.</a:t>
            </a:r>
          </a:p>
          <a:p>
            <a:r>
              <a:rPr lang="en-US" dirty="0" smtClean="0"/>
              <a:t>UDHR Article 7: “All are equal before the law and are entitled without any discrimination to equal protection of the law…”</a:t>
            </a:r>
            <a:endParaRPr lang="en-US" dirty="0"/>
          </a:p>
        </p:txBody>
      </p:sp>
    </p:spTree>
    <p:extLst>
      <p:ext uri="{BB962C8B-B14F-4D97-AF65-F5344CB8AC3E}">
        <p14:creationId xmlns:p14="http://schemas.microsoft.com/office/powerpoint/2010/main" val="5082172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Persons Accused of Crimes</a:t>
            </a:r>
            <a:endParaRPr lang="en-US" dirty="0"/>
          </a:p>
        </p:txBody>
      </p:sp>
      <p:sp>
        <p:nvSpPr>
          <p:cNvPr id="3" name="Content Placeholder 2"/>
          <p:cNvSpPr>
            <a:spLocks noGrp="1"/>
          </p:cNvSpPr>
          <p:nvPr>
            <p:ph idx="1"/>
          </p:nvPr>
        </p:nvSpPr>
        <p:spPr/>
        <p:txBody>
          <a:bodyPr/>
          <a:lstStyle/>
          <a:p>
            <a:r>
              <a:rPr lang="en-US" dirty="0" smtClean="0"/>
              <a:t>Articles IV-VIII of the Constitution guarantee the steps in due process of law: protection against unreasonable search and seizure, search only with a warrant and probable cause, protections against self-incrimination and double jeopardy, right to a speedy and public trial by a jury of one’s peers, right to counsel, no excessive bail or cruel and unusual punishment.</a:t>
            </a:r>
            <a:endParaRPr lang="en-US" dirty="0"/>
          </a:p>
        </p:txBody>
      </p:sp>
    </p:spTree>
    <p:extLst>
      <p:ext uri="{BB962C8B-B14F-4D97-AF65-F5344CB8AC3E}">
        <p14:creationId xmlns:p14="http://schemas.microsoft.com/office/powerpoint/2010/main" val="30454595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Persons Accused of Crimes</a:t>
            </a:r>
            <a:endParaRPr lang="en-US" dirty="0"/>
          </a:p>
        </p:txBody>
      </p:sp>
      <p:sp>
        <p:nvSpPr>
          <p:cNvPr id="3" name="Content Placeholder 2"/>
          <p:cNvSpPr>
            <a:spLocks noGrp="1"/>
          </p:cNvSpPr>
          <p:nvPr>
            <p:ph idx="1"/>
          </p:nvPr>
        </p:nvSpPr>
        <p:spPr/>
        <p:txBody>
          <a:bodyPr/>
          <a:lstStyle/>
          <a:p>
            <a:r>
              <a:rPr lang="en-US" dirty="0" smtClean="0"/>
              <a:t>UDHR Articles 8-10: Protection against arbitrary arrest, fair and public hearing by independent and impartial tribunal, presumption of innocence, guarantees necessary for defense. </a:t>
            </a:r>
            <a:endParaRPr lang="en-US" dirty="0"/>
          </a:p>
        </p:txBody>
      </p:sp>
    </p:spTree>
    <p:extLst>
      <p:ext uri="{BB962C8B-B14F-4D97-AF65-F5344CB8AC3E}">
        <p14:creationId xmlns:p14="http://schemas.microsoft.com/office/powerpoint/2010/main" val="7568477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of Religion</a:t>
            </a:r>
            <a:endParaRPr lang="en-US" dirty="0"/>
          </a:p>
        </p:txBody>
      </p:sp>
      <p:sp>
        <p:nvSpPr>
          <p:cNvPr id="3" name="Content Placeholder 2"/>
          <p:cNvSpPr>
            <a:spLocks noGrp="1"/>
          </p:cNvSpPr>
          <p:nvPr>
            <p:ph idx="1"/>
          </p:nvPr>
        </p:nvSpPr>
        <p:spPr/>
        <p:txBody>
          <a:bodyPr/>
          <a:lstStyle/>
          <a:p>
            <a:r>
              <a:rPr lang="en-US" dirty="0" smtClean="0"/>
              <a:t>USC First Amendment guarantees free exercise of religion.</a:t>
            </a:r>
          </a:p>
          <a:p>
            <a:r>
              <a:rPr lang="en-US" dirty="0" smtClean="0"/>
              <a:t>UDHR Article 18 guarantees freedom of thought, conscience and religion, right to teach, practice, worship and observance of one’s religion.</a:t>
            </a:r>
            <a:endParaRPr lang="en-US" dirty="0"/>
          </a:p>
        </p:txBody>
      </p:sp>
    </p:spTree>
    <p:extLst>
      <p:ext uri="{BB962C8B-B14F-4D97-AF65-F5344CB8AC3E}">
        <p14:creationId xmlns:p14="http://schemas.microsoft.com/office/powerpoint/2010/main" val="5559245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to Privacy</a:t>
            </a:r>
            <a:endParaRPr lang="en-US" dirty="0"/>
          </a:p>
        </p:txBody>
      </p:sp>
      <p:sp>
        <p:nvSpPr>
          <p:cNvPr id="3" name="Content Placeholder 2"/>
          <p:cNvSpPr>
            <a:spLocks noGrp="1"/>
          </p:cNvSpPr>
          <p:nvPr>
            <p:ph idx="1"/>
          </p:nvPr>
        </p:nvSpPr>
        <p:spPr/>
        <p:txBody>
          <a:bodyPr/>
          <a:lstStyle/>
          <a:p>
            <a:r>
              <a:rPr lang="en-US" dirty="0" smtClean="0"/>
              <a:t>Not specified by the Constitution but asserted by the US Supreme Court in a series of decisions beginning in the 1960’s.</a:t>
            </a:r>
          </a:p>
          <a:p>
            <a:r>
              <a:rPr lang="en-US" dirty="0" smtClean="0"/>
              <a:t>UDHR Article 12 protects against arbitrary interference with one’s privacy.</a:t>
            </a:r>
            <a:endParaRPr lang="en-US" dirty="0"/>
          </a:p>
        </p:txBody>
      </p:sp>
    </p:spTree>
    <p:extLst>
      <p:ext uri="{BB962C8B-B14F-4D97-AF65-F5344CB8AC3E}">
        <p14:creationId xmlns:p14="http://schemas.microsoft.com/office/powerpoint/2010/main" val="999859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of Expression</a:t>
            </a:r>
            <a:endParaRPr lang="en-US" dirty="0"/>
          </a:p>
        </p:txBody>
      </p:sp>
      <p:sp>
        <p:nvSpPr>
          <p:cNvPr id="3" name="Content Placeholder 2"/>
          <p:cNvSpPr>
            <a:spLocks noGrp="1"/>
          </p:cNvSpPr>
          <p:nvPr>
            <p:ph idx="1"/>
          </p:nvPr>
        </p:nvSpPr>
        <p:spPr/>
        <p:txBody>
          <a:bodyPr/>
          <a:lstStyle/>
          <a:p>
            <a:r>
              <a:rPr lang="en-US" dirty="0" smtClean="0"/>
              <a:t>USC First Amendment guarantees the right to freedom of speech and freedom of the press.</a:t>
            </a:r>
          </a:p>
          <a:p>
            <a:r>
              <a:rPr lang="en-US" dirty="0" smtClean="0"/>
              <a:t>UDHR Article 19 asserts right to freedom of opinion and expression, access to information.</a:t>
            </a:r>
          </a:p>
        </p:txBody>
      </p:sp>
    </p:spTree>
    <p:extLst>
      <p:ext uri="{BB962C8B-B14F-4D97-AF65-F5344CB8AC3E}">
        <p14:creationId xmlns:p14="http://schemas.microsoft.com/office/powerpoint/2010/main" val="22922999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of Assembly</a:t>
            </a:r>
            <a:endParaRPr lang="en-US" dirty="0"/>
          </a:p>
        </p:txBody>
      </p:sp>
      <p:sp>
        <p:nvSpPr>
          <p:cNvPr id="3" name="Content Placeholder 2"/>
          <p:cNvSpPr>
            <a:spLocks noGrp="1"/>
          </p:cNvSpPr>
          <p:nvPr>
            <p:ph idx="1"/>
          </p:nvPr>
        </p:nvSpPr>
        <p:spPr/>
        <p:txBody>
          <a:bodyPr/>
          <a:lstStyle/>
          <a:p>
            <a:r>
              <a:rPr lang="en-US" dirty="0" smtClean="0"/>
              <a:t>USC First Amendment and UDHR Article 20 both protect freedom of assembly.</a:t>
            </a:r>
            <a:endParaRPr lang="en-US" dirty="0"/>
          </a:p>
          <a:p>
            <a:r>
              <a:rPr lang="en-US" dirty="0" smtClean="0"/>
              <a:t>PROTECTION OF COPYRIGHT: Protection of intellectual property (your creation) is a power given to Congress in Article I; protected by Article 27 of UDHR.</a:t>
            </a:r>
            <a:endParaRPr lang="en-US" dirty="0"/>
          </a:p>
        </p:txBody>
      </p:sp>
    </p:spTree>
    <p:extLst>
      <p:ext uri="{BB962C8B-B14F-4D97-AF65-F5344CB8AC3E}">
        <p14:creationId xmlns:p14="http://schemas.microsoft.com/office/powerpoint/2010/main" val="5726498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in Government</a:t>
            </a:r>
            <a:endParaRPr lang="en-US" dirty="0"/>
          </a:p>
        </p:txBody>
      </p:sp>
      <p:sp>
        <p:nvSpPr>
          <p:cNvPr id="3" name="Content Placeholder 2"/>
          <p:cNvSpPr>
            <a:spLocks noGrp="1"/>
          </p:cNvSpPr>
          <p:nvPr>
            <p:ph idx="1"/>
          </p:nvPr>
        </p:nvSpPr>
        <p:spPr/>
        <p:txBody>
          <a:bodyPr/>
          <a:lstStyle/>
          <a:p>
            <a:r>
              <a:rPr lang="en-US" dirty="0" smtClean="0"/>
              <a:t>The right to vote is not guaranteed by the original Constitution or the Bill of Rights. It is implied by later Amendments barring discrimination in voting on the basis of race, sex, age (18 or older) and abolishing the poll tax.</a:t>
            </a:r>
          </a:p>
          <a:p>
            <a:r>
              <a:rPr lang="en-US" dirty="0" smtClean="0"/>
              <a:t>UDHR Article 21 protects right to participate in government, universal and equal suffrage, right to public service.</a:t>
            </a:r>
            <a:endParaRPr lang="en-US" dirty="0"/>
          </a:p>
        </p:txBody>
      </p:sp>
    </p:spTree>
    <p:extLst>
      <p:ext uri="{BB962C8B-B14F-4D97-AF65-F5344CB8AC3E}">
        <p14:creationId xmlns:p14="http://schemas.microsoft.com/office/powerpoint/2010/main" val="15802262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NOT in the Bill of Rights</a:t>
            </a:r>
            <a:br>
              <a:rPr lang="en-US" dirty="0" smtClean="0"/>
            </a:br>
            <a:r>
              <a:rPr lang="en-US" dirty="0" smtClean="0"/>
              <a:t>but IS in the UDHR?</a:t>
            </a:r>
            <a:endParaRPr lang="en-US" dirty="0"/>
          </a:p>
        </p:txBody>
      </p:sp>
      <p:sp>
        <p:nvSpPr>
          <p:cNvPr id="3" name="Content Placeholder 2"/>
          <p:cNvSpPr>
            <a:spLocks noGrp="1"/>
          </p:cNvSpPr>
          <p:nvPr>
            <p:ph idx="1"/>
          </p:nvPr>
        </p:nvSpPr>
        <p:spPr/>
        <p:txBody>
          <a:bodyPr/>
          <a:lstStyle/>
          <a:p>
            <a:r>
              <a:rPr lang="en-US" dirty="0" smtClean="0"/>
              <a:t>Freedom of movement and emigration/immigration</a:t>
            </a:r>
          </a:p>
          <a:p>
            <a:r>
              <a:rPr lang="en-US" dirty="0" smtClean="0"/>
              <a:t>Freedom to seek asylum from persecution</a:t>
            </a:r>
          </a:p>
          <a:p>
            <a:r>
              <a:rPr lang="en-US" dirty="0" smtClean="0"/>
              <a:t>Right to marriage and founding a family</a:t>
            </a:r>
          </a:p>
          <a:p>
            <a:r>
              <a:rPr lang="en-US" dirty="0" smtClean="0"/>
              <a:t>Equal rights of men and women in marriage</a:t>
            </a:r>
          </a:p>
          <a:p>
            <a:r>
              <a:rPr lang="en-US" dirty="0" smtClean="0"/>
              <a:t>Protection of the family as a unit of society</a:t>
            </a:r>
          </a:p>
          <a:p>
            <a:r>
              <a:rPr lang="en-US" dirty="0" smtClean="0"/>
              <a:t>Ownership of property without arbitrary deprivation</a:t>
            </a:r>
          </a:p>
          <a:p>
            <a:pPr marL="137160" indent="0">
              <a:buNone/>
            </a:pPr>
            <a:endParaRPr lang="en-US" dirty="0"/>
          </a:p>
        </p:txBody>
      </p:sp>
    </p:spTree>
    <p:extLst>
      <p:ext uri="{BB962C8B-B14F-4D97-AF65-F5344CB8AC3E}">
        <p14:creationId xmlns:p14="http://schemas.microsoft.com/office/powerpoint/2010/main" val="2188371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What’s NOT in the Bill of Rights</a:t>
            </a:r>
            <a:br>
              <a:rPr lang="en-US" dirty="0"/>
            </a:br>
            <a:r>
              <a:rPr lang="en-US" dirty="0"/>
              <a:t>but IS in the UDHR?</a:t>
            </a:r>
          </a:p>
        </p:txBody>
      </p:sp>
      <p:sp>
        <p:nvSpPr>
          <p:cNvPr id="3" name="Content Placeholder 2"/>
          <p:cNvSpPr>
            <a:spLocks noGrp="1"/>
          </p:cNvSpPr>
          <p:nvPr>
            <p:ph idx="1"/>
          </p:nvPr>
        </p:nvSpPr>
        <p:spPr/>
        <p:txBody>
          <a:bodyPr/>
          <a:lstStyle/>
          <a:p>
            <a:r>
              <a:rPr lang="en-US" dirty="0" smtClean="0"/>
              <a:t>Social security and economic, social and cultural rights</a:t>
            </a:r>
          </a:p>
          <a:p>
            <a:r>
              <a:rPr lang="en-US" dirty="0" smtClean="0"/>
              <a:t>Right to work, free choice of employment, just and favorable conditions of work, protection against unemployment, equal pay for equal work.</a:t>
            </a:r>
          </a:p>
          <a:p>
            <a:r>
              <a:rPr lang="en-US" dirty="0" smtClean="0"/>
              <a:t>Just and favorable remuneration (living wage)</a:t>
            </a:r>
          </a:p>
          <a:p>
            <a:r>
              <a:rPr lang="en-US" dirty="0" smtClean="0"/>
              <a:t>Right to form and join trade unions</a:t>
            </a:r>
          </a:p>
          <a:p>
            <a:r>
              <a:rPr lang="en-US" dirty="0" smtClean="0"/>
              <a:t>Rest and leisure, limitation of working hours, periodic paid holidays</a:t>
            </a:r>
            <a:endParaRPr lang="en-US" dirty="0"/>
          </a:p>
        </p:txBody>
      </p:sp>
    </p:spTree>
    <p:extLst>
      <p:ext uri="{BB962C8B-B14F-4D97-AF65-F5344CB8AC3E}">
        <p14:creationId xmlns:p14="http://schemas.microsoft.com/office/powerpoint/2010/main" val="87632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762000"/>
          </a:xfrm>
        </p:spPr>
        <p:txBody>
          <a:bodyPr/>
          <a:lstStyle/>
          <a:p>
            <a:r>
              <a:rPr lang="en-US" dirty="0" smtClean="0"/>
              <a:t>The Constitution</a:t>
            </a:r>
            <a:endParaRPr lang="en-US" dirty="0"/>
          </a:p>
        </p:txBody>
      </p:sp>
      <p:sp>
        <p:nvSpPr>
          <p:cNvPr id="3" name="Subtitle 2"/>
          <p:cNvSpPr>
            <a:spLocks noGrp="1"/>
          </p:cNvSpPr>
          <p:nvPr>
            <p:ph type="subTitle" idx="1"/>
          </p:nvPr>
        </p:nvSpPr>
        <p:spPr>
          <a:xfrm>
            <a:off x="1371600" y="1143000"/>
            <a:ext cx="6400800" cy="6324600"/>
          </a:xfrm>
        </p:spPr>
        <p:txBody>
          <a:bodyPr>
            <a:normAutofit/>
          </a:bodyPr>
          <a:lstStyle/>
          <a:p>
            <a:pPr algn="l"/>
            <a:r>
              <a:rPr lang="en-US" dirty="0" smtClean="0"/>
              <a:t>Separation of Powers: Each branch of government  has its own distinct powers, and the branches are generally required to cooperate to accomplish anything. Each branch is chosen in a different way. (Welch, p. 43).</a:t>
            </a:r>
          </a:p>
          <a:p>
            <a:pPr algn="l"/>
            <a:r>
              <a:rPr lang="en-US" dirty="0" smtClean="0"/>
              <a:t>Checks and Balances: Each branch has some control over the other two. This prevents any branch from abusing its power. (Diagram on Welch, p. 44)</a:t>
            </a:r>
            <a:endParaRPr lang="en-US" dirty="0"/>
          </a:p>
        </p:txBody>
      </p:sp>
    </p:spTree>
    <p:extLst>
      <p:ext uri="{BB962C8B-B14F-4D97-AF65-F5344CB8AC3E}">
        <p14:creationId xmlns:p14="http://schemas.microsoft.com/office/powerpoint/2010/main" val="372066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What’s NOT in the Bill of Rights</a:t>
            </a:r>
            <a:br>
              <a:rPr lang="en-US" dirty="0"/>
            </a:br>
            <a:r>
              <a:rPr lang="en-US" dirty="0"/>
              <a:t>but IS in the UDHR?</a:t>
            </a:r>
          </a:p>
        </p:txBody>
      </p:sp>
      <p:sp>
        <p:nvSpPr>
          <p:cNvPr id="3" name="Content Placeholder 2"/>
          <p:cNvSpPr>
            <a:spLocks noGrp="1"/>
          </p:cNvSpPr>
          <p:nvPr>
            <p:ph idx="1"/>
          </p:nvPr>
        </p:nvSpPr>
        <p:spPr/>
        <p:txBody>
          <a:bodyPr/>
          <a:lstStyle/>
          <a:p>
            <a:r>
              <a:rPr lang="en-US" dirty="0" smtClean="0"/>
              <a:t>Standard of living adequate for health and well-being of himself and his family</a:t>
            </a:r>
          </a:p>
          <a:p>
            <a:pPr lvl="1"/>
            <a:r>
              <a:rPr lang="en-US" dirty="0" smtClean="0"/>
              <a:t>Food, clothing, housing, medical care and necessary social services</a:t>
            </a:r>
          </a:p>
          <a:p>
            <a:pPr lvl="1"/>
            <a:r>
              <a:rPr lang="en-US" dirty="0" smtClean="0"/>
              <a:t>Right to security in event of unemployment, sickness, disability, widowhood, old age or other lack of livelihood…</a:t>
            </a:r>
          </a:p>
          <a:p>
            <a:pPr lvl="1"/>
            <a:r>
              <a:rPr lang="en-US" dirty="0" smtClean="0"/>
              <a:t>Motherhood and childhood entitled to special care and assistance, children have equal rights whether or not born in wedlock.</a:t>
            </a:r>
            <a:endParaRPr lang="en-US" dirty="0"/>
          </a:p>
        </p:txBody>
      </p:sp>
    </p:spTree>
    <p:extLst>
      <p:ext uri="{BB962C8B-B14F-4D97-AF65-F5344CB8AC3E}">
        <p14:creationId xmlns:p14="http://schemas.microsoft.com/office/powerpoint/2010/main" val="25962190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What’s NOT in the Bill of Rights</a:t>
            </a:r>
            <a:br>
              <a:rPr lang="en-US" dirty="0"/>
            </a:br>
            <a:r>
              <a:rPr lang="en-US" dirty="0"/>
              <a:t>but IS in the UDHR?</a:t>
            </a:r>
          </a:p>
        </p:txBody>
      </p:sp>
      <p:sp>
        <p:nvSpPr>
          <p:cNvPr id="3" name="Content Placeholder 2"/>
          <p:cNvSpPr>
            <a:spLocks noGrp="1"/>
          </p:cNvSpPr>
          <p:nvPr>
            <p:ph idx="1"/>
          </p:nvPr>
        </p:nvSpPr>
        <p:spPr/>
        <p:txBody>
          <a:bodyPr/>
          <a:lstStyle/>
          <a:p>
            <a:r>
              <a:rPr lang="en-US" dirty="0" smtClean="0"/>
              <a:t>Education</a:t>
            </a:r>
          </a:p>
          <a:p>
            <a:pPr lvl="1"/>
            <a:r>
              <a:rPr lang="en-US" dirty="0" smtClean="0"/>
              <a:t>Free and compulsory elementary education</a:t>
            </a:r>
          </a:p>
          <a:p>
            <a:pPr lvl="1"/>
            <a:r>
              <a:rPr lang="en-US" dirty="0" smtClean="0"/>
              <a:t>Technical and professional education available</a:t>
            </a:r>
          </a:p>
          <a:p>
            <a:pPr lvl="1"/>
            <a:r>
              <a:rPr lang="en-US" dirty="0" smtClean="0"/>
              <a:t>Higher education equally accessible to all on basis of merit</a:t>
            </a:r>
          </a:p>
          <a:p>
            <a:pPr lvl="1"/>
            <a:r>
              <a:rPr lang="en-US" dirty="0" smtClean="0"/>
              <a:t>Education directed to full development of human personality, respect for human rights and freedoms, understanding, tolerance and friendship among all nations, racial and religious groups, maintenance of peace.</a:t>
            </a:r>
          </a:p>
          <a:p>
            <a:pPr lvl="1"/>
            <a:r>
              <a:rPr lang="en-US" dirty="0" smtClean="0"/>
              <a:t>Parents have right to choose type of education.</a:t>
            </a:r>
            <a:endParaRPr lang="en-US" dirty="0"/>
          </a:p>
        </p:txBody>
      </p:sp>
    </p:spTree>
    <p:extLst>
      <p:ext uri="{BB962C8B-B14F-4D97-AF65-F5344CB8AC3E}">
        <p14:creationId xmlns:p14="http://schemas.microsoft.com/office/powerpoint/2010/main" val="9806898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What’s NOT in the Bill of Rights</a:t>
            </a:r>
            <a:br>
              <a:rPr lang="en-US" dirty="0"/>
            </a:br>
            <a:r>
              <a:rPr lang="en-US" dirty="0"/>
              <a:t>but IS in the UDHR?</a:t>
            </a:r>
          </a:p>
        </p:txBody>
      </p:sp>
      <p:sp>
        <p:nvSpPr>
          <p:cNvPr id="3" name="Content Placeholder 2"/>
          <p:cNvSpPr>
            <a:spLocks noGrp="1"/>
          </p:cNvSpPr>
          <p:nvPr>
            <p:ph idx="1"/>
          </p:nvPr>
        </p:nvSpPr>
        <p:spPr/>
        <p:txBody>
          <a:bodyPr/>
          <a:lstStyle/>
          <a:p>
            <a:r>
              <a:rPr lang="en-US" dirty="0" smtClean="0"/>
              <a:t>Right to participate in cultural life of community</a:t>
            </a:r>
          </a:p>
          <a:p>
            <a:r>
              <a:rPr lang="en-US" dirty="0" smtClean="0"/>
              <a:t>Right to social and international order where these rights and freedoms can be realized</a:t>
            </a:r>
          </a:p>
          <a:p>
            <a:r>
              <a:rPr lang="en-US" dirty="0" smtClean="0"/>
              <a:t>Statement of duties and obligations to the community</a:t>
            </a:r>
          </a:p>
          <a:p>
            <a:endParaRPr lang="en-US" dirty="0"/>
          </a:p>
        </p:txBody>
      </p:sp>
    </p:spTree>
    <p:extLst>
      <p:ext uri="{BB962C8B-B14F-4D97-AF65-F5344CB8AC3E}">
        <p14:creationId xmlns:p14="http://schemas.microsoft.com/office/powerpoint/2010/main" val="3439673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NOT in the UDHR but IS in the Bill of Rights?</a:t>
            </a:r>
            <a:endParaRPr lang="en-US" dirty="0"/>
          </a:p>
        </p:txBody>
      </p:sp>
      <p:sp>
        <p:nvSpPr>
          <p:cNvPr id="3" name="Content Placeholder 2"/>
          <p:cNvSpPr>
            <a:spLocks noGrp="1"/>
          </p:cNvSpPr>
          <p:nvPr>
            <p:ph idx="1"/>
          </p:nvPr>
        </p:nvSpPr>
        <p:spPr/>
        <p:txBody>
          <a:bodyPr/>
          <a:lstStyle/>
          <a:p>
            <a:r>
              <a:rPr lang="en-US" dirty="0" smtClean="0"/>
              <a:t>9</a:t>
            </a:r>
            <a:r>
              <a:rPr lang="en-US" baseline="30000" dirty="0" smtClean="0"/>
              <a:t>th</a:t>
            </a:r>
            <a:r>
              <a:rPr lang="en-US" dirty="0" smtClean="0"/>
              <a:t> Amendment: The list of rights enumerated by the Constitution is not exhaustive, that is, people can be assumed to have rights not listed in the B of R.</a:t>
            </a:r>
          </a:p>
          <a:p>
            <a:r>
              <a:rPr lang="en-US" dirty="0"/>
              <a:t>1</a:t>
            </a:r>
            <a:r>
              <a:rPr lang="en-US" dirty="0" smtClean="0"/>
              <a:t>0</a:t>
            </a:r>
            <a:r>
              <a:rPr lang="en-US" baseline="30000" dirty="0" smtClean="0"/>
              <a:t>th</a:t>
            </a:r>
            <a:r>
              <a:rPr lang="en-US" dirty="0" smtClean="0"/>
              <a:t> Amendment: General statement that powers not granted to the national government are reserved to states and people.</a:t>
            </a:r>
          </a:p>
          <a:p>
            <a:r>
              <a:rPr lang="en-US" dirty="0" smtClean="0"/>
              <a:t>2</a:t>
            </a:r>
            <a:r>
              <a:rPr lang="en-US" baseline="30000" dirty="0" smtClean="0"/>
              <a:t>nd</a:t>
            </a:r>
            <a:r>
              <a:rPr lang="en-US" dirty="0" smtClean="0"/>
              <a:t> Amendment: There’s nothing about guns in the UDHR. The UDHR does not assume a right to keep and bear arms.</a:t>
            </a:r>
            <a:endParaRPr lang="en-US" dirty="0"/>
          </a:p>
        </p:txBody>
      </p:sp>
    </p:spTree>
    <p:extLst>
      <p:ext uri="{BB962C8B-B14F-4D97-AF65-F5344CB8AC3E}">
        <p14:creationId xmlns:p14="http://schemas.microsoft.com/office/powerpoint/2010/main" val="8214405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Rights vs. </a:t>
            </a:r>
            <a:br>
              <a:rPr lang="en-US" dirty="0" smtClean="0"/>
            </a:br>
            <a:r>
              <a:rPr lang="en-US" dirty="0" smtClean="0"/>
              <a:t>Negative Rights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Constitution </a:t>
            </a:r>
            <a:r>
              <a:rPr lang="en-US" i="1" dirty="0" smtClean="0"/>
              <a:t>prohibits</a:t>
            </a:r>
            <a:r>
              <a:rPr lang="en-US" dirty="0" smtClean="0"/>
              <a:t> the government from interfering with certain rights (religion, press, keep and bear arms). It assumes that these rights exist.</a:t>
            </a:r>
          </a:p>
          <a:p>
            <a:r>
              <a:rPr lang="en-US" dirty="0" smtClean="0"/>
              <a:t>The UDHR </a:t>
            </a:r>
            <a:r>
              <a:rPr lang="en-US" i="1" dirty="0" smtClean="0"/>
              <a:t>asserts</a:t>
            </a:r>
            <a:r>
              <a:rPr lang="en-US" dirty="0" smtClean="0"/>
              <a:t> that people have certain rights.</a:t>
            </a:r>
          </a:p>
          <a:p>
            <a:r>
              <a:rPr lang="en-US" dirty="0" smtClean="0"/>
              <a:t>Negative rights: The government and others are restrained from interfering with your rights (most of the Bill of Rights).</a:t>
            </a:r>
          </a:p>
          <a:p>
            <a:r>
              <a:rPr lang="en-US" dirty="0" smtClean="0"/>
              <a:t>Positive rights: You have the right to something (health care, education, housing)</a:t>
            </a:r>
          </a:p>
          <a:p>
            <a:r>
              <a:rPr lang="en-US" dirty="0" smtClean="0"/>
              <a:t>What difference does this make in terms of the role of government in protecting </a:t>
            </a:r>
            <a:r>
              <a:rPr lang="en-US" smtClean="0"/>
              <a:t>or providing rights?</a:t>
            </a:r>
            <a:endParaRPr lang="en-US" dirty="0"/>
          </a:p>
        </p:txBody>
      </p:sp>
    </p:spTree>
    <p:extLst>
      <p:ext uri="{BB962C8B-B14F-4D97-AF65-F5344CB8AC3E}">
        <p14:creationId xmlns:p14="http://schemas.microsoft.com/office/powerpoint/2010/main" val="2602518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CONSTITUTION:</a:t>
            </a:r>
            <a:br>
              <a:rPr lang="en-US" dirty="0" smtClean="0"/>
            </a:br>
            <a:r>
              <a:rPr lang="en-US" dirty="0" smtClean="0"/>
              <a:t>Structure and Power of Government</a:t>
            </a:r>
            <a:endParaRPr lang="en-US" dirty="0"/>
          </a:p>
        </p:txBody>
      </p:sp>
      <p:sp>
        <p:nvSpPr>
          <p:cNvPr id="3" name="Content Placeholder 2"/>
          <p:cNvSpPr>
            <a:spLocks noGrp="1"/>
          </p:cNvSpPr>
          <p:nvPr>
            <p:ph idx="1"/>
          </p:nvPr>
        </p:nvSpPr>
        <p:spPr/>
        <p:txBody>
          <a:bodyPr/>
          <a:lstStyle/>
          <a:p>
            <a:r>
              <a:rPr lang="en-US" dirty="0" smtClean="0"/>
              <a:t>Article I: Legislative Branch</a:t>
            </a:r>
          </a:p>
          <a:p>
            <a:pPr lvl="1"/>
            <a:r>
              <a:rPr lang="en-US" dirty="0" smtClean="0"/>
              <a:t>House of Representatives</a:t>
            </a:r>
          </a:p>
          <a:p>
            <a:pPr lvl="1"/>
            <a:r>
              <a:rPr lang="en-US" dirty="0" smtClean="0"/>
              <a:t>Senate</a:t>
            </a:r>
          </a:p>
          <a:p>
            <a:r>
              <a:rPr lang="en-US" dirty="0" smtClean="0"/>
              <a:t>Article II: Executive Branch</a:t>
            </a:r>
          </a:p>
          <a:p>
            <a:pPr lvl="1"/>
            <a:r>
              <a:rPr lang="en-US" dirty="0" smtClean="0"/>
              <a:t>President, Vice President, Electoral College</a:t>
            </a:r>
          </a:p>
          <a:p>
            <a:pPr lvl="1"/>
            <a:r>
              <a:rPr lang="en-US" dirty="0" smtClean="0"/>
              <a:t>Executive Departments</a:t>
            </a:r>
          </a:p>
          <a:p>
            <a:r>
              <a:rPr lang="en-US" dirty="0" smtClean="0"/>
              <a:t>Article III: Judicial Branch</a:t>
            </a:r>
            <a:endParaRPr lang="en-US" dirty="0"/>
          </a:p>
          <a:p>
            <a:pPr lvl="1"/>
            <a:r>
              <a:rPr lang="en-US" dirty="0" smtClean="0"/>
              <a:t>Supreme Court</a:t>
            </a:r>
          </a:p>
          <a:p>
            <a:pPr lvl="1"/>
            <a:r>
              <a:rPr lang="en-US" dirty="0" smtClean="0"/>
              <a:t>“inferior Courts”</a:t>
            </a:r>
          </a:p>
        </p:txBody>
      </p:sp>
    </p:spTree>
    <p:extLst>
      <p:ext uri="{BB962C8B-B14F-4D97-AF65-F5344CB8AC3E}">
        <p14:creationId xmlns:p14="http://schemas.microsoft.com/office/powerpoint/2010/main" val="4090003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04800"/>
            <a:ext cx="8229600" cy="1371600"/>
          </a:xfrm>
        </p:spPr>
        <p:txBody>
          <a:bodyPr/>
          <a:lstStyle/>
          <a:p>
            <a:r>
              <a:rPr lang="en-US" dirty="0" smtClean="0"/>
              <a:t>Checks and balances</a:t>
            </a:r>
            <a:endParaRPr lang="en-US" dirty="0"/>
          </a:p>
        </p:txBody>
      </p:sp>
      <p:sp>
        <p:nvSpPr>
          <p:cNvPr id="3" name="Subtitle 2"/>
          <p:cNvSpPr>
            <a:spLocks noGrp="1"/>
          </p:cNvSpPr>
          <p:nvPr>
            <p:ph type="subTitle" idx="1"/>
          </p:nvPr>
        </p:nvSpPr>
        <p:spPr>
          <a:xfrm>
            <a:off x="1371600" y="1828800"/>
            <a:ext cx="6400800" cy="3255498"/>
          </a:xfrm>
        </p:spPr>
        <p:txBody>
          <a:bodyPr>
            <a:normAutofit/>
          </a:bodyPr>
          <a:lstStyle/>
          <a:p>
            <a:r>
              <a:rPr lang="en-US" dirty="0" smtClean="0"/>
              <a:t>Legislative &gt; Executive</a:t>
            </a:r>
          </a:p>
          <a:p>
            <a:r>
              <a:rPr lang="en-US" dirty="0" smtClean="0"/>
              <a:t>Executive &gt; Legislative</a:t>
            </a:r>
          </a:p>
          <a:p>
            <a:r>
              <a:rPr lang="en-US" dirty="0" smtClean="0"/>
              <a:t>Executive &gt; Judicial</a:t>
            </a:r>
          </a:p>
          <a:p>
            <a:r>
              <a:rPr lang="en-US" dirty="0" smtClean="0"/>
              <a:t>Legislative &gt; Judicial</a:t>
            </a:r>
          </a:p>
          <a:p>
            <a:r>
              <a:rPr lang="en-US" dirty="0" smtClean="0"/>
              <a:t>Judicial &gt; Executive and Legislative</a:t>
            </a:r>
            <a:endParaRPr lang="en-US" dirty="0"/>
          </a:p>
        </p:txBody>
      </p:sp>
    </p:spTree>
    <p:extLst>
      <p:ext uri="{BB962C8B-B14F-4D97-AF65-F5344CB8AC3E}">
        <p14:creationId xmlns:p14="http://schemas.microsoft.com/office/powerpoint/2010/main" val="1283630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and Balances</a:t>
            </a:r>
            <a:endParaRPr lang="en-US" dirty="0"/>
          </a:p>
        </p:txBody>
      </p:sp>
      <p:sp>
        <p:nvSpPr>
          <p:cNvPr id="3" name="Content Placeholder 2"/>
          <p:cNvSpPr>
            <a:spLocks noGrp="1"/>
          </p:cNvSpPr>
          <p:nvPr>
            <p:ph idx="1"/>
          </p:nvPr>
        </p:nvSpPr>
        <p:spPr>
          <a:xfrm>
            <a:off x="457200" y="1219200"/>
            <a:ext cx="8229600" cy="5090160"/>
          </a:xfrm>
        </p:spPr>
        <p:txBody>
          <a:bodyPr>
            <a:normAutofit fontScale="92500" lnSpcReduction="20000"/>
          </a:bodyPr>
          <a:lstStyle/>
          <a:p>
            <a:r>
              <a:rPr lang="en-US" dirty="0" smtClean="0"/>
              <a:t>Legislative → Executive</a:t>
            </a:r>
          </a:p>
          <a:p>
            <a:pPr lvl="1"/>
            <a:r>
              <a:rPr lang="en-US" dirty="0" smtClean="0"/>
              <a:t>Congress passes laws.</a:t>
            </a:r>
          </a:p>
          <a:p>
            <a:pPr lvl="1"/>
            <a:r>
              <a:rPr lang="en-US" dirty="0" smtClean="0"/>
              <a:t>Congressional oversight: Supervision of executive branch activities.</a:t>
            </a:r>
          </a:p>
          <a:p>
            <a:pPr lvl="1"/>
            <a:r>
              <a:rPr lang="en-US" dirty="0" smtClean="0"/>
              <a:t>Congress must approve spending (appropriations) and can refuse to fund government activities.</a:t>
            </a:r>
          </a:p>
          <a:p>
            <a:pPr lvl="1"/>
            <a:r>
              <a:rPr lang="en-US" dirty="0" smtClean="0"/>
              <a:t>Congress can override the President’s veto (2/3 in each House).</a:t>
            </a:r>
          </a:p>
          <a:p>
            <a:pPr lvl="1"/>
            <a:r>
              <a:rPr lang="en-US" dirty="0" smtClean="0"/>
              <a:t>Senate confirms senior presidential appointees.</a:t>
            </a:r>
          </a:p>
          <a:p>
            <a:pPr lvl="1"/>
            <a:r>
              <a:rPr lang="en-US" dirty="0" smtClean="0"/>
              <a:t>The Senate must ratify treaties (2/3 vote) and confirm nominations (majority vote) – “advice and consent.”</a:t>
            </a:r>
          </a:p>
          <a:p>
            <a:pPr lvl="1"/>
            <a:r>
              <a:rPr lang="en-US" dirty="0" smtClean="0"/>
              <a:t>Impeachment (House) and conviction (Senate) can remove an official from office.</a:t>
            </a:r>
          </a:p>
          <a:p>
            <a:pPr lvl="1"/>
            <a:r>
              <a:rPr lang="en-US" dirty="0" smtClean="0"/>
              <a:t>Congress has the power to declare war although the President is Commander-in-Chief.</a:t>
            </a:r>
            <a:endParaRPr lang="en-US" dirty="0"/>
          </a:p>
        </p:txBody>
      </p:sp>
    </p:spTree>
    <p:extLst>
      <p:ext uri="{BB962C8B-B14F-4D97-AF65-F5344CB8AC3E}">
        <p14:creationId xmlns:p14="http://schemas.microsoft.com/office/powerpoint/2010/main" val="3845509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and Balances</a:t>
            </a:r>
            <a:endParaRPr lang="en-US" dirty="0"/>
          </a:p>
        </p:txBody>
      </p:sp>
      <p:sp>
        <p:nvSpPr>
          <p:cNvPr id="3" name="Content Placeholder 2"/>
          <p:cNvSpPr>
            <a:spLocks noGrp="1"/>
          </p:cNvSpPr>
          <p:nvPr>
            <p:ph idx="1"/>
          </p:nvPr>
        </p:nvSpPr>
        <p:spPr/>
        <p:txBody>
          <a:bodyPr>
            <a:normAutofit fontScale="92500"/>
          </a:bodyPr>
          <a:lstStyle/>
          <a:p>
            <a:r>
              <a:rPr lang="en-US" dirty="0" smtClean="0"/>
              <a:t>Executive → Legislative</a:t>
            </a:r>
          </a:p>
          <a:p>
            <a:pPr lvl="1"/>
            <a:r>
              <a:rPr lang="en-US" dirty="0" smtClean="0"/>
              <a:t>President can propose legislation.</a:t>
            </a:r>
          </a:p>
          <a:p>
            <a:pPr lvl="1"/>
            <a:r>
              <a:rPr lang="en-US" dirty="0" smtClean="0"/>
              <a:t>President can veto legislation passed  by Congress.</a:t>
            </a:r>
          </a:p>
          <a:p>
            <a:pPr lvl="2"/>
            <a:r>
              <a:rPr lang="en-US" dirty="0" smtClean="0"/>
              <a:t>A 2/3 vote in each House is necessary to override the veto. So the President can’t absolutely stop Congress from doing something, but he can make it considerably more difficult.</a:t>
            </a:r>
          </a:p>
          <a:p>
            <a:pPr lvl="1"/>
            <a:r>
              <a:rPr lang="en-US" dirty="0" smtClean="0"/>
              <a:t>President can refuse to spend money Congress has appropriated.</a:t>
            </a:r>
          </a:p>
          <a:p>
            <a:pPr lvl="1"/>
            <a:r>
              <a:rPr lang="en-US" dirty="0" smtClean="0"/>
              <a:t>President can call Congress into special session. </a:t>
            </a:r>
          </a:p>
          <a:p>
            <a:pPr lvl="1"/>
            <a:r>
              <a:rPr lang="en-US" dirty="0" smtClean="0"/>
              <a:t>Vice President is President of the Senate, but has very little actual power in this capacity; votes only to break ties.</a:t>
            </a:r>
            <a:endParaRPr lang="en-US" dirty="0"/>
          </a:p>
        </p:txBody>
      </p:sp>
    </p:spTree>
    <p:extLst>
      <p:ext uri="{BB962C8B-B14F-4D97-AF65-F5344CB8AC3E}">
        <p14:creationId xmlns:p14="http://schemas.microsoft.com/office/powerpoint/2010/main" val="1137607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and Balances</a:t>
            </a:r>
            <a:endParaRPr lang="en-US" dirty="0"/>
          </a:p>
        </p:txBody>
      </p:sp>
      <p:sp>
        <p:nvSpPr>
          <p:cNvPr id="3" name="Content Placeholder 2"/>
          <p:cNvSpPr>
            <a:spLocks noGrp="1"/>
          </p:cNvSpPr>
          <p:nvPr>
            <p:ph idx="1"/>
          </p:nvPr>
        </p:nvSpPr>
        <p:spPr/>
        <p:txBody>
          <a:bodyPr/>
          <a:lstStyle/>
          <a:p>
            <a:r>
              <a:rPr lang="en-US" dirty="0" smtClean="0"/>
              <a:t>Executive/Legislative → Judicial</a:t>
            </a:r>
          </a:p>
          <a:p>
            <a:pPr lvl="1"/>
            <a:r>
              <a:rPr lang="en-US" dirty="0" smtClean="0"/>
              <a:t>President appoints judges and Senate confirms them (so they control who gets on the courts in the first place).</a:t>
            </a:r>
          </a:p>
          <a:p>
            <a:pPr lvl="1"/>
            <a:r>
              <a:rPr lang="en-US" dirty="0" smtClean="0"/>
              <a:t>House may impeach and Senate may convict and remove from office.</a:t>
            </a:r>
          </a:p>
          <a:p>
            <a:r>
              <a:rPr lang="en-US" dirty="0" smtClean="0"/>
              <a:t>Judicial → Executive/Legislative</a:t>
            </a:r>
          </a:p>
          <a:p>
            <a:pPr lvl="1"/>
            <a:r>
              <a:rPr lang="en-US" dirty="0" smtClean="0"/>
              <a:t>Judicial review: Power to declare laws or acts of the other branches unconstitutional.</a:t>
            </a:r>
          </a:p>
          <a:p>
            <a:pPr lvl="1"/>
            <a:r>
              <a:rPr lang="en-US" dirty="0" smtClean="0"/>
              <a:t>Not specified in the Constitution but asserted by the Court in </a:t>
            </a:r>
            <a:r>
              <a:rPr lang="en-US" i="1" dirty="0" smtClean="0"/>
              <a:t>Marbury v. Madison</a:t>
            </a:r>
            <a:r>
              <a:rPr lang="en-US" dirty="0" smtClean="0"/>
              <a:t> (1803).</a:t>
            </a:r>
            <a:endParaRPr lang="en-US" dirty="0"/>
          </a:p>
        </p:txBody>
      </p:sp>
    </p:spTree>
    <p:extLst>
      <p:ext uri="{BB962C8B-B14F-4D97-AF65-F5344CB8AC3E}">
        <p14:creationId xmlns:p14="http://schemas.microsoft.com/office/powerpoint/2010/main" val="31803891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TotalTime>
  <Words>2754</Words>
  <Application>Microsoft Office PowerPoint</Application>
  <PresentationFormat>On-screen Show (4:3)</PresentationFormat>
  <Paragraphs>227</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Apex</vt:lpstr>
      <vt:lpstr>POWERS OF THE FEDERAL GOVERNMENT UNDER THE Us constitution</vt:lpstr>
      <vt:lpstr>POWERS OF THE FEDERAL GOVERNMENT  UNDER THE US CONSTITUTION</vt:lpstr>
      <vt:lpstr>“The General Welfare”</vt:lpstr>
      <vt:lpstr>The Constitution</vt:lpstr>
      <vt:lpstr>THE CONSTITUTION: Structure and Power of Government</vt:lpstr>
      <vt:lpstr>Checks and balances</vt:lpstr>
      <vt:lpstr>Checks and Balances</vt:lpstr>
      <vt:lpstr>Checks and Balances</vt:lpstr>
      <vt:lpstr>Checks and Balances</vt:lpstr>
      <vt:lpstr>Article IV: Full Faith and Credit Clause</vt:lpstr>
      <vt:lpstr>Article V: Amendment Process</vt:lpstr>
      <vt:lpstr>Amendment Process</vt:lpstr>
      <vt:lpstr>Bill of Rights</vt:lpstr>
      <vt:lpstr>The Federalist Papers</vt:lpstr>
      <vt:lpstr>Federalist #10</vt:lpstr>
      <vt:lpstr>Federalist #10</vt:lpstr>
      <vt:lpstr>Federalist #10</vt:lpstr>
      <vt:lpstr>Federalist #10</vt:lpstr>
      <vt:lpstr>Federalist #10</vt:lpstr>
      <vt:lpstr>Federalist #51</vt:lpstr>
      <vt:lpstr>Federalist #51</vt:lpstr>
      <vt:lpstr>Federalist #51</vt:lpstr>
      <vt:lpstr>Federalist #51</vt:lpstr>
      <vt:lpstr>Federalist #51</vt:lpstr>
      <vt:lpstr>Federalist #51</vt:lpstr>
      <vt:lpstr>COMPARING THE BILL OF RIGHTS AND THE UNIVERSAL DECLARATION OF HUMAN RIGHTS</vt:lpstr>
      <vt:lpstr>Equality of Persons</vt:lpstr>
      <vt:lpstr>PROHIBITION OF sLAVERY</vt:lpstr>
      <vt:lpstr>Punishment of Prisoners</vt:lpstr>
      <vt:lpstr>Equal Protection of the Laws</vt:lpstr>
      <vt:lpstr>Persons Accused of Crimes</vt:lpstr>
      <vt:lpstr>Persons Accused of Crimes</vt:lpstr>
      <vt:lpstr>Freedom of Religion</vt:lpstr>
      <vt:lpstr>Right to Privacy</vt:lpstr>
      <vt:lpstr>Freedom of Expression</vt:lpstr>
      <vt:lpstr>Freedom of Assembly</vt:lpstr>
      <vt:lpstr>Participation in Government</vt:lpstr>
      <vt:lpstr>What’s NOT in the Bill of Rights but IS in the UDHR?</vt:lpstr>
      <vt:lpstr>What’s NOT in the Bill of Rights but IS in the UDHR?</vt:lpstr>
      <vt:lpstr>What’s NOT in the Bill of Rights but IS in the UDHR?</vt:lpstr>
      <vt:lpstr>What’s NOT in the Bill of Rights but IS in the UDHR?</vt:lpstr>
      <vt:lpstr>What’s NOT in the Bill of Rights but IS in the UDHR?</vt:lpstr>
      <vt:lpstr>What’s NOT in the UDHR but IS in the Bill of Rights?</vt:lpstr>
      <vt:lpstr>Positive Rights vs.  Negative Rights</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Constitution</dc:title>
  <dc:creator>Holder, John</dc:creator>
  <cp:lastModifiedBy>Holder, John</cp:lastModifiedBy>
  <cp:revision>11</cp:revision>
  <cp:lastPrinted>2014-09-08T21:54:02Z</cp:lastPrinted>
  <dcterms:created xsi:type="dcterms:W3CDTF">2013-08-27T19:41:26Z</dcterms:created>
  <dcterms:modified xsi:type="dcterms:W3CDTF">2017-01-17T19:53:56Z</dcterms:modified>
</cp:coreProperties>
</file>