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87" r:id="rId6"/>
    <p:sldId id="291" r:id="rId7"/>
    <p:sldId id="293" r:id="rId8"/>
    <p:sldId id="294" r:id="rId9"/>
    <p:sldId id="259" r:id="rId10"/>
    <p:sldId id="260" r:id="rId11"/>
    <p:sldId id="261" r:id="rId12"/>
    <p:sldId id="263" r:id="rId13"/>
    <p:sldId id="265" r:id="rId14"/>
    <p:sldId id="271" r:id="rId15"/>
    <p:sldId id="272" r:id="rId16"/>
    <p:sldId id="266" r:id="rId17"/>
    <p:sldId id="270" r:id="rId18"/>
    <p:sldId id="269" r:id="rId19"/>
    <p:sldId id="267" r:id="rId20"/>
    <p:sldId id="279" r:id="rId21"/>
    <p:sldId id="268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>
        <p:scale>
          <a:sx n="107" d="100"/>
          <a:sy n="10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2B270-A938-4C5B-B13C-2682B2DC9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5DD9-31A5-4CD8-A505-8B036C44D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EF81F-DE96-49E1-830E-274D22B7B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173C1-DD05-49EE-9DA4-9E65BA8D85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91C0CAB-1C61-44F1-866A-BC8E7A3BCF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B23F8-738A-42CC-907E-9B609BCA0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B4C45-67B9-499E-8433-BE03ACD674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36A9B-6F5A-4020-AF9D-489C2A9A0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46ABB-8839-4C5A-A8EB-AAC90FE9A4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02828-1D1D-499F-8907-C4F84DAC7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AA88C-4F26-474A-9BB4-3C7E1F4C93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7BD9F6C-C70B-4221-83CC-0A64A81CC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Political theories of power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447800"/>
            <a:ext cx="7391400" cy="44958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Pluralism: power is exercised by groups (plural = more than one)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More than one person in each group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More than one group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Groups (parties, </a:t>
            </a:r>
            <a:r>
              <a:rPr lang="en-US" b="1" dirty="0" smtClean="0"/>
              <a:t>economic classes, interest groups) </a:t>
            </a:r>
            <a:r>
              <a:rPr lang="en-US" sz="2800" b="1" dirty="0" smtClean="0"/>
              <a:t>compete for power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Everyone wins some of the time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Everyone gets some of what they want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dirty="0" smtClean="0"/>
              <a:t>No one always wins/gets everything</a:t>
            </a:r>
          </a:p>
          <a:p>
            <a:pPr algn="l"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Western Political Thought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smtClean="0"/>
              <a:t>St. Thomas Aquinas </a:t>
            </a:r>
          </a:p>
          <a:p>
            <a:pPr algn="ctr" eaLnBrk="1" hangingPunct="1">
              <a:buFontTx/>
              <a:buNone/>
            </a:pPr>
            <a:r>
              <a:rPr lang="en-US" sz="4000" b="1" smtClean="0"/>
              <a:t>(13</a:t>
            </a:r>
            <a:r>
              <a:rPr lang="en-US" sz="4000" b="1" baseline="30000" smtClean="0"/>
              <a:t>th</a:t>
            </a:r>
            <a:r>
              <a:rPr lang="en-US" sz="4000" b="1" smtClean="0"/>
              <a:t> Century)</a:t>
            </a:r>
          </a:p>
          <a:p>
            <a:pPr eaLnBrk="1" hangingPunct="1">
              <a:buFontTx/>
              <a:buNone/>
            </a:pPr>
            <a:r>
              <a:rPr lang="en-US" b="1" smtClean="0"/>
              <a:t>- God is source of man’s ability to reason</a:t>
            </a:r>
          </a:p>
          <a:p>
            <a:pPr eaLnBrk="1" hangingPunct="1">
              <a:buFontTx/>
              <a:buNone/>
            </a:pPr>
            <a:r>
              <a:rPr lang="en-US" b="1" smtClean="0"/>
              <a:t>- Natural law, absolute justice, government are God’s gifts to mankind</a:t>
            </a:r>
          </a:p>
          <a:p>
            <a:pPr eaLnBrk="1" hangingPunct="1">
              <a:buFontTx/>
              <a:buNone/>
            </a:pPr>
            <a:r>
              <a:rPr lang="en-US" b="1" smtClean="0"/>
              <a:t>- Leads to philosophy of natural rights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Western Political Thought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John Locke, British philosopher</a:t>
            </a:r>
          </a:p>
          <a:p>
            <a:pPr eaLnBrk="1" hangingPunct="1">
              <a:buFontTx/>
              <a:buNone/>
            </a:pPr>
            <a:r>
              <a:rPr lang="en-US" b="1" i="1" dirty="0" smtClean="0"/>
              <a:t>Second Treatise, on Civil Government (1690)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Agrees with Aquinas on existence of natural law, but argues that </a:t>
            </a:r>
            <a:r>
              <a:rPr lang="en-US" b="1" i="1" dirty="0" smtClean="0"/>
              <a:t>power</a:t>
            </a:r>
            <a:r>
              <a:rPr lang="en-US" b="1" dirty="0" smtClean="0"/>
              <a:t> is derived from consent of the people, not from God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Challenge to theory of divine right (basis of English monarch’s power)</a:t>
            </a:r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Locke: </a:t>
            </a:r>
            <a:r>
              <a:rPr lang="en-US" sz="4000" b="1" i="1" smtClean="0"/>
              <a:t>Second Treatise, </a:t>
            </a:r>
            <a:br>
              <a:rPr lang="en-US" sz="4000" b="1" i="1" smtClean="0"/>
            </a:br>
            <a:r>
              <a:rPr lang="en-US" sz="4000" b="1" i="1" smtClean="0"/>
              <a:t>on Civil Government </a:t>
            </a:r>
            <a:r>
              <a:rPr lang="en-US" sz="4000" b="1" smtClean="0"/>
              <a:t>(1690)</a:t>
            </a:r>
            <a:endParaRPr lang="en-US" sz="4000" b="1" i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800" b="1" u="sng" dirty="0" smtClean="0"/>
              <a:t>Natural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/>
              <a:t>Human beings have certain rights by virtue of their existence.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/>
              <a:t>God grants these rights, not the King.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/>
              <a:t>Because the King doesn’t grant them, he can’t take them away.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Natural Rights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Most important of the natural rights are “life, liberty, property”</a:t>
            </a:r>
          </a:p>
          <a:p>
            <a:pPr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“State of Nature”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4000" b="1" smtClean="0"/>
              <a:t>Perfect freedom and equality</a:t>
            </a:r>
          </a:p>
          <a:p>
            <a:pPr eaLnBrk="1" hangingPunct="1"/>
            <a:r>
              <a:rPr lang="en-US" sz="4000" b="1" smtClean="0"/>
              <a:t>No rules, laws or regulations</a:t>
            </a:r>
          </a:p>
          <a:p>
            <a:pPr eaLnBrk="1" hangingPunct="1"/>
            <a:r>
              <a:rPr lang="en-US" sz="4000" b="1" smtClean="0"/>
              <a:t>“Not a state of license” to harm others or oneself</a:t>
            </a:r>
          </a:p>
          <a:p>
            <a:pPr eaLnBrk="1" hangingPunct="1"/>
            <a:r>
              <a:rPr lang="en-US" sz="4000" b="1" smtClean="0"/>
              <a:t>Punishment of violators must not be arbitrary or disproportionate to the offense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What’s Missing from the </a:t>
            </a:r>
            <a:br>
              <a:rPr lang="en-US" sz="4000" b="1" smtClean="0"/>
            </a:br>
            <a:r>
              <a:rPr lang="en-US" sz="4000" b="1" smtClean="0"/>
              <a:t>State of Nature?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“Established, settled, known law” accepted by common consent.</a:t>
            </a:r>
          </a:p>
          <a:p>
            <a:pPr eaLnBrk="1" hangingPunct="1"/>
            <a:r>
              <a:rPr lang="en-US" sz="4000" b="1" smtClean="0"/>
              <a:t>“Known, indifferent [impartial] judge” to administer justice.</a:t>
            </a:r>
          </a:p>
          <a:p>
            <a:pPr eaLnBrk="1" hangingPunct="1"/>
            <a:r>
              <a:rPr lang="en-US" sz="4000" b="1" smtClean="0"/>
              <a:t>“Power to back and support the sentence when right.”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Locke on the</a:t>
            </a:r>
            <a:br>
              <a:rPr lang="en-US" sz="4000" b="1" smtClean="0"/>
            </a:br>
            <a:r>
              <a:rPr lang="en-US" sz="4000" b="1" smtClean="0"/>
              <a:t>Dissolution of Government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Government exists only to protect the rights of the people.</a:t>
            </a:r>
          </a:p>
          <a:p>
            <a:pPr eaLnBrk="1" hangingPunct="1"/>
            <a:r>
              <a:rPr lang="en-US" sz="4000" b="1" smtClean="0"/>
              <a:t>Locke argues that the people have a right to dissolve a government that violates or does not protect their rights.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Thomas Hobbes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English philosopher, same era as Locke</a:t>
            </a:r>
          </a:p>
          <a:p>
            <a:pPr eaLnBrk="1" hangingPunct="1"/>
            <a:r>
              <a:rPr lang="en-US" b="1" smtClean="0"/>
              <a:t>State of nature is highly undesirable</a:t>
            </a:r>
          </a:p>
          <a:p>
            <a:pPr eaLnBrk="1" hangingPunct="1"/>
            <a:r>
              <a:rPr lang="en-US" b="1" smtClean="0"/>
              <a:t>Human life is “nasty, brutish and short”</a:t>
            </a:r>
          </a:p>
          <a:p>
            <a:pPr eaLnBrk="1" hangingPunct="1"/>
            <a:r>
              <a:rPr lang="en-US" b="1" smtClean="0"/>
              <a:t>Social contract theory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Social Contract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Jean-Jacques Rousseau, French philosopher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The social contract is the idea that people give up some of their rights in exchange for the protection of their remaining rights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(Give up unlimited right to acquire property in exchange for protection against theft)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Importance to </a:t>
            </a:r>
            <a:br>
              <a:rPr lang="en-US" sz="4000" b="1" smtClean="0"/>
            </a:br>
            <a:r>
              <a:rPr lang="en-US" sz="4000" b="1" smtClean="0"/>
              <a:t>American Political Thought: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800" b="1" smtClean="0"/>
              <a:t>Thomas Jefferson got many of the philosophical ideas in the Declaration of Independence from Locke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Political theories of power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Elite theory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3810000" y="2209800"/>
            <a:ext cx="3429000" cy="3200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4876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Declaration of Independence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We, the people of the…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b="1" smtClean="0"/>
              <a:t>united States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b="1" smtClean="0"/>
              <a:t>or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b="1" smtClean="0"/>
              <a:t>United States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b="1" smtClean="0"/>
              <a:t>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Declaration of Independence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“We hold these truths” [facts]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“to be self-evident” [no need for explanation]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“all Men are created equal” [less inclusive definition of equality than today]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Unalienable rights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/>
              <a:t>“Endowed by their Creator with certain unalienable rights” [Locke on natural, God-given rights that can’t be taken away]</a:t>
            </a:r>
          </a:p>
          <a:p>
            <a:pPr eaLnBrk="1" hangingPunct="1">
              <a:buFontTx/>
              <a:buNone/>
            </a:pPr>
            <a:endParaRPr lang="en-US" sz="4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Unalienable rights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Locke: “Life, liberty and property”</a:t>
            </a:r>
          </a:p>
          <a:p>
            <a:pPr eaLnBrk="1" hangingPunct="1"/>
            <a:r>
              <a:rPr lang="en-US" sz="4800" b="1" smtClean="0"/>
              <a:t>Jefferson: “Life, liberty, and the pursuit of happiness”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Purpose of Government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</a:t>
            </a:r>
            <a:r>
              <a:rPr lang="en-US" sz="4000" b="1" smtClean="0"/>
              <a:t>That to secure these rights, governments are instituted among men” [Social contract: Government exists only to protect the rights of the people]</a:t>
            </a:r>
            <a:endParaRPr lang="en-US" sz="4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Powers of Government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/>
              <a:t>“…deriving their just powers from the consent of the governed”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smtClean="0"/>
              <a:t>Government may only do what is just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smtClean="0"/>
              <a:t>Consent of the people is required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Dissolution of Government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“Whenever any form of government becomes destructive of these ends, it is the right of the people to alter or to abolish it”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“Call to Arms”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/>
              <a:t>…”appealing to the Supreme Judge of the World…[asking God’s help] do…Publish and Declare, That these United Colonies are, and of Right ought to be, Free and Independent States…”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[This statement is the literal Declaration of Independence]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[And Finally…]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“And for the support of this Declaration…we mutually pledge to each other our Lives, our Fortunes, and our sacred Honor.”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First national government, 1781-1787</a:t>
            </a:r>
          </a:p>
          <a:p>
            <a:pPr eaLnBrk="1" hangingPunct="1"/>
            <a:r>
              <a:rPr lang="en-US" b="1" smtClean="0"/>
              <a:t>National government deliberately made much weaker than state governments</a:t>
            </a:r>
          </a:p>
          <a:p>
            <a:pPr eaLnBrk="1" hangingPunct="1"/>
            <a:r>
              <a:rPr lang="en-US" b="1" smtClean="0"/>
              <a:t>Jefferson: more power to states</a:t>
            </a:r>
          </a:p>
          <a:p>
            <a:pPr eaLnBrk="1" hangingPunct="1"/>
            <a:r>
              <a:rPr lang="en-US" b="1" smtClean="0"/>
              <a:t>Hamilton: more power to national gov’t.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Elite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Society is organized like a pyramid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Many at the bottom, few at the top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Those at the top have all the power, all the time (political, economic, military, etc.), so they always win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Upward mobility: Just enough opportunity for the lower classes to enter the upper class to prevent dissatisfaction/revolution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The “Occupy Wall St. Movement” and “We Are the 99%!” – this is elite theory in action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Article II: “Each state retains its sovereignty, freedom and independence”</a:t>
            </a:r>
          </a:p>
          <a:p>
            <a:pPr eaLnBrk="1" hangingPunct="1"/>
            <a:r>
              <a:rPr lang="en-US" sz="4000" smtClean="0"/>
              <a:t>National government has only those powers which the states specifically give it.</a:t>
            </a:r>
          </a:p>
          <a:p>
            <a:pPr eaLnBrk="1" hangingPunct="1"/>
            <a:r>
              <a:rPr lang="en-US" sz="4000" smtClean="0"/>
              <a:t>State laws supersede nat’l. laws.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 VI: States required to maintain a militia</a:t>
            </a:r>
          </a:p>
          <a:p>
            <a:pPr eaLnBrk="1" hangingPunct="1"/>
            <a:r>
              <a:rPr lang="en-US" b="1" smtClean="0"/>
              <a:t>With consent of Congress, states may conduct foreign policy, maintain an army or navy, declare war (against other nations, Indian tribes)</a:t>
            </a:r>
          </a:p>
          <a:p>
            <a:pPr eaLnBrk="1" hangingPunct="1"/>
            <a:r>
              <a:rPr lang="en-US" b="1" smtClean="0"/>
              <a:t>National defense force came only from state militias and state funds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National government had limited power to regulate commerce among the states</a:t>
            </a:r>
          </a:p>
          <a:p>
            <a:pPr eaLnBrk="1" hangingPunct="1"/>
            <a:r>
              <a:rPr lang="en-US" b="1" smtClean="0"/>
              <a:t>States could impose tariffs on each other’s products</a:t>
            </a:r>
          </a:p>
          <a:p>
            <a:pPr eaLnBrk="1" hangingPunct="1"/>
            <a:r>
              <a:rPr lang="en-US" b="1" smtClean="0"/>
              <a:t>States and national government all issued currency</a:t>
            </a:r>
          </a:p>
          <a:p>
            <a:pPr eaLnBrk="1" hangingPunct="1"/>
            <a:r>
              <a:rPr lang="en-US" b="1" smtClean="0"/>
              <a:t>Interstate commerce made extremely difficult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government had no power to tax</a:t>
            </a:r>
          </a:p>
          <a:p>
            <a:pPr eaLnBrk="1" hangingPunct="1"/>
            <a:r>
              <a:rPr lang="en-US" smtClean="0"/>
              <a:t>Dependent on voluntary state contributions to fund national government</a:t>
            </a:r>
          </a:p>
          <a:p>
            <a:pPr eaLnBrk="1" hangingPunct="1"/>
            <a:r>
              <a:rPr lang="en-US" smtClean="0"/>
              <a:t>No executive branch or separate judiciary</a:t>
            </a:r>
          </a:p>
          <a:p>
            <a:pPr eaLnBrk="1" hangingPunct="1"/>
            <a:r>
              <a:rPr lang="en-US" smtClean="0"/>
              <a:t>One-house legislature, each state had one vote</a:t>
            </a:r>
          </a:p>
          <a:p>
            <a:pPr eaLnBrk="1" hangingPunct="1"/>
            <a:r>
              <a:rPr lang="en-US" smtClean="0"/>
              <a:t>Delegates to national legislature were considered officials of state governments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Articles of Confederation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Nine out of 13 states required to pass most legislation</a:t>
            </a:r>
          </a:p>
          <a:p>
            <a:pPr eaLnBrk="1" hangingPunct="1"/>
            <a:r>
              <a:rPr lang="en-US" smtClean="0"/>
              <a:t>Unanimous agreement required on some significant matters</a:t>
            </a:r>
          </a:p>
          <a:p>
            <a:pPr eaLnBrk="1" hangingPunct="1"/>
            <a:r>
              <a:rPr lang="en-US" smtClean="0"/>
              <a:t>Very difficult to accomplish anything</a:t>
            </a:r>
          </a:p>
          <a:p>
            <a:pPr eaLnBrk="1" hangingPunct="1"/>
            <a:r>
              <a:rPr lang="en-US" smtClean="0"/>
              <a:t>Convention called in Philadelphia, 1787, to revise Articles, instead threw it out and drafted Constitution (still in effect)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Welch, Ch.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“Core values” of American democracy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Liberty</a:t>
            </a:r>
          </a:p>
          <a:p>
            <a:pPr lvl="1"/>
            <a:r>
              <a:rPr lang="en-US" dirty="0" smtClean="0"/>
              <a:t>Individual rights</a:t>
            </a:r>
          </a:p>
          <a:p>
            <a:pPr lvl="1"/>
            <a:r>
              <a:rPr lang="en-US" dirty="0" smtClean="0"/>
              <a:t>Popular sovereignty</a:t>
            </a:r>
          </a:p>
          <a:p>
            <a:pPr lvl="1"/>
            <a:r>
              <a:rPr lang="en-US" dirty="0" smtClean="0"/>
              <a:t>Majority rule</a:t>
            </a:r>
          </a:p>
          <a:p>
            <a:pPr lvl="1"/>
            <a:r>
              <a:rPr lang="en-US" dirty="0" smtClean="0"/>
              <a:t>Minority rights</a:t>
            </a:r>
          </a:p>
          <a:p>
            <a:pPr lvl="1"/>
            <a:r>
              <a:rPr lang="en-US" dirty="0" smtClean="0"/>
              <a:t>How well have we lived up to these values?</a:t>
            </a:r>
          </a:p>
          <a:p>
            <a:pPr lvl="1"/>
            <a:r>
              <a:rPr lang="en-US" smtClean="0"/>
              <a:t>Recent cases/issues </a:t>
            </a:r>
            <a:r>
              <a:rPr lang="en-US" dirty="0" smtClean="0"/>
              <a:t>where these values have come into conflict with </a:t>
            </a:r>
            <a:r>
              <a:rPr lang="en-US" smtClean="0"/>
              <a:t>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5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Political Culture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Daniel J. Elazar</a:t>
            </a:r>
          </a:p>
          <a:p>
            <a:pPr eaLnBrk="1" hangingPunct="1"/>
            <a:r>
              <a:rPr lang="en-US" b="1" smtClean="0"/>
              <a:t>Perceptions of what government is</a:t>
            </a:r>
          </a:p>
          <a:p>
            <a:pPr eaLnBrk="1" hangingPunct="1"/>
            <a:r>
              <a:rPr lang="en-US" b="1" smtClean="0"/>
              <a:t>Kinds of people who become active in politics and government</a:t>
            </a:r>
          </a:p>
          <a:p>
            <a:pPr eaLnBrk="1" hangingPunct="1"/>
            <a:r>
              <a:rPr lang="en-US" b="1" smtClean="0"/>
              <a:t>Actual way government is conducted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Political Culture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Individualistic</a:t>
            </a:r>
          </a:p>
          <a:p>
            <a:pPr lvl="1" eaLnBrk="1" hangingPunct="1"/>
            <a:r>
              <a:rPr lang="en-US" sz="3600" b="1" smtClean="0"/>
              <a:t> </a:t>
            </a:r>
            <a:r>
              <a:rPr lang="en-US" sz="3200" b="1" smtClean="0"/>
              <a:t>Democracy as marketplace</a:t>
            </a:r>
          </a:p>
          <a:p>
            <a:pPr lvl="1" eaLnBrk="1" hangingPunct="1"/>
            <a:r>
              <a:rPr lang="en-US" sz="3200" b="1" smtClean="0"/>
              <a:t> No gov’t. concern for “good society”</a:t>
            </a:r>
          </a:p>
          <a:p>
            <a:pPr lvl="1" eaLnBrk="1" hangingPunct="1"/>
            <a:r>
              <a:rPr lang="en-US" sz="3200" b="1" smtClean="0"/>
              <a:t> Limited intervention into private activities</a:t>
            </a:r>
          </a:p>
          <a:p>
            <a:pPr lvl="1" eaLnBrk="1" hangingPunct="1"/>
            <a:r>
              <a:rPr lang="en-US" sz="3200" b="1" smtClean="0"/>
              <a:t> Politics as a business</a:t>
            </a:r>
          </a:p>
          <a:p>
            <a:pPr lvl="1" eaLnBrk="1" hangingPunct="1"/>
            <a:r>
              <a:rPr lang="en-US" sz="3200" b="1" smtClean="0"/>
              <a:t> Predominant in the West, Midwest</a:t>
            </a:r>
          </a:p>
          <a:p>
            <a:pPr lvl="1" eaLnBrk="1" hangingPunct="1"/>
            <a:endParaRPr lang="en-US" sz="32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Types of Political Culture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/>
              <a:t>Moralistic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 Commonwealth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 Search for “Good Society”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 Politics to promote public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 Issues and ethics in government are 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 Predominant in Midwest, New England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Political Culture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Traditionalistic</a:t>
            </a:r>
          </a:p>
          <a:p>
            <a:pPr lvl="1" eaLnBrk="1" hangingPunct="1"/>
            <a:r>
              <a:rPr lang="en-US" sz="3600" b="1" smtClean="0"/>
              <a:t> Paternalistic and elitist</a:t>
            </a:r>
          </a:p>
          <a:p>
            <a:pPr lvl="1" eaLnBrk="1" hangingPunct="1"/>
            <a:r>
              <a:rPr lang="en-US" sz="3600" b="1" smtClean="0"/>
              <a:t>Government exists to preserve order</a:t>
            </a:r>
          </a:p>
          <a:p>
            <a:pPr lvl="1" eaLnBrk="1" hangingPunct="1"/>
            <a:r>
              <a:rPr lang="en-US" sz="3600" b="1" smtClean="0"/>
              <a:t> Hierarchy with limited political participation</a:t>
            </a:r>
          </a:p>
          <a:p>
            <a:pPr lvl="1" eaLnBrk="1" hangingPunct="1"/>
            <a:r>
              <a:rPr lang="en-US" sz="3600" b="1" smtClean="0"/>
              <a:t> Predominant in the South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Welch,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government to do?</a:t>
            </a:r>
          </a:p>
          <a:p>
            <a:r>
              <a:rPr lang="en-US" dirty="0" smtClean="0"/>
              <a:t>How do we decide what government does?</a:t>
            </a:r>
          </a:p>
          <a:p>
            <a:r>
              <a:rPr lang="en-US" dirty="0" smtClean="0"/>
              <a:t>What if we can’t agree?</a:t>
            </a:r>
          </a:p>
          <a:p>
            <a:r>
              <a:rPr lang="en-US" dirty="0" smtClean="0"/>
              <a:t>How and why has the role of government changed throughout our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5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Western Political Thought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800" b="1" dirty="0" smtClean="0"/>
              <a:t>Aristotle 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Greek philosopher, 3</a:t>
            </a:r>
            <a:r>
              <a:rPr lang="en-US" b="1" baseline="30000" dirty="0" smtClean="0"/>
              <a:t>rd</a:t>
            </a:r>
            <a:r>
              <a:rPr lang="en-US" b="1" dirty="0" smtClean="0"/>
              <a:t> Century B.C.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Man has the power to reason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“Absolute justice” derived from reason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Natural law: reason produces common views on the nature of universal justice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Aristotle was Plato’s student</a:t>
            </a:r>
          </a:p>
          <a:p>
            <a:pPr eaLnBrk="1" hangingPunct="1"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“The Allegory of the Cave” is an excerpt from </a:t>
            </a:r>
            <a:r>
              <a:rPr lang="en-US" sz="2000" i="1" dirty="0" smtClean="0"/>
              <a:t>Plato’s Republic,</a:t>
            </a:r>
            <a:r>
              <a:rPr lang="en-US" sz="2000" dirty="0" smtClean="0"/>
              <a:t> discussing the need for education among the leaders of society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1264</Words>
  <Application>Microsoft Office PowerPoint</Application>
  <PresentationFormat>On-screen Show (4:3)</PresentationFormat>
  <Paragraphs>163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Apex</vt:lpstr>
      <vt:lpstr>Political theories of power </vt:lpstr>
      <vt:lpstr>Political theories of power</vt:lpstr>
      <vt:lpstr>Elite theory</vt:lpstr>
      <vt:lpstr>Political Culture</vt:lpstr>
      <vt:lpstr>Types of Political Culture</vt:lpstr>
      <vt:lpstr>Types of Political Culture</vt:lpstr>
      <vt:lpstr>Types of Political Culture</vt:lpstr>
      <vt:lpstr>Welch, Introduction</vt:lpstr>
      <vt:lpstr>Western Political Thought</vt:lpstr>
      <vt:lpstr>Western Political Thought</vt:lpstr>
      <vt:lpstr>Western Political Thought</vt:lpstr>
      <vt:lpstr>Locke: Second Treatise,  on Civil Government (1690)</vt:lpstr>
      <vt:lpstr>Natural Rights</vt:lpstr>
      <vt:lpstr>“State of Nature”</vt:lpstr>
      <vt:lpstr>What’s Missing from the  State of Nature?</vt:lpstr>
      <vt:lpstr>Locke on the Dissolution of Government</vt:lpstr>
      <vt:lpstr>Thomas Hobbes</vt:lpstr>
      <vt:lpstr>Social Contract</vt:lpstr>
      <vt:lpstr>Importance to  American Political Thought:</vt:lpstr>
      <vt:lpstr>Declaration of Independence</vt:lpstr>
      <vt:lpstr>Declaration of Independence</vt:lpstr>
      <vt:lpstr>Unalienable rights</vt:lpstr>
      <vt:lpstr>Unalienable rights</vt:lpstr>
      <vt:lpstr>Purpose of Government</vt:lpstr>
      <vt:lpstr>Powers of Government</vt:lpstr>
      <vt:lpstr>Dissolution of Government</vt:lpstr>
      <vt:lpstr>“Call to Arms”</vt:lpstr>
      <vt:lpstr>[And Finally…]</vt:lpstr>
      <vt:lpstr>Articles of Confederation</vt:lpstr>
      <vt:lpstr>Articles of Confederation</vt:lpstr>
      <vt:lpstr>Articles of Confederation</vt:lpstr>
      <vt:lpstr>Articles of Confederation</vt:lpstr>
      <vt:lpstr>Articles of Confederation</vt:lpstr>
      <vt:lpstr>Articles of Confederation</vt:lpstr>
      <vt:lpstr>Welch, Ch. 1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theories of power</dc:title>
  <dc:creator>holderj</dc:creator>
  <cp:lastModifiedBy>Holder, John</cp:lastModifiedBy>
  <cp:revision>17</cp:revision>
  <dcterms:created xsi:type="dcterms:W3CDTF">2007-08-29T17:24:06Z</dcterms:created>
  <dcterms:modified xsi:type="dcterms:W3CDTF">2017-01-17T19:53:19Z</dcterms:modified>
</cp:coreProperties>
</file>