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81" r:id="rId2"/>
    <p:sldId id="276" r:id="rId3"/>
    <p:sldId id="278" r:id="rId4"/>
    <p:sldId id="275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555-7F82-4182-A00B-3903E8D9A50C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18D9-FAD9-4C83-A425-DC4D075AF5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555-7F82-4182-A00B-3903E8D9A50C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18D9-FAD9-4C83-A425-DC4D075AF5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555-7F82-4182-A00B-3903E8D9A50C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18D9-FAD9-4C83-A425-DC4D075AF5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555-7F82-4182-A00B-3903E8D9A50C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18D9-FAD9-4C83-A425-DC4D075AF5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555-7F82-4182-A00B-3903E8D9A50C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0BE18D9-FAD9-4C83-A425-DC4D075AF5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555-7F82-4182-A00B-3903E8D9A50C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18D9-FAD9-4C83-A425-DC4D075AF5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555-7F82-4182-A00B-3903E8D9A50C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18D9-FAD9-4C83-A425-DC4D075AF5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555-7F82-4182-A00B-3903E8D9A50C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18D9-FAD9-4C83-A425-DC4D075AF5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555-7F82-4182-A00B-3903E8D9A50C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18D9-FAD9-4C83-A425-DC4D075AF5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555-7F82-4182-A00B-3903E8D9A50C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18D9-FAD9-4C83-A425-DC4D075AF5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F555-7F82-4182-A00B-3903E8D9A50C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18D9-FAD9-4C83-A425-DC4D075AF5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D7F555-7F82-4182-A00B-3903E8D9A50C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0BE18D9-FAD9-4C83-A425-DC4D075AF5A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gagebrain.com/shop/en/US/storefront/US?cmd=CLHeaderSearch&amp;fieldValue=978-1-133-95574" TargetMode="External"/><Relationship Id="rId2" Type="http://schemas.openxmlformats.org/officeDocument/2006/relationships/hyperlink" Target="http://www.amazon.com/Understanding-American-Government-CourseReader-0-30/dp/1133955746/ref=sr_1_2?ie=UTF8&amp;qid=1440068438&amp;sr=8-2&amp;keywords=Susan+Welch+Understanding+American+Government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faculty.winthrop.edu/holderj/plsc201004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Autofit/>
          </a:bodyPr>
          <a:lstStyle/>
          <a:p>
            <a:r>
              <a:rPr lang="en-US" sz="3600" dirty="0" smtClean="0"/>
              <a:t>POLITICAL SCIENCE </a:t>
            </a:r>
            <a:r>
              <a:rPr lang="en-US" sz="3600" dirty="0" smtClean="0"/>
              <a:t>201-004: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AMERICAN GOVERNMENT</a:t>
            </a:r>
            <a:br>
              <a:rPr lang="en-US" sz="3600" dirty="0" smtClean="0"/>
            </a:br>
            <a:r>
              <a:rPr lang="en-US" sz="3600" dirty="0" smtClean="0"/>
              <a:t>Spring 2018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Mon./Wed. 5:00-6:15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Owens </a:t>
            </a:r>
            <a:r>
              <a:rPr lang="en-US" sz="3600" dirty="0" smtClean="0"/>
              <a:t>204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9566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Complete Freedom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No way to protect your own property or otherwise prevent your rights from being violated</a:t>
            </a:r>
          </a:p>
          <a:p>
            <a:r>
              <a:rPr lang="en-US" sz="4000" dirty="0" smtClean="0"/>
              <a:t>What’s the answer?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06425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Basis of Government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Government in a free society exists to make and enforce laws in a way that protects the rights of the people</a:t>
            </a:r>
          </a:p>
          <a:p>
            <a:r>
              <a:rPr lang="en-US" sz="3200" dirty="0" smtClean="0"/>
              <a:t>Power to make rules and laws gives you a great deal of power over others’ lives</a:t>
            </a:r>
          </a:p>
          <a:p>
            <a:pPr lvl="1"/>
            <a:r>
              <a:rPr lang="en-US" sz="3200" dirty="0" smtClean="0"/>
              <a:t>Imprisonment</a:t>
            </a:r>
          </a:p>
          <a:p>
            <a:pPr lvl="1"/>
            <a:r>
              <a:rPr lang="en-US" sz="3200" dirty="0" smtClean="0"/>
              <a:t>Taxation</a:t>
            </a:r>
          </a:p>
          <a:p>
            <a:pPr lvl="1"/>
            <a:r>
              <a:rPr lang="en-US" sz="3200" dirty="0" smtClean="0"/>
              <a:t>Etc.</a:t>
            </a:r>
            <a:endParaRPr lang="en-US" sz="32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090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Who Gets to Govern?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Divine Right</a:t>
            </a:r>
          </a:p>
          <a:p>
            <a:pPr lvl="1"/>
            <a:r>
              <a:rPr lang="en-US" sz="3200" dirty="0" smtClean="0"/>
              <a:t>Monarch endowed by God with power</a:t>
            </a:r>
          </a:p>
          <a:p>
            <a:r>
              <a:rPr lang="en-US" sz="3600" dirty="0" smtClean="0"/>
              <a:t>Democracy</a:t>
            </a:r>
          </a:p>
          <a:p>
            <a:pPr lvl="1"/>
            <a:r>
              <a:rPr lang="en-US" sz="3200" dirty="0" smtClean="0"/>
              <a:t>People govern directly</a:t>
            </a:r>
          </a:p>
          <a:p>
            <a:r>
              <a:rPr lang="en-US" sz="3600" dirty="0" smtClean="0"/>
              <a:t>Republic/Indirect Democracy</a:t>
            </a:r>
          </a:p>
          <a:p>
            <a:pPr lvl="1"/>
            <a:r>
              <a:rPr lang="en-US" sz="3200" dirty="0" smtClean="0"/>
              <a:t>People choose leaders who make decisions</a:t>
            </a:r>
          </a:p>
          <a:p>
            <a:r>
              <a:rPr lang="en-US" sz="3600" dirty="0" smtClean="0"/>
              <a:t>Dictatorship</a:t>
            </a:r>
          </a:p>
          <a:p>
            <a:pPr lvl="1"/>
            <a:r>
              <a:rPr lang="en-US" sz="3200" dirty="0" smtClean="0"/>
              <a:t>I make the rules because I have the biggest gun.</a:t>
            </a:r>
          </a:p>
        </p:txBody>
      </p:sp>
    </p:spTree>
    <p:extLst>
      <p:ext uri="{BB962C8B-B14F-4D97-AF65-F5344CB8AC3E}">
        <p14:creationId xmlns:p14="http://schemas.microsoft.com/office/powerpoint/2010/main" val="2717090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Textbook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247618"/>
            <a:ext cx="3260411" cy="4086382"/>
          </a:xfrm>
        </p:spPr>
      </p:pic>
      <p:sp>
        <p:nvSpPr>
          <p:cNvPr id="5" name="TextBox 4"/>
          <p:cNvSpPr txBox="1"/>
          <p:nvPr/>
        </p:nvSpPr>
        <p:spPr>
          <a:xfrm>
            <a:off x="4191000" y="1524000"/>
            <a:ext cx="480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Susan Welch, John Gruhl, Sue Thomas and Maryanne </a:t>
            </a:r>
            <a:r>
              <a:rPr lang="en-US" dirty="0" err="1" smtClean="0"/>
              <a:t>Borrelli</a:t>
            </a:r>
            <a:endParaRPr lang="en-US" dirty="0" smtClean="0"/>
          </a:p>
          <a:p>
            <a:r>
              <a:rPr lang="en-US" i="1" dirty="0" smtClean="0"/>
              <a:t>Understanding American Government</a:t>
            </a:r>
          </a:p>
          <a:p>
            <a:endParaRPr lang="en-US" dirty="0" smtClean="0"/>
          </a:p>
          <a:p>
            <a:r>
              <a:rPr lang="en-US" dirty="0" smtClean="0"/>
              <a:t>Fourteenth Edition, Wadsworth Cengage Learning, 2014.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261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67639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Alternative sources for the textbook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86000"/>
            <a:ext cx="7162800" cy="3276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u="sng" dirty="0">
                <a:hlinkClick r:id="rId2"/>
              </a:rPr>
              <a:t>http://www.amazon.com/Understanding-American-Government-CourseReader-0-30/dp/1133955746/ref=sr_1_2?ie=UTF8&amp;qid=1440068438&amp;sr=8-2&amp;keywords=Susan+Welch+Understanding+American+Government</a:t>
            </a:r>
            <a:endParaRPr lang="en-US" dirty="0"/>
          </a:p>
          <a:p>
            <a:pPr algn="l"/>
            <a:r>
              <a:rPr lang="en-US" dirty="0"/>
              <a:t> </a:t>
            </a:r>
          </a:p>
          <a:p>
            <a:pPr algn="l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www.cengagebrain.com/shop/en/US/storefront/US?cmd=CLHeaderSearch&amp;fieldValue=978-1-133-95574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625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Webpage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hlinkClick r:id="rId2"/>
              </a:rPr>
              <a:t>http://</a:t>
            </a:r>
            <a:r>
              <a:rPr lang="en-US" sz="2400" dirty="0" smtClean="0">
                <a:solidFill>
                  <a:srgbClr val="FFFF00"/>
                </a:solidFill>
                <a:hlinkClick r:id="rId2"/>
              </a:rPr>
              <a:t>faculty.winthrop.edu/holderj/plsc201004.html</a:t>
            </a:r>
            <a:endParaRPr lang="en-US" sz="2400" dirty="0" smtClean="0">
              <a:solidFill>
                <a:srgbClr val="FFFF00"/>
              </a:solidFill>
            </a:endParaRPr>
          </a:p>
          <a:p>
            <a:pPr algn="ctr"/>
            <a:endParaRPr lang="en-US" sz="2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102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So…who are you?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What do you like to be called?</a:t>
            </a:r>
          </a:p>
          <a:p>
            <a:r>
              <a:rPr lang="en-US" dirty="0" smtClean="0"/>
              <a:t>Where are you from?</a:t>
            </a:r>
            <a:endParaRPr lang="en-US" dirty="0"/>
          </a:p>
          <a:p>
            <a:r>
              <a:rPr lang="en-US" dirty="0" smtClean="0"/>
              <a:t>Do you have any experience in politics or government?</a:t>
            </a:r>
          </a:p>
          <a:p>
            <a:r>
              <a:rPr lang="en-US" dirty="0" smtClean="0"/>
              <a:t>Why are you taking this class? (Constitution requirement, prospective political science major, general interest,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81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Social Science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use of scientific methods to study some aspect of society (human beings and their interactions).</a:t>
            </a:r>
          </a:p>
          <a:p>
            <a:pPr lvl="1"/>
            <a:r>
              <a:rPr lang="en-US" dirty="0" smtClean="0"/>
              <a:t>Anthropology</a:t>
            </a:r>
          </a:p>
          <a:p>
            <a:pPr lvl="1"/>
            <a:r>
              <a:rPr lang="en-US" dirty="0" smtClean="0"/>
              <a:t>Economics</a:t>
            </a:r>
          </a:p>
          <a:p>
            <a:pPr lvl="1"/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Political Science</a:t>
            </a:r>
          </a:p>
          <a:p>
            <a:pPr lvl="1"/>
            <a:r>
              <a:rPr lang="en-US" dirty="0" smtClean="0"/>
              <a:t>Psychology</a:t>
            </a:r>
          </a:p>
          <a:p>
            <a:pPr lvl="1"/>
            <a:r>
              <a:rPr lang="en-US" dirty="0" smtClean="0"/>
              <a:t>Sociology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293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Political Science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Study of power and the organization of power</a:t>
            </a:r>
          </a:p>
          <a:p>
            <a:pPr marL="813816" lvl="2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sz="2400" dirty="0"/>
              <a:t>Harold Lasswell: “Who gets what, when and how.”</a:t>
            </a:r>
          </a:p>
          <a:p>
            <a:r>
              <a:rPr lang="en-US" sz="3600" dirty="0" smtClean="0"/>
              <a:t>Power: Creation and enforcement of laws and rules deciding</a:t>
            </a:r>
          </a:p>
          <a:p>
            <a:pPr lvl="1"/>
            <a:r>
              <a:rPr lang="en-US" sz="2000" dirty="0" smtClean="0"/>
              <a:t>What you have the right to do (MAY)</a:t>
            </a:r>
          </a:p>
          <a:p>
            <a:pPr lvl="1"/>
            <a:r>
              <a:rPr lang="en-US" sz="2000" dirty="0" smtClean="0"/>
              <a:t>What you have the obligation to do (MUST)</a:t>
            </a:r>
          </a:p>
          <a:p>
            <a:pPr lvl="1"/>
            <a:r>
              <a:rPr lang="en-US" sz="2000" dirty="0" smtClean="0"/>
              <a:t>What you’re prohibited from doing (MAY NOT)</a:t>
            </a:r>
          </a:p>
        </p:txBody>
      </p:sp>
    </p:spTree>
    <p:extLst>
      <p:ext uri="{BB962C8B-B14F-4D97-AF65-F5344CB8AC3E}">
        <p14:creationId xmlns:p14="http://schemas.microsoft.com/office/powerpoint/2010/main" val="3661631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Political Science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Use of the scientific method to:</a:t>
            </a:r>
          </a:p>
          <a:p>
            <a:r>
              <a:rPr lang="en-US" sz="3600" dirty="0" smtClean="0"/>
              <a:t>Observe: “What’s happening?”</a:t>
            </a:r>
          </a:p>
          <a:p>
            <a:r>
              <a:rPr lang="en-US" sz="3600" dirty="0" smtClean="0"/>
              <a:t>Explain: “Why is it happening? Why is it happening </a:t>
            </a:r>
            <a:r>
              <a:rPr lang="en-US" sz="3600" i="1" dirty="0" smtClean="0"/>
              <a:t>that way</a:t>
            </a:r>
            <a:r>
              <a:rPr lang="en-US" sz="3600" dirty="0" smtClean="0"/>
              <a:t>?”</a:t>
            </a:r>
          </a:p>
          <a:p>
            <a:r>
              <a:rPr lang="en-US" sz="3600" dirty="0" smtClean="0"/>
              <a:t>Predict: “What’s going to happen?”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15729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Complete Freedom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Do whatever you want</a:t>
            </a:r>
          </a:p>
          <a:p>
            <a:r>
              <a:rPr lang="en-US" sz="4000" dirty="0" smtClean="0"/>
              <a:t>No rules, no laws, no restrictions</a:t>
            </a:r>
          </a:p>
          <a:p>
            <a:r>
              <a:rPr lang="en-US" sz="4000" dirty="0" smtClean="0"/>
              <a:t>Unlimited right to acquire property</a:t>
            </a:r>
          </a:p>
          <a:p>
            <a:r>
              <a:rPr lang="en-US" sz="4000" dirty="0" smtClean="0"/>
              <a:t>What’s the problem?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70921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153</TotalTime>
  <Words>344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POLITICAL SCIENCE 201-004:  AMERICAN GOVERNMENT Spring 2018 Mon./Wed. 5:00-6:15 Owens 204</vt:lpstr>
      <vt:lpstr>Textbook</vt:lpstr>
      <vt:lpstr>Alternative sources for the textbook</vt:lpstr>
      <vt:lpstr>Class Webpage </vt:lpstr>
      <vt:lpstr>So…who are you?</vt:lpstr>
      <vt:lpstr>Social Science</vt:lpstr>
      <vt:lpstr>Political Science</vt:lpstr>
      <vt:lpstr>Political Science</vt:lpstr>
      <vt:lpstr>Complete Freedom</vt:lpstr>
      <vt:lpstr>Complete Freedom</vt:lpstr>
      <vt:lpstr>Basis of Government</vt:lpstr>
      <vt:lpstr>Who Gets to Govern?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Science 201: American Government Fall 2012</dc:title>
  <dc:creator>Holder, John</dc:creator>
  <cp:lastModifiedBy>Holder, John</cp:lastModifiedBy>
  <cp:revision>25</cp:revision>
  <dcterms:created xsi:type="dcterms:W3CDTF">2012-08-20T19:10:59Z</dcterms:created>
  <dcterms:modified xsi:type="dcterms:W3CDTF">2018-01-08T21:47:10Z</dcterms:modified>
</cp:coreProperties>
</file>