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9" r:id="rId2"/>
    <p:sldId id="275" r:id="rId3"/>
    <p:sldId id="261" r:id="rId4"/>
    <p:sldId id="276" r:id="rId5"/>
    <p:sldId id="266" r:id="rId6"/>
    <p:sldId id="256" r:id="rId7"/>
    <p:sldId id="259" r:id="rId8"/>
    <p:sldId id="267" r:id="rId9"/>
    <p:sldId id="297" r:id="rId10"/>
    <p:sldId id="260" r:id="rId11"/>
    <p:sldId id="265" r:id="rId12"/>
    <p:sldId id="298" r:id="rId13"/>
    <p:sldId id="273" r:id="rId14"/>
    <p:sldId id="283" r:id="rId15"/>
    <p:sldId id="280" r:id="rId16"/>
    <p:sldId id="299" r:id="rId17"/>
    <p:sldId id="281" r:id="rId18"/>
    <p:sldId id="284" r:id="rId19"/>
    <p:sldId id="293" r:id="rId20"/>
    <p:sldId id="287" r:id="rId21"/>
    <p:sldId id="288" r:id="rId22"/>
    <p:sldId id="296" r:id="rId23"/>
    <p:sldId id="289" r:id="rId24"/>
    <p:sldId id="290" r:id="rId25"/>
    <p:sldId id="291" r:id="rId26"/>
    <p:sldId id="294" r:id="rId27"/>
    <p:sldId id="295"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8E2BFE1-4DBC-4F1A-979E-85D7012DB3A7}" type="datetimeFigureOut">
              <a:rPr lang="en-US" smtClean="0"/>
              <a:t>5/15/2017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23CDC85-4868-4759-A9E1-1F6F17CAC1A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E2BFE1-4DBC-4F1A-979E-85D7012DB3A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CDC85-4868-4759-A9E1-1F6F17CAC1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E2BFE1-4DBC-4F1A-979E-85D7012DB3A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CDC85-4868-4759-A9E1-1F6F17CAC1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E2BFE1-4DBC-4F1A-979E-85D7012DB3A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CDC85-4868-4759-A9E1-1F6F17CAC1A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E2BFE1-4DBC-4F1A-979E-85D7012DB3A7}" type="datetimeFigureOut">
              <a:rPr lang="en-US" smtClean="0"/>
              <a:t>5/15/2017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23CDC85-4868-4759-A9E1-1F6F17CAC1A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E2BFE1-4DBC-4F1A-979E-85D7012DB3A7}"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CDC85-4868-4759-A9E1-1F6F17CAC1A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8E2BFE1-4DBC-4F1A-979E-85D7012DB3A7}"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CDC85-4868-4759-A9E1-1F6F17CAC1A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E2BFE1-4DBC-4F1A-979E-85D7012DB3A7}"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CDC85-4868-4759-A9E1-1F6F17CAC1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2BFE1-4DBC-4F1A-979E-85D7012DB3A7}"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CDC85-4868-4759-A9E1-1F6F17CAC1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E2BFE1-4DBC-4F1A-979E-85D7012DB3A7}"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CDC85-4868-4759-A9E1-1F6F17CAC1A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E2BFE1-4DBC-4F1A-979E-85D7012DB3A7}" type="datetimeFigureOut">
              <a:rPr lang="en-US" smtClean="0"/>
              <a:t>5/15/2017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23CDC85-4868-4759-A9E1-1F6F17CAC1A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E2BFE1-4DBC-4F1A-979E-85D7012DB3A7}" type="datetimeFigureOut">
              <a:rPr lang="en-US" smtClean="0"/>
              <a:t>5/15/2017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23CDC85-4868-4759-A9E1-1F6F17CAC1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Carolina Politics 101</a:t>
            </a:r>
            <a:endParaRPr lang="en-US" dirty="0"/>
          </a:p>
        </p:txBody>
      </p:sp>
      <p:sp>
        <p:nvSpPr>
          <p:cNvPr id="3" name="Subtitle 2"/>
          <p:cNvSpPr>
            <a:spLocks noGrp="1"/>
          </p:cNvSpPr>
          <p:nvPr>
            <p:ph type="subTitle" idx="1"/>
          </p:nvPr>
        </p:nvSpPr>
        <p:spPr>
          <a:xfrm>
            <a:off x="533400" y="3200400"/>
            <a:ext cx="8458200" cy="3276600"/>
          </a:xfrm>
        </p:spPr>
        <p:txBody>
          <a:bodyPr>
            <a:normAutofit/>
          </a:bodyPr>
          <a:lstStyle/>
          <a:p>
            <a:r>
              <a:rPr lang="en-US" b="1" dirty="0" smtClean="0"/>
              <a:t>John T.R. Holder, Ph.D.</a:t>
            </a:r>
          </a:p>
          <a:p>
            <a:r>
              <a:rPr lang="en-US" b="1" dirty="0" smtClean="0"/>
              <a:t>Department of Political Science</a:t>
            </a:r>
          </a:p>
          <a:p>
            <a:r>
              <a:rPr lang="en-US" b="1" dirty="0" smtClean="0"/>
              <a:t>John C. West Forum on Politics and Policy</a:t>
            </a:r>
          </a:p>
          <a:p>
            <a:r>
              <a:rPr lang="en-US" b="1" dirty="0" smtClean="0"/>
              <a:t>Winthrop University</a:t>
            </a:r>
          </a:p>
          <a:p>
            <a:r>
              <a:rPr lang="en-US" b="1" dirty="0" smtClean="0"/>
              <a:t>NEW Leadership South Carolina Forum</a:t>
            </a:r>
          </a:p>
          <a:p>
            <a:r>
              <a:rPr lang="en-US" b="1" dirty="0" smtClean="0"/>
              <a:t>May 15, 2017</a:t>
            </a:r>
            <a:endParaRPr lang="en-US" b="1" dirty="0"/>
          </a:p>
        </p:txBody>
      </p:sp>
    </p:spTree>
    <p:extLst>
      <p:ext uri="{BB962C8B-B14F-4D97-AF65-F5344CB8AC3E}">
        <p14:creationId xmlns:p14="http://schemas.microsoft.com/office/powerpoint/2010/main" val="415474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t>DIVERSITY?</a:t>
            </a:r>
            <a:endParaRPr lang="en-US" b="1" dirty="0"/>
          </a:p>
        </p:txBody>
      </p:sp>
      <p:sp>
        <p:nvSpPr>
          <p:cNvPr id="3" name="Content Placeholder 2"/>
          <p:cNvSpPr>
            <a:spLocks noGrp="1"/>
          </p:cNvSpPr>
          <p:nvPr>
            <p:ph sz="quarter" idx="1"/>
          </p:nvPr>
        </p:nvSpPr>
        <p:spPr>
          <a:xfrm>
            <a:off x="457200" y="914400"/>
            <a:ext cx="8229600" cy="6096000"/>
          </a:xfrm>
        </p:spPr>
        <p:txBody>
          <a:bodyPr>
            <a:normAutofit fontScale="92500" lnSpcReduction="20000"/>
          </a:bodyPr>
          <a:lstStyle/>
          <a:p>
            <a:r>
              <a:rPr lang="en-US" dirty="0" smtClean="0"/>
              <a:t>Nikki Haley </a:t>
            </a:r>
            <a:r>
              <a:rPr lang="en-US" dirty="0" smtClean="0"/>
              <a:t>was </a:t>
            </a:r>
            <a:r>
              <a:rPr lang="en-US" dirty="0" smtClean="0"/>
              <a:t>the first Governor of South Carolina who </a:t>
            </a:r>
            <a:r>
              <a:rPr lang="en-US" dirty="0" smtClean="0"/>
              <a:t>was </a:t>
            </a:r>
            <a:r>
              <a:rPr lang="en-US" dirty="0" smtClean="0"/>
              <a:t>not a white male. She appointed Tim Scott as the first black U.S. Senator from SC in 2013.</a:t>
            </a:r>
          </a:p>
          <a:p>
            <a:r>
              <a:rPr lang="en-US" dirty="0" smtClean="0"/>
              <a:t>Nancy Stevenson (served 1979-1983) was the only woman to be Lieutenant Governor.</a:t>
            </a:r>
          </a:p>
          <a:p>
            <a:r>
              <a:rPr lang="en-US" dirty="0" smtClean="0"/>
              <a:t>Chief Justice Jean Toal (Associate Justice, 1988-1999; Chief Justice, 1999-2015) and Justice Kaye Hearn (</a:t>
            </a:r>
            <a:r>
              <a:rPr lang="en-US" dirty="0" smtClean="0"/>
              <a:t>2009-present) </a:t>
            </a:r>
            <a:r>
              <a:rPr lang="en-US" dirty="0" smtClean="0"/>
              <a:t>are the only women ever to have served on the SC Supreme Court. Toal was previously the first woman committee chair in the General Assembly.</a:t>
            </a:r>
          </a:p>
          <a:p>
            <a:r>
              <a:rPr lang="en-US" dirty="0" smtClean="0"/>
              <a:t>Elizabeth Patterson of Spartanburg (served 1987-1993) is the only woman ever elected to Congress from South Carolina who did not succeed her deceased husband.</a:t>
            </a:r>
          </a:p>
          <a:p>
            <a:r>
              <a:rPr lang="en-US" dirty="0" smtClean="0"/>
              <a:t>James Clyburn and Tim Scott are the only black members of Congress from South Carolina since Reconstruction.</a:t>
            </a:r>
          </a:p>
          <a:p>
            <a:r>
              <a:rPr lang="en-US" dirty="0" smtClean="0"/>
              <a:t>South Carolina has never had a woman U.S. Senator.</a:t>
            </a:r>
          </a:p>
          <a:p>
            <a:r>
              <a:rPr lang="en-US" dirty="0" smtClean="0"/>
              <a:t>From 2008 to 2012, the SC Senate was the only state legislative body in the country without a woman member. One woman was elected in 2012, a second in 2015, and two more in 2016. There are now four.</a:t>
            </a:r>
            <a:endParaRPr lang="en-US" dirty="0"/>
          </a:p>
        </p:txBody>
      </p:sp>
    </p:spTree>
    <p:extLst>
      <p:ext uri="{BB962C8B-B14F-4D97-AF65-F5344CB8AC3E}">
        <p14:creationId xmlns:p14="http://schemas.microsoft.com/office/powerpoint/2010/main" val="46414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r"/>
            <a:r>
              <a:rPr lang="en-US" b="1" dirty="0" smtClean="0"/>
              <a:t>Traditionalistic Political Culture</a:t>
            </a:r>
            <a:endParaRPr lang="en-US" b="1" dirty="0"/>
          </a:p>
        </p:txBody>
      </p:sp>
      <p:sp>
        <p:nvSpPr>
          <p:cNvPr id="3" name="Content Placeholder 2"/>
          <p:cNvSpPr>
            <a:spLocks noGrp="1"/>
          </p:cNvSpPr>
          <p:nvPr>
            <p:ph sz="quarter" idx="1"/>
          </p:nvPr>
        </p:nvSpPr>
        <p:spPr>
          <a:xfrm>
            <a:off x="457200" y="1143000"/>
            <a:ext cx="8229600" cy="5318760"/>
          </a:xfrm>
        </p:spPr>
        <p:txBody>
          <a:bodyPr>
            <a:normAutofit/>
          </a:bodyPr>
          <a:lstStyle/>
          <a:p>
            <a:r>
              <a:rPr lang="en-US" dirty="0" smtClean="0"/>
              <a:t>Defined by Daniel J. Elazar, 1984</a:t>
            </a:r>
          </a:p>
          <a:p>
            <a:r>
              <a:rPr lang="en-US" dirty="0" smtClean="0"/>
              <a:t>Belief that the role of government is to preserve order (as opposed to making a “better society” through things like social welfare programs)</a:t>
            </a:r>
          </a:p>
          <a:p>
            <a:r>
              <a:rPr lang="en-US" dirty="0" smtClean="0"/>
              <a:t>Preservation of order = resistance to change (men have run things for thousands of years, why stop now?)</a:t>
            </a:r>
          </a:p>
          <a:p>
            <a:r>
              <a:rPr lang="en-US" dirty="0" smtClean="0"/>
              <a:t>Preservation of order = military defense and law enforcement, which require physical strength, so women traditionally have not been entrusted with these responsibilities</a:t>
            </a:r>
          </a:p>
          <a:p>
            <a:r>
              <a:rPr lang="en-US" dirty="0" smtClean="0"/>
              <a:t>Result: Very few women in positions of political authority</a:t>
            </a:r>
          </a:p>
          <a:p>
            <a:endParaRPr lang="en-US" dirty="0"/>
          </a:p>
        </p:txBody>
      </p:sp>
    </p:spTree>
    <p:extLst>
      <p:ext uri="{BB962C8B-B14F-4D97-AF65-F5344CB8AC3E}">
        <p14:creationId xmlns:p14="http://schemas.microsoft.com/office/powerpoint/2010/main" val="7522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Tale of Two States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35029927"/>
              </p:ext>
            </p:extLst>
          </p:nvPr>
        </p:nvGraphicFramePr>
        <p:xfrm>
          <a:off x="914400" y="1600200"/>
          <a:ext cx="7772400" cy="5029200"/>
        </p:xfrm>
        <a:graphic>
          <a:graphicData uri="http://schemas.openxmlformats.org/drawingml/2006/table">
            <a:tbl>
              <a:tblPr>
                <a:tableStyleId>{5C22544A-7EE6-4342-B048-85BDC9FD1C3A}</a:tableStyleId>
              </a:tblPr>
              <a:tblGrid>
                <a:gridCol w="4775812"/>
                <a:gridCol w="1498294"/>
                <a:gridCol w="1498294"/>
              </a:tblGrid>
              <a:tr h="502920">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latin typeface="Calibri" panose="020F0502020204030204" pitchFamily="34" charset="0"/>
                        </a:rPr>
                        <a:t>Kansas</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latin typeface="Calibri" panose="020F0502020204030204" pitchFamily="34" charset="0"/>
                        </a:rPr>
                        <a:t>S.C.</a:t>
                      </a:r>
                      <a:endParaRPr lang="en-US" sz="2800" b="0" i="0" u="none" strike="noStrike">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Trump % 2016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57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55</a:t>
                      </a:r>
                      <a:endParaRPr lang="en-US" sz="2800" b="0" i="0" u="none" strike="noStrike">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Clinton % 2016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36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41</a:t>
                      </a:r>
                      <a:endParaRPr lang="en-US" sz="2800" b="0" i="0" u="none" strike="noStrike">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Women on state Supreme Court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2 of 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1 of 5</a:t>
                      </a:r>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First woman Governor</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1990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2010</a:t>
                      </a:r>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Second woman Governor</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2002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Not yet</a:t>
                      </a:r>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dirty="0">
                          <a:effectLst/>
                          <a:latin typeface="Calibri" panose="020F0502020204030204" pitchFamily="34" charset="0"/>
                        </a:rPr>
                        <a:t>First Congresswoman who didn't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1932</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rPr>
                        <a:t>1986</a:t>
                      </a:r>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a:effectLst/>
                          <a:latin typeface="Calibri" panose="020F0502020204030204" pitchFamily="34" charset="0"/>
                        </a:rPr>
                        <a:t>succeed her husband</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a:effectLst/>
                          <a:latin typeface="Calibri" panose="020F0502020204030204" pitchFamily="34" charset="0"/>
                        </a:rPr>
                        <a:t>First woman U.S. Senator</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1978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smtClean="0">
                          <a:effectLst/>
                          <a:latin typeface="Calibri" panose="020F0502020204030204" pitchFamily="34" charset="0"/>
                        </a:rPr>
                        <a:t>Not yet</a:t>
                      </a:r>
                      <a:endParaRPr lang="en-US" sz="2800" b="0" i="0" u="none" strike="noStrike" dirty="0">
                        <a:solidFill>
                          <a:srgbClr val="000000"/>
                        </a:solidFill>
                        <a:effectLst/>
                        <a:latin typeface="Calibri" panose="020F0502020204030204" pitchFamily="34" charset="0"/>
                      </a:endParaRPr>
                    </a:p>
                  </a:txBody>
                  <a:tcPr marL="9525" marR="9525" marT="9525" marB="0" anchor="b"/>
                </a:tc>
              </a:tr>
              <a:tr h="502920">
                <a:tc>
                  <a:txBody>
                    <a:bodyPr/>
                    <a:lstStyle/>
                    <a:p>
                      <a:pPr algn="l" fontAlgn="b"/>
                      <a:r>
                        <a:rPr lang="en-US" sz="2800" u="none" strike="noStrike">
                          <a:effectLst/>
                          <a:latin typeface="Calibri" panose="020F0502020204030204" pitchFamily="34" charset="0"/>
                        </a:rPr>
                        <a:t>Second woman U.S. Senator</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latin typeface="Calibri" panose="020F0502020204030204" pitchFamily="34" charset="0"/>
                        </a:rPr>
                        <a:t>1996</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chemeClr val="dk1"/>
                          </a:solidFill>
                          <a:effectLst/>
                          <a:latin typeface="Calibri" panose="020F0502020204030204" pitchFamily="34" charset="0"/>
                        </a:rPr>
                        <a:t>Not</a:t>
                      </a:r>
                      <a:r>
                        <a:rPr lang="en-US" sz="2800" b="0" i="0" u="none" strike="noStrike" baseline="0" dirty="0" smtClean="0">
                          <a:solidFill>
                            <a:schemeClr val="dk1"/>
                          </a:solidFill>
                          <a:effectLst/>
                          <a:latin typeface="Calibri" panose="020F0502020204030204" pitchFamily="34" charset="0"/>
                        </a:rPr>
                        <a:t> yet</a:t>
                      </a:r>
                      <a:endParaRPr lang="en-US"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2482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KANSAS SENATE 2017</a:t>
            </a:r>
            <a:endParaRPr lang="en-US" b="1" dirty="0"/>
          </a:p>
        </p:txBody>
      </p:sp>
      <p:sp>
        <p:nvSpPr>
          <p:cNvPr id="3" name="Content Placeholder 2"/>
          <p:cNvSpPr>
            <a:spLocks noGrp="1"/>
          </p:cNvSpPr>
          <p:nvPr>
            <p:ph sz="quarter" idx="1"/>
          </p:nvPr>
        </p:nvSpPr>
        <p:spPr>
          <a:xfrm>
            <a:off x="914400" y="1295400"/>
            <a:ext cx="7772400" cy="5257800"/>
          </a:xfrm>
        </p:spPr>
        <p:txBody>
          <a:bodyPr>
            <a:normAutofit fontScale="85000" lnSpcReduction="20000"/>
          </a:bodyPr>
          <a:lstStyle/>
          <a:p>
            <a:r>
              <a:rPr lang="en-US" dirty="0" smtClean="0"/>
              <a:t>40 members</a:t>
            </a:r>
          </a:p>
          <a:p>
            <a:r>
              <a:rPr lang="en-US" dirty="0" smtClean="0"/>
              <a:t>31 </a:t>
            </a:r>
            <a:r>
              <a:rPr lang="en-US" dirty="0"/>
              <a:t>Republicans, </a:t>
            </a:r>
            <a:r>
              <a:rPr lang="en-US" dirty="0" smtClean="0"/>
              <a:t>9 </a:t>
            </a:r>
            <a:r>
              <a:rPr lang="en-US" dirty="0"/>
              <a:t>Democrats</a:t>
            </a:r>
          </a:p>
          <a:p>
            <a:r>
              <a:rPr lang="en-US" dirty="0" smtClean="0"/>
              <a:t>25 men, 15 women</a:t>
            </a:r>
            <a:endParaRPr lang="en-US" dirty="0"/>
          </a:p>
          <a:p>
            <a:r>
              <a:rPr lang="en-US" dirty="0" smtClean="0"/>
              <a:t>20 </a:t>
            </a:r>
            <a:r>
              <a:rPr lang="en-US" dirty="0"/>
              <a:t>Republican men</a:t>
            </a:r>
          </a:p>
          <a:p>
            <a:r>
              <a:rPr lang="en-US" dirty="0" smtClean="0"/>
              <a:t>11 </a:t>
            </a:r>
            <a:r>
              <a:rPr lang="en-US" dirty="0"/>
              <a:t>Republican women</a:t>
            </a:r>
          </a:p>
          <a:p>
            <a:r>
              <a:rPr lang="en-US" dirty="0"/>
              <a:t>5</a:t>
            </a:r>
            <a:r>
              <a:rPr lang="en-US" dirty="0" smtClean="0"/>
              <a:t> </a:t>
            </a:r>
            <a:r>
              <a:rPr lang="en-US" dirty="0"/>
              <a:t>Democratic </a:t>
            </a:r>
            <a:r>
              <a:rPr lang="en-US" dirty="0" smtClean="0"/>
              <a:t>men</a:t>
            </a:r>
            <a:endParaRPr lang="en-US" dirty="0"/>
          </a:p>
          <a:p>
            <a:r>
              <a:rPr lang="en-US" dirty="0"/>
              <a:t>4</a:t>
            </a:r>
            <a:r>
              <a:rPr lang="en-US" dirty="0" smtClean="0"/>
              <a:t> </a:t>
            </a:r>
            <a:r>
              <a:rPr lang="en-US" dirty="0"/>
              <a:t>Democratic </a:t>
            </a:r>
            <a:r>
              <a:rPr lang="en-US" dirty="0" smtClean="0"/>
              <a:t>women</a:t>
            </a:r>
            <a:endParaRPr lang="en-US" dirty="0"/>
          </a:p>
          <a:p>
            <a:r>
              <a:rPr lang="en-US" dirty="0"/>
              <a:t>Leadership positions held by women: </a:t>
            </a:r>
            <a:endParaRPr lang="en-US" dirty="0" smtClean="0"/>
          </a:p>
          <a:p>
            <a:pPr lvl="1"/>
            <a:r>
              <a:rPr lang="en-US" dirty="0" smtClean="0"/>
              <a:t>President </a:t>
            </a:r>
            <a:r>
              <a:rPr lang="en-US" dirty="0"/>
              <a:t>of the </a:t>
            </a:r>
            <a:r>
              <a:rPr lang="en-US" dirty="0" smtClean="0"/>
              <a:t>Senate (R)</a:t>
            </a:r>
          </a:p>
          <a:p>
            <a:pPr lvl="1"/>
            <a:r>
              <a:rPr lang="en-US" dirty="0" smtClean="0"/>
              <a:t>Assistant </a:t>
            </a:r>
            <a:r>
              <a:rPr lang="en-US" dirty="0"/>
              <a:t>Majority </a:t>
            </a:r>
            <a:r>
              <a:rPr lang="en-US" dirty="0" smtClean="0"/>
              <a:t>Leader (R)</a:t>
            </a:r>
          </a:p>
          <a:p>
            <a:pPr lvl="1"/>
            <a:r>
              <a:rPr lang="en-US" dirty="0" smtClean="0"/>
              <a:t>Majority Whip (R)</a:t>
            </a:r>
          </a:p>
          <a:p>
            <a:pPr lvl="1"/>
            <a:r>
              <a:rPr lang="en-US" dirty="0" smtClean="0"/>
              <a:t>Minority Whip (D)</a:t>
            </a:r>
          </a:p>
          <a:p>
            <a:pPr lvl="1"/>
            <a:r>
              <a:rPr lang="en-US" dirty="0" smtClean="0"/>
              <a:t>Assistant </a:t>
            </a:r>
            <a:r>
              <a:rPr lang="en-US" dirty="0"/>
              <a:t>Minority </a:t>
            </a:r>
            <a:r>
              <a:rPr lang="en-US" dirty="0" smtClean="0"/>
              <a:t>Leader (D)</a:t>
            </a:r>
          </a:p>
          <a:p>
            <a:r>
              <a:rPr lang="en-US" dirty="0" smtClean="0"/>
              <a:t>There are more Republican women Senators (11) than there are total Democrats (9).</a:t>
            </a:r>
            <a:endParaRPr lang="en-US" dirty="0"/>
          </a:p>
        </p:txBody>
      </p:sp>
    </p:spTree>
    <p:extLst>
      <p:ext uri="{BB962C8B-B14F-4D97-AF65-F5344CB8AC3E}">
        <p14:creationId xmlns:p14="http://schemas.microsoft.com/office/powerpoint/2010/main" val="311370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lderj\Pictures\S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109"/>
            <a:ext cx="8724900"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532909"/>
            <a:ext cx="1981200" cy="2308324"/>
          </a:xfrm>
          <a:prstGeom prst="rect">
            <a:avLst/>
          </a:prstGeom>
          <a:noFill/>
        </p:spPr>
        <p:txBody>
          <a:bodyPr wrap="square" rtlCol="0">
            <a:spAutoFit/>
          </a:bodyPr>
          <a:lstStyle/>
          <a:p>
            <a:r>
              <a:rPr lang="en-US" sz="3600" dirty="0" smtClean="0"/>
              <a:t>South Carolina</a:t>
            </a:r>
          </a:p>
          <a:p>
            <a:r>
              <a:rPr lang="en-US" sz="3600" dirty="0" smtClean="0"/>
              <a:t>Senate Districts</a:t>
            </a:r>
          </a:p>
        </p:txBody>
      </p:sp>
    </p:spTree>
    <p:extLst>
      <p:ext uri="{BB962C8B-B14F-4D97-AF65-F5344CB8AC3E}">
        <p14:creationId xmlns:p14="http://schemas.microsoft.com/office/powerpoint/2010/main" val="405538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LACK OF COMPETITION: </a:t>
            </a:r>
            <a:br>
              <a:rPr lang="en-US" b="1" dirty="0" smtClean="0"/>
            </a:br>
            <a:r>
              <a:rPr lang="en-US" b="1" dirty="0" smtClean="0"/>
              <a:t>2016 SC SENATE (46 Seats)</a:t>
            </a:r>
            <a:endParaRPr lang="en-US" b="1" dirty="0"/>
          </a:p>
        </p:txBody>
      </p:sp>
      <p:sp>
        <p:nvSpPr>
          <p:cNvPr id="3" name="Content Placeholder 2"/>
          <p:cNvSpPr>
            <a:spLocks noGrp="1"/>
          </p:cNvSpPr>
          <p:nvPr>
            <p:ph sz="quarter" idx="1"/>
          </p:nvPr>
        </p:nvSpPr>
        <p:spPr>
          <a:xfrm>
            <a:off x="914400" y="1447800"/>
            <a:ext cx="7772400" cy="5181600"/>
          </a:xfrm>
        </p:spPr>
        <p:txBody>
          <a:bodyPr>
            <a:normAutofit/>
          </a:bodyPr>
          <a:lstStyle/>
          <a:p>
            <a:pPr marL="0" indent="0">
              <a:buNone/>
            </a:pPr>
            <a:r>
              <a:rPr lang="en-US" sz="2000" dirty="0" smtClean="0"/>
              <a:t>25 Republican incumbents sought re-election</a:t>
            </a:r>
          </a:p>
          <a:p>
            <a:pPr marL="0" indent="0">
              <a:buNone/>
            </a:pPr>
            <a:r>
              <a:rPr lang="en-US" sz="2000" dirty="0"/>
              <a:t>	</a:t>
            </a:r>
            <a:r>
              <a:rPr lang="en-US" sz="2000" dirty="0" smtClean="0"/>
              <a:t>12 were unopposed</a:t>
            </a:r>
          </a:p>
          <a:p>
            <a:pPr marL="0" indent="0">
              <a:buNone/>
            </a:pPr>
            <a:r>
              <a:rPr lang="en-US" sz="2000" dirty="0"/>
              <a:t>	</a:t>
            </a:r>
            <a:r>
              <a:rPr lang="en-US" sz="2000" dirty="0" smtClean="0"/>
              <a:t>11 had opponents in the Republican primary but not the general election</a:t>
            </a:r>
          </a:p>
          <a:p>
            <a:pPr marL="0" indent="0">
              <a:buNone/>
            </a:pPr>
            <a:r>
              <a:rPr lang="en-US" sz="2000" dirty="0"/>
              <a:t>	</a:t>
            </a:r>
            <a:r>
              <a:rPr lang="en-US" sz="2000" dirty="0" smtClean="0"/>
              <a:t>1 had a Democratic opponent in the general election</a:t>
            </a:r>
          </a:p>
          <a:p>
            <a:pPr marL="0" indent="0">
              <a:buNone/>
            </a:pPr>
            <a:r>
              <a:rPr lang="en-US" sz="2000" dirty="0"/>
              <a:t>	</a:t>
            </a:r>
            <a:r>
              <a:rPr lang="en-US" sz="2000" dirty="0" smtClean="0"/>
              <a:t>1 had a third-party opponent in the general election, but no Democrat</a:t>
            </a:r>
          </a:p>
          <a:p>
            <a:pPr marL="0" indent="0">
              <a:buNone/>
            </a:pPr>
            <a:r>
              <a:rPr lang="en-US" sz="2000" dirty="0" smtClean="0"/>
              <a:t>17 Democratic incumbents sought re-election</a:t>
            </a:r>
          </a:p>
          <a:p>
            <a:pPr marL="0" indent="0">
              <a:buNone/>
            </a:pPr>
            <a:r>
              <a:rPr lang="en-US" sz="2000" dirty="0"/>
              <a:t>	</a:t>
            </a:r>
            <a:r>
              <a:rPr lang="en-US" sz="2000" dirty="0" smtClean="0"/>
              <a:t>7 were unopposed</a:t>
            </a:r>
          </a:p>
          <a:p>
            <a:pPr marL="0" indent="0">
              <a:buNone/>
            </a:pPr>
            <a:r>
              <a:rPr lang="en-US" sz="2000" dirty="0"/>
              <a:t>	</a:t>
            </a:r>
            <a:r>
              <a:rPr lang="en-US" sz="2000" dirty="0" smtClean="0"/>
              <a:t>4 had opponents in the Democratic primary but not the general election</a:t>
            </a:r>
          </a:p>
          <a:p>
            <a:pPr marL="0" indent="0">
              <a:buNone/>
            </a:pPr>
            <a:r>
              <a:rPr lang="en-US" sz="2000" dirty="0"/>
              <a:t>	</a:t>
            </a:r>
            <a:r>
              <a:rPr lang="en-US" sz="2000" dirty="0" smtClean="0"/>
              <a:t>6 had Republican opponents in the general election</a:t>
            </a:r>
          </a:p>
          <a:p>
            <a:pPr marL="0" indent="0">
              <a:buNone/>
            </a:pPr>
            <a:r>
              <a:rPr lang="en-US" sz="2000" dirty="0" smtClean="0"/>
              <a:t>3 open seats had Republican primaries but no Democratic candidate</a:t>
            </a:r>
          </a:p>
          <a:p>
            <a:pPr marL="0" indent="0">
              <a:buNone/>
            </a:pPr>
            <a:r>
              <a:rPr lang="en-US" sz="2000" dirty="0" smtClean="0"/>
              <a:t>1 open seat had both Democratic and Republican candidates</a:t>
            </a:r>
          </a:p>
          <a:p>
            <a:pPr marL="0" indent="0">
              <a:buNone/>
            </a:pPr>
            <a:r>
              <a:rPr lang="en-US" sz="2000" dirty="0" smtClean="0"/>
              <a:t>*Only 8 of 46 seats had both Democrats and Republicans running in the general*</a:t>
            </a:r>
          </a:p>
          <a:p>
            <a:pPr marL="0" indent="0">
              <a:buNone/>
            </a:pPr>
            <a:r>
              <a:rPr lang="en-US" sz="2000" dirty="0" smtClean="0"/>
              <a:t>37 of 46 members were re-elected</a:t>
            </a:r>
          </a:p>
        </p:txBody>
      </p:sp>
    </p:spTree>
    <p:extLst>
      <p:ext uri="{BB962C8B-B14F-4D97-AF65-F5344CB8AC3E}">
        <p14:creationId xmlns:p14="http://schemas.microsoft.com/office/powerpoint/2010/main" val="77981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LACK OF COMPETITION: </a:t>
            </a:r>
            <a:br>
              <a:rPr lang="en-US" b="1" dirty="0" smtClean="0"/>
            </a:br>
            <a:r>
              <a:rPr lang="en-US" b="1" dirty="0" smtClean="0"/>
              <a:t>2016 SC HOUSE (124 Seats)</a:t>
            </a:r>
            <a:endParaRPr lang="en-US" b="1" dirty="0"/>
          </a:p>
        </p:txBody>
      </p:sp>
      <p:sp>
        <p:nvSpPr>
          <p:cNvPr id="3" name="Content Placeholder 2"/>
          <p:cNvSpPr>
            <a:spLocks noGrp="1"/>
          </p:cNvSpPr>
          <p:nvPr>
            <p:ph sz="quarter" idx="1"/>
          </p:nvPr>
        </p:nvSpPr>
        <p:spPr>
          <a:xfrm>
            <a:off x="914400" y="1447800"/>
            <a:ext cx="7772400" cy="5181600"/>
          </a:xfrm>
        </p:spPr>
        <p:txBody>
          <a:bodyPr>
            <a:normAutofit fontScale="25000" lnSpcReduction="20000"/>
          </a:bodyPr>
          <a:lstStyle/>
          <a:p>
            <a:pPr marL="0" indent="0">
              <a:buNone/>
            </a:pPr>
            <a:r>
              <a:rPr lang="en-US" sz="6400" dirty="0" smtClean="0"/>
              <a:t>70 Republican incumbents sought re-election</a:t>
            </a:r>
          </a:p>
          <a:p>
            <a:pPr marL="0" indent="0">
              <a:buNone/>
            </a:pPr>
            <a:r>
              <a:rPr lang="en-US" sz="6400" dirty="0"/>
              <a:t>	</a:t>
            </a:r>
            <a:r>
              <a:rPr lang="en-US" sz="6400" dirty="0" smtClean="0"/>
              <a:t>42 were unopposed</a:t>
            </a:r>
          </a:p>
          <a:p>
            <a:pPr marL="0" indent="0">
              <a:buNone/>
            </a:pPr>
            <a:r>
              <a:rPr lang="en-US" sz="6400" dirty="0"/>
              <a:t>	</a:t>
            </a:r>
            <a:r>
              <a:rPr lang="en-US" sz="6400" dirty="0" smtClean="0"/>
              <a:t>8 had opponents in the Republican primary but not the general election</a:t>
            </a:r>
          </a:p>
          <a:p>
            <a:pPr marL="0" indent="0">
              <a:buNone/>
            </a:pPr>
            <a:r>
              <a:rPr lang="en-US" sz="6400" dirty="0"/>
              <a:t>	</a:t>
            </a:r>
            <a:r>
              <a:rPr lang="en-US" sz="6400" dirty="0" smtClean="0"/>
              <a:t>10 had Democratic opponents in the general election but no Republican primary opponent</a:t>
            </a:r>
          </a:p>
          <a:p>
            <a:pPr marL="0" indent="0">
              <a:buNone/>
            </a:pPr>
            <a:r>
              <a:rPr lang="en-US" sz="6400" dirty="0"/>
              <a:t>	</a:t>
            </a:r>
            <a:r>
              <a:rPr lang="en-US" sz="6400" dirty="0" smtClean="0"/>
              <a:t>4 had third-party opponents in the general election, but no Democratic opponent</a:t>
            </a:r>
          </a:p>
          <a:p>
            <a:pPr marL="0" indent="0">
              <a:buNone/>
            </a:pPr>
            <a:r>
              <a:rPr lang="en-US" sz="6400" dirty="0"/>
              <a:t>	</a:t>
            </a:r>
            <a:r>
              <a:rPr lang="en-US" sz="6400" dirty="0" smtClean="0"/>
              <a:t>6 had both a Republican primary opponent and a Democratic general election opponent</a:t>
            </a:r>
          </a:p>
          <a:p>
            <a:pPr marL="0" indent="0">
              <a:buNone/>
            </a:pPr>
            <a:r>
              <a:rPr lang="en-US" sz="6400" dirty="0" smtClean="0"/>
              <a:t>40 Democratic incumbents sought re-election</a:t>
            </a:r>
          </a:p>
          <a:p>
            <a:pPr marL="0" indent="0">
              <a:buNone/>
            </a:pPr>
            <a:r>
              <a:rPr lang="en-US" sz="6400" dirty="0"/>
              <a:t>	</a:t>
            </a:r>
            <a:r>
              <a:rPr lang="en-US" sz="6400" dirty="0" smtClean="0"/>
              <a:t>26 were unopposed</a:t>
            </a:r>
          </a:p>
          <a:p>
            <a:pPr marL="0" indent="0">
              <a:buNone/>
            </a:pPr>
            <a:r>
              <a:rPr lang="en-US" sz="6400" dirty="0"/>
              <a:t>	</a:t>
            </a:r>
            <a:r>
              <a:rPr lang="en-US" sz="6400" dirty="0" smtClean="0"/>
              <a:t>6 had opponents in the Democratic primary but not the general election</a:t>
            </a:r>
          </a:p>
          <a:p>
            <a:pPr marL="0" indent="0">
              <a:buNone/>
            </a:pPr>
            <a:r>
              <a:rPr lang="en-US" sz="6400" dirty="0"/>
              <a:t>	</a:t>
            </a:r>
            <a:r>
              <a:rPr lang="en-US" sz="6400" dirty="0" smtClean="0"/>
              <a:t>5 had Republican opponents in the general election, but no Democratic primary opponent</a:t>
            </a:r>
          </a:p>
          <a:p>
            <a:pPr marL="0" indent="0">
              <a:buNone/>
            </a:pPr>
            <a:r>
              <a:rPr lang="en-US" sz="6400" dirty="0" smtClean="0"/>
              <a:t>	1 had a third-party opponent in the general election, but no Republican opponent</a:t>
            </a:r>
          </a:p>
          <a:p>
            <a:pPr marL="0" indent="0">
              <a:buNone/>
            </a:pPr>
            <a:r>
              <a:rPr lang="en-US" sz="6400" dirty="0"/>
              <a:t>	</a:t>
            </a:r>
            <a:r>
              <a:rPr lang="en-US" sz="6400" dirty="0" smtClean="0"/>
              <a:t>2 had both a Democratic primary opponent and a Republican general election opponent</a:t>
            </a:r>
          </a:p>
          <a:p>
            <a:pPr marL="0" indent="0">
              <a:buNone/>
            </a:pPr>
            <a:r>
              <a:rPr lang="en-US" sz="6400" dirty="0" smtClean="0"/>
              <a:t>14 open seats</a:t>
            </a:r>
          </a:p>
          <a:p>
            <a:pPr marL="0" indent="0">
              <a:buNone/>
            </a:pPr>
            <a:r>
              <a:rPr lang="en-US" sz="6400" dirty="0"/>
              <a:t>	</a:t>
            </a:r>
            <a:r>
              <a:rPr lang="en-US" sz="6400" dirty="0" smtClean="0"/>
              <a:t>4 had only Republican candidates</a:t>
            </a:r>
          </a:p>
          <a:p>
            <a:pPr marL="0" indent="0">
              <a:buNone/>
            </a:pPr>
            <a:r>
              <a:rPr lang="en-US" sz="6400" dirty="0"/>
              <a:t>	</a:t>
            </a:r>
            <a:r>
              <a:rPr lang="en-US" sz="6400" dirty="0" smtClean="0"/>
              <a:t>1 had only Democratic candidates</a:t>
            </a:r>
          </a:p>
          <a:p>
            <a:pPr marL="0" indent="0">
              <a:buNone/>
            </a:pPr>
            <a:r>
              <a:rPr lang="en-US" sz="6400" dirty="0" smtClean="0"/>
              <a:t>	9 had both Democratic and Republican candidates</a:t>
            </a:r>
          </a:p>
          <a:p>
            <a:pPr marL="0" indent="0">
              <a:buNone/>
            </a:pPr>
            <a:r>
              <a:rPr lang="en-US" sz="6400" dirty="0" smtClean="0"/>
              <a:t>*Only 32 of 124 seats had both Democrats and Republicans running in the general*</a:t>
            </a:r>
          </a:p>
          <a:p>
            <a:pPr marL="0" indent="0">
              <a:buNone/>
            </a:pPr>
            <a:r>
              <a:rPr lang="en-US" sz="6400" dirty="0"/>
              <a:t>103 of 124 members were re-elected</a:t>
            </a:r>
          </a:p>
          <a:p>
            <a:pPr marL="0" indent="0">
              <a:buNone/>
            </a:pPr>
            <a:endParaRPr lang="en-US" sz="6400" dirty="0" smtClean="0"/>
          </a:p>
          <a:p>
            <a:pPr marL="0" indent="0">
              <a:buNone/>
            </a:pPr>
            <a:r>
              <a:rPr lang="en-US" sz="6400" dirty="0"/>
              <a:t>	</a:t>
            </a:r>
            <a:endParaRPr lang="en-US" sz="6400" dirty="0" smtClean="0"/>
          </a:p>
          <a:p>
            <a:pPr marL="0" indent="0">
              <a:buNone/>
            </a:pPr>
            <a:r>
              <a:rPr lang="en-US" sz="2000" dirty="0"/>
              <a:t>	</a:t>
            </a:r>
            <a:endParaRPr lang="en-US" sz="2000" dirty="0" smtClean="0"/>
          </a:p>
          <a:p>
            <a:pPr marL="0" indent="0">
              <a:buNone/>
            </a:pPr>
            <a:r>
              <a:rPr lang="en-US" sz="2000" dirty="0"/>
              <a:t>	</a:t>
            </a:r>
            <a:endParaRPr lang="en-US" sz="2000" dirty="0" smtClean="0"/>
          </a:p>
          <a:p>
            <a:pPr marL="0" indent="0">
              <a:buNone/>
            </a:pPr>
            <a:r>
              <a:rPr lang="en-US" dirty="0"/>
              <a:t>	</a:t>
            </a:r>
            <a:endParaRPr lang="en-US" dirty="0" smtClean="0"/>
          </a:p>
          <a:p>
            <a:pPr marL="0" indent="0">
              <a:buNone/>
            </a:pPr>
            <a:r>
              <a:rPr lang="en-US" dirty="0"/>
              <a:t>	</a:t>
            </a:r>
            <a:endParaRPr lang="en-US" dirty="0" smtClean="0"/>
          </a:p>
          <a:p>
            <a:endParaRPr lang="en-US" dirty="0" smtClean="0"/>
          </a:p>
        </p:txBody>
      </p:sp>
    </p:spTree>
    <p:extLst>
      <p:ext uri="{BB962C8B-B14F-4D97-AF65-F5344CB8AC3E}">
        <p14:creationId xmlns:p14="http://schemas.microsoft.com/office/powerpoint/2010/main" val="109876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Lack of Competition…</a:t>
            </a:r>
            <a:endParaRPr lang="en-US" b="1" dirty="0"/>
          </a:p>
        </p:txBody>
      </p:sp>
      <p:sp>
        <p:nvSpPr>
          <p:cNvPr id="3" name="Content Placeholder 2"/>
          <p:cNvSpPr>
            <a:spLocks noGrp="1"/>
          </p:cNvSpPr>
          <p:nvPr>
            <p:ph sz="quarter" idx="1"/>
          </p:nvPr>
        </p:nvSpPr>
        <p:spPr/>
        <p:txBody>
          <a:bodyPr>
            <a:normAutofit fontScale="77500" lnSpcReduction="20000"/>
          </a:bodyPr>
          <a:lstStyle/>
          <a:p>
            <a:r>
              <a:rPr lang="en-US" dirty="0"/>
              <a:t>It </a:t>
            </a:r>
            <a:r>
              <a:rPr lang="en-US" dirty="0" smtClean="0"/>
              <a:t>was </a:t>
            </a:r>
            <a:r>
              <a:rPr lang="en-US" dirty="0"/>
              <a:t>mathematically impossible for the Democratic Party to gain control of the Senate because there aren’t enough Democrats running, even though every seat </a:t>
            </a:r>
            <a:r>
              <a:rPr lang="en-US" dirty="0" smtClean="0"/>
              <a:t>was up for election. Of the 124 House seats, 58 had no Democratic candidate.</a:t>
            </a:r>
            <a:endParaRPr lang="en-US" dirty="0"/>
          </a:p>
          <a:p>
            <a:r>
              <a:rPr lang="en-US" dirty="0" smtClean="0"/>
              <a:t>Most turnover in legislatures occurs through open seats (retirements, deaths, resignations) rather than incumbents being defeated when they run for re-election.</a:t>
            </a:r>
          </a:p>
          <a:p>
            <a:r>
              <a:rPr lang="en-US" dirty="0" smtClean="0"/>
              <a:t>But when there’s no competition, there’s no possibility of turnover.</a:t>
            </a:r>
          </a:p>
          <a:p>
            <a:r>
              <a:rPr lang="en-US" dirty="0" smtClean="0"/>
              <a:t>When there’s no turnover, there’s no opportunity for new people to serve.</a:t>
            </a:r>
          </a:p>
          <a:p>
            <a:r>
              <a:rPr lang="en-US" dirty="0" smtClean="0"/>
              <a:t>If new people don’t have the opportunity to serve, there’s no way to increase the number of members from underrepresented groups.</a:t>
            </a:r>
          </a:p>
          <a:p>
            <a:r>
              <a:rPr lang="en-US" dirty="0" smtClean="0"/>
              <a:t>Why no competition?</a:t>
            </a:r>
          </a:p>
          <a:p>
            <a:pPr lvl="1"/>
            <a:r>
              <a:rPr lang="en-US" dirty="0" smtClean="0"/>
              <a:t>Partisan </a:t>
            </a:r>
            <a:r>
              <a:rPr lang="en-US" dirty="0" smtClean="0"/>
              <a:t>gerrymandering</a:t>
            </a:r>
          </a:p>
          <a:p>
            <a:pPr lvl="2"/>
            <a:r>
              <a:rPr lang="en-US" dirty="0" smtClean="0"/>
              <a:t>If an incumbent is defeated, it’s more likely to be in the primary than in the general election</a:t>
            </a:r>
            <a:endParaRPr lang="en-US" dirty="0" smtClean="0"/>
          </a:p>
          <a:p>
            <a:pPr lvl="1"/>
            <a:r>
              <a:rPr lang="en-US" dirty="0" smtClean="0"/>
              <a:t>Incumbency advantage – fundraising, networking, etc.</a:t>
            </a:r>
          </a:p>
          <a:p>
            <a:pPr lvl="1"/>
            <a:r>
              <a:rPr lang="en-US" dirty="0" smtClean="0"/>
              <a:t>Term limits exist for state legislatures in 15 states, but not in SC.</a:t>
            </a:r>
          </a:p>
          <a:p>
            <a:endParaRPr lang="en-US" dirty="0"/>
          </a:p>
        </p:txBody>
      </p:sp>
    </p:spTree>
    <p:extLst>
      <p:ext uri="{BB962C8B-B14F-4D97-AF65-F5344CB8AC3E}">
        <p14:creationId xmlns:p14="http://schemas.microsoft.com/office/powerpoint/2010/main" val="347653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lderj\Pictures\sc_election_districts_map_33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71438"/>
            <a:ext cx="8982075"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8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lderj\Pictures\South-Carolina-State-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922"/>
            <a:ext cx="9144000" cy="514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7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lderj\Pictures\province-of-carolina-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7140"/>
            <a:ext cx="4724400" cy="67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4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History of the State House</a:t>
            </a:r>
            <a:endParaRPr lang="en-US" b="1" dirty="0"/>
          </a:p>
        </p:txBody>
      </p:sp>
      <p:sp>
        <p:nvSpPr>
          <p:cNvPr id="3" name="Content Placeholder 2"/>
          <p:cNvSpPr>
            <a:spLocks noGrp="1"/>
          </p:cNvSpPr>
          <p:nvPr>
            <p:ph idx="1"/>
          </p:nvPr>
        </p:nvSpPr>
        <p:spPr>
          <a:xfrm>
            <a:off x="457200" y="1219200"/>
            <a:ext cx="8229600" cy="5090160"/>
          </a:xfrm>
        </p:spPr>
        <p:txBody>
          <a:bodyPr>
            <a:normAutofit/>
          </a:bodyPr>
          <a:lstStyle/>
          <a:p>
            <a:endParaRPr lang="en-US" dirty="0" smtClean="0"/>
          </a:p>
          <a:p>
            <a:r>
              <a:rPr lang="en-US" dirty="0" smtClean="0"/>
              <a:t>Political disputes between the Charleston aristocracy and the rest of the state led to an agreement to move the state capital inland.</a:t>
            </a:r>
          </a:p>
          <a:p>
            <a:r>
              <a:rPr lang="en-US" dirty="0" smtClean="0"/>
              <a:t>Columbia was established in 1786 as the first city in the US specifically founded as a state capital.</a:t>
            </a:r>
          </a:p>
          <a:p>
            <a:r>
              <a:rPr lang="en-US" dirty="0" smtClean="0"/>
              <a:t>The first State House in Columbia burned down while under construction in 1788.</a:t>
            </a:r>
          </a:p>
        </p:txBody>
      </p:sp>
    </p:spTree>
    <p:extLst>
      <p:ext uri="{BB962C8B-B14F-4D97-AF65-F5344CB8AC3E}">
        <p14:creationId xmlns:p14="http://schemas.microsoft.com/office/powerpoint/2010/main" val="392490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History of the State House</a:t>
            </a:r>
            <a:endParaRPr lang="en-US" b="1" dirty="0"/>
          </a:p>
        </p:txBody>
      </p:sp>
      <p:sp>
        <p:nvSpPr>
          <p:cNvPr id="3" name="Content Placeholder 2"/>
          <p:cNvSpPr>
            <a:spLocks noGrp="1"/>
          </p:cNvSpPr>
          <p:nvPr>
            <p:ph idx="1"/>
          </p:nvPr>
        </p:nvSpPr>
        <p:spPr/>
        <p:txBody>
          <a:bodyPr>
            <a:normAutofit/>
          </a:bodyPr>
          <a:lstStyle/>
          <a:p>
            <a:r>
              <a:rPr lang="en-US" dirty="0"/>
              <a:t>The second State House in Columbia was built in 1790, next </a:t>
            </a:r>
            <a:r>
              <a:rPr lang="en-US" dirty="0" smtClean="0"/>
              <a:t>to </a:t>
            </a:r>
            <a:r>
              <a:rPr lang="en-US" dirty="0"/>
              <a:t>the current one. </a:t>
            </a:r>
            <a:r>
              <a:rPr lang="en-US" dirty="0" smtClean="0"/>
              <a:t>Hoban also did the White House.</a:t>
            </a:r>
            <a:endParaRPr lang="en-US" dirty="0" smtClean="0"/>
          </a:p>
          <a:p>
            <a:endParaRPr lang="en-US" dirty="0" smtClean="0"/>
          </a:p>
          <a:p>
            <a:endParaRPr lang="en-US" dirty="0"/>
          </a:p>
        </p:txBody>
      </p:sp>
      <p:pic>
        <p:nvPicPr>
          <p:cNvPr id="8195" name="Picture 3" descr="C:\Users\holderj\Pictures\Monument_marking_original_SC_State_House,_Columbia_IMG_4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454525" cy="334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2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History of the State House</a:t>
            </a:r>
            <a:endParaRPr lang="en-US" b="1" dirty="0"/>
          </a:p>
        </p:txBody>
      </p:sp>
      <p:sp>
        <p:nvSpPr>
          <p:cNvPr id="3" name="Content Placeholder 2"/>
          <p:cNvSpPr>
            <a:spLocks noGrp="1"/>
          </p:cNvSpPr>
          <p:nvPr>
            <p:ph sz="quarter" idx="1"/>
          </p:nvPr>
        </p:nvSpPr>
        <p:spPr/>
        <p:txBody>
          <a:bodyPr/>
          <a:lstStyle/>
          <a:p>
            <a:r>
              <a:rPr lang="en-US" dirty="0"/>
              <a:t>Construction on the current State House began in 1851 and was interrupted by the Civil War. </a:t>
            </a:r>
          </a:p>
          <a:p>
            <a:r>
              <a:rPr lang="en-US" dirty="0"/>
              <a:t> The building was damaged by Union troops, Feb. 1865. </a:t>
            </a:r>
          </a:p>
          <a:p>
            <a:r>
              <a:rPr lang="en-US" dirty="0"/>
              <a:t>Construction was completed in 1903.</a:t>
            </a:r>
          </a:p>
          <a:p>
            <a:r>
              <a:rPr lang="en-US" dirty="0"/>
              <a:t>The building was extensively renovated between 1995 and 1998</a:t>
            </a:r>
            <a:r>
              <a:rPr lang="en-US" dirty="0" smtClean="0"/>
              <a:t>. It is now earthquake-proof.</a:t>
            </a:r>
            <a:endParaRPr lang="en-US" dirty="0"/>
          </a:p>
          <a:p>
            <a:pPr marL="0" indent="0">
              <a:buNone/>
            </a:pPr>
            <a:endParaRPr lang="en-US" dirty="0"/>
          </a:p>
        </p:txBody>
      </p:sp>
    </p:spTree>
    <p:extLst>
      <p:ext uri="{BB962C8B-B14F-4D97-AF65-F5344CB8AC3E}">
        <p14:creationId xmlns:p14="http://schemas.microsoft.com/office/powerpoint/2010/main" val="227612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Interesting Things to See </a:t>
            </a:r>
            <a:br>
              <a:rPr lang="en-US" b="1" dirty="0" smtClean="0"/>
            </a:br>
            <a:r>
              <a:rPr lang="en-US" b="1" dirty="0" smtClean="0"/>
              <a:t>at the State House</a:t>
            </a:r>
            <a:endParaRPr lang="en-US" b="1" dirty="0"/>
          </a:p>
        </p:txBody>
      </p:sp>
      <p:sp>
        <p:nvSpPr>
          <p:cNvPr id="3" name="Content Placeholder 2"/>
          <p:cNvSpPr>
            <a:spLocks noGrp="1"/>
          </p:cNvSpPr>
          <p:nvPr>
            <p:ph idx="1"/>
          </p:nvPr>
        </p:nvSpPr>
        <p:spPr/>
        <p:txBody>
          <a:bodyPr/>
          <a:lstStyle/>
          <a:p>
            <a:r>
              <a:rPr lang="en-US" dirty="0"/>
              <a:t>The Ordinance of Secession is engraved in marble in the entryway of the main lobby, while the U.S. Constitution is on a plaque in a corner of the basement</a:t>
            </a:r>
            <a:r>
              <a:rPr lang="en-US" dirty="0" smtClean="0"/>
              <a:t>. (Priorities?)</a:t>
            </a:r>
            <a:endParaRPr lang="en-US" dirty="0"/>
          </a:p>
          <a:p>
            <a:r>
              <a:rPr lang="en-US" dirty="0"/>
              <a:t>The John C. Calhoun statue in the lobby has a chunk </a:t>
            </a:r>
            <a:r>
              <a:rPr lang="en-US" dirty="0" smtClean="0"/>
              <a:t>broken off from </a:t>
            </a:r>
            <a:r>
              <a:rPr lang="en-US" dirty="0"/>
              <a:t>its base. When it was being moved back into the building after the </a:t>
            </a:r>
            <a:r>
              <a:rPr lang="en-US" dirty="0" smtClean="0"/>
              <a:t>1990’s </a:t>
            </a:r>
            <a:r>
              <a:rPr lang="en-US" dirty="0"/>
              <a:t>renovation, the crane dropped it.</a:t>
            </a:r>
          </a:p>
          <a:p>
            <a:pPr marL="0" indent="0">
              <a:buNone/>
            </a:pPr>
            <a:endParaRPr lang="en-US" dirty="0"/>
          </a:p>
        </p:txBody>
      </p:sp>
    </p:spTree>
    <p:extLst>
      <p:ext uri="{BB962C8B-B14F-4D97-AF65-F5344CB8AC3E}">
        <p14:creationId xmlns:p14="http://schemas.microsoft.com/office/powerpoint/2010/main" val="403131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Interesting Things to See </a:t>
            </a:r>
            <a:br>
              <a:rPr lang="en-US" b="1" dirty="0" smtClean="0"/>
            </a:br>
            <a:r>
              <a:rPr lang="en-US" b="1" dirty="0" smtClean="0"/>
              <a:t>at the State House</a:t>
            </a:r>
            <a:endParaRPr lang="en-US" b="1" dirty="0"/>
          </a:p>
        </p:txBody>
      </p:sp>
      <p:sp>
        <p:nvSpPr>
          <p:cNvPr id="3" name="Content Placeholder 2"/>
          <p:cNvSpPr>
            <a:spLocks noGrp="1"/>
          </p:cNvSpPr>
          <p:nvPr>
            <p:ph idx="1"/>
          </p:nvPr>
        </p:nvSpPr>
        <p:spPr/>
        <p:txBody>
          <a:bodyPr>
            <a:normAutofit/>
          </a:bodyPr>
          <a:lstStyle/>
          <a:p>
            <a:r>
              <a:rPr lang="en-US" dirty="0" smtClean="0"/>
              <a:t>The House office building is named for Solomon Blatt.</a:t>
            </a:r>
          </a:p>
          <a:p>
            <a:r>
              <a:rPr lang="en-US" dirty="0" smtClean="0"/>
              <a:t>Blatt was a state representative from Barnwell County from 1929 until his death in 1986 at age 90 (over 57 years). By comparison, Strom Thurmond was in the US Senate for less than 48 years.</a:t>
            </a:r>
          </a:p>
          <a:p>
            <a:r>
              <a:rPr lang="en-US" dirty="0" smtClean="0"/>
              <a:t>Blatt was Speaker of the House for all but four years from 1937 to 1973.</a:t>
            </a:r>
          </a:p>
          <a:p>
            <a:r>
              <a:rPr lang="en-US" dirty="0" smtClean="0"/>
              <a:t>At the time of his death, Blatt was described as the longest-serving member of an elected legislative body in the non-Communist world.</a:t>
            </a:r>
          </a:p>
          <a:p>
            <a:endParaRPr lang="en-US" dirty="0"/>
          </a:p>
        </p:txBody>
      </p:sp>
    </p:spTree>
    <p:extLst>
      <p:ext uri="{BB962C8B-B14F-4D97-AF65-F5344CB8AC3E}">
        <p14:creationId xmlns:p14="http://schemas.microsoft.com/office/powerpoint/2010/main" val="122650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Interesting Things to See </a:t>
            </a:r>
            <a:br>
              <a:rPr lang="en-US" b="1" dirty="0" smtClean="0"/>
            </a:br>
            <a:r>
              <a:rPr lang="en-US" b="1" dirty="0" smtClean="0"/>
              <a:t>at the State House</a:t>
            </a:r>
            <a:endParaRPr lang="en-US" b="1" dirty="0"/>
          </a:p>
        </p:txBody>
      </p:sp>
      <p:sp>
        <p:nvSpPr>
          <p:cNvPr id="3" name="Content Placeholder 2"/>
          <p:cNvSpPr>
            <a:spLocks noGrp="1"/>
          </p:cNvSpPr>
          <p:nvPr>
            <p:ph idx="1"/>
          </p:nvPr>
        </p:nvSpPr>
        <p:spPr/>
        <p:txBody>
          <a:bodyPr>
            <a:normAutofit/>
          </a:bodyPr>
          <a:lstStyle/>
          <a:p>
            <a:pPr marL="548640" lvl="1" indent="-411480">
              <a:buClr>
                <a:schemeClr val="tx1">
                  <a:shade val="95000"/>
                </a:schemeClr>
              </a:buClr>
              <a:buSzPct val="65000"/>
              <a:buFont typeface="Wingdings 2"/>
              <a:buChar char=""/>
            </a:pPr>
            <a:r>
              <a:rPr lang="en-US" dirty="0" smtClean="0"/>
              <a:t>In the lobby, if </a:t>
            </a:r>
            <a:r>
              <a:rPr lang="en-US" dirty="0"/>
              <a:t>you look up to the rotunda, you are not seeing the inside of the dome which is visible outside. There are actually two domes, one inside the other</a:t>
            </a:r>
            <a:r>
              <a:rPr lang="en-US" dirty="0" smtClean="0"/>
              <a:t>.</a:t>
            </a:r>
          </a:p>
          <a:p>
            <a:pPr marL="548640" lvl="1" indent="-411480">
              <a:buClr>
                <a:schemeClr val="tx1">
                  <a:shade val="95000"/>
                </a:schemeClr>
              </a:buClr>
              <a:buSzPct val="65000"/>
              <a:buFont typeface="Wingdings 2"/>
              <a:buChar char=""/>
            </a:pPr>
            <a:endParaRPr lang="en-US" dirty="0"/>
          </a:p>
        </p:txBody>
      </p:sp>
      <p:pic>
        <p:nvPicPr>
          <p:cNvPr id="5124" name="Picture 4" descr="C:\Users\holderj\Pictures\domeinter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45036"/>
            <a:ext cx="5826844" cy="39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8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George Washington Statue</a:t>
            </a:r>
            <a:endParaRPr lang="en-US" b="1" dirty="0"/>
          </a:p>
        </p:txBody>
      </p:sp>
      <p:pic>
        <p:nvPicPr>
          <p:cNvPr id="6146" name="Picture 2" descr="C:\Users\holderj\Pictures\SCCOLwashington_sharp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71800" y="1987599"/>
            <a:ext cx="3209925" cy="4279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371600"/>
            <a:ext cx="6934200" cy="646331"/>
          </a:xfrm>
          <a:prstGeom prst="rect">
            <a:avLst/>
          </a:prstGeom>
          <a:noFill/>
        </p:spPr>
        <p:txBody>
          <a:bodyPr wrap="square" rtlCol="0">
            <a:spAutoFit/>
          </a:bodyPr>
          <a:lstStyle/>
          <a:p>
            <a:r>
              <a:rPr lang="en-US" dirty="0" smtClean="0"/>
              <a:t>Sherman’s troops broke off the cane in Washington’s hand. It has deliberately never been repaired.</a:t>
            </a:r>
          </a:p>
        </p:txBody>
      </p:sp>
    </p:spTree>
    <p:extLst>
      <p:ext uri="{BB962C8B-B14F-4D97-AF65-F5344CB8AC3E}">
        <p14:creationId xmlns:p14="http://schemas.microsoft.com/office/powerpoint/2010/main" val="199374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Brass stars where Sherman’s artillery hit the building, deliberately never repaired.</a:t>
            </a:r>
            <a:endParaRPr lang="en-US" sz="2400" b="1" dirty="0"/>
          </a:p>
        </p:txBody>
      </p:sp>
      <p:pic>
        <p:nvPicPr>
          <p:cNvPr id="7170" name="Picture 2" descr="C:\Users\holderj\Pictures\SCCOLstatehouse_roansal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76400" y="1390650"/>
            <a:ext cx="63754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6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Strom Thurmond Statue</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endParaRPr lang="en-US" dirty="0" smtClean="0"/>
          </a:p>
          <a:p>
            <a:endParaRPr lang="en-US" dirty="0" smtClean="0"/>
          </a:p>
          <a:p>
            <a:endParaRPr lang="en-US" dirty="0"/>
          </a:p>
          <a:p>
            <a:endParaRPr lang="en-US" dirty="0" smtClean="0"/>
          </a:p>
          <a:p>
            <a:r>
              <a:rPr lang="en-US" dirty="0" smtClean="0"/>
              <a:t>Thurmond’s children’s names are engraved on it. After his death, when Essie Mae Washington-Williams was acknowledged to be his daughter, her name was added to the statue. </a:t>
            </a:r>
          </a:p>
          <a:p>
            <a:r>
              <a:rPr lang="en-US" dirty="0" smtClean="0"/>
              <a:t>“Father of Four Children” had to be altered to “Father of Five Children.” The re-engraving is not perfect and you can see where it was changed. A recently published biography of Sen. Thurmond has as its epilogue a chapter called “The Scarred Stone,” referring to this.</a:t>
            </a:r>
            <a:endParaRPr lang="en-US" dirty="0"/>
          </a:p>
        </p:txBody>
      </p:sp>
      <p:pic>
        <p:nvPicPr>
          <p:cNvPr id="4098" name="Picture 2" descr="C:\Users\holderj\Pictures\Thurm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2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“Province of Carolina”</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Royal Charter granted by King Charles II, 1663, revised 1665</a:t>
            </a:r>
          </a:p>
          <a:p>
            <a:r>
              <a:rPr lang="en-US" dirty="0" smtClean="0"/>
              <a:t>Northern boundary: present Va.-NC state line</a:t>
            </a:r>
          </a:p>
          <a:p>
            <a:r>
              <a:rPr lang="en-US" dirty="0" smtClean="0"/>
              <a:t>Southern boundary: northern edge of Spanish territory in Florida (south of present-day Jacksonville)</a:t>
            </a:r>
          </a:p>
          <a:p>
            <a:r>
              <a:rPr lang="en-US" dirty="0" smtClean="0"/>
              <a:t>Western boundary: “South Seas” (Pacific Ocean)</a:t>
            </a:r>
          </a:p>
          <a:p>
            <a:r>
              <a:rPr lang="en-US" dirty="0" smtClean="0"/>
              <a:t>Charles Town (Charleston) established 1670</a:t>
            </a:r>
          </a:p>
          <a:p>
            <a:r>
              <a:rPr lang="en-US" dirty="0" smtClean="0"/>
              <a:t>North Carolina and South Carolina were separated for administrative convenience in 1710 or 1712</a:t>
            </a:r>
          </a:p>
          <a:p>
            <a:r>
              <a:rPr lang="en-US" dirty="0" smtClean="0"/>
              <a:t>Georgia</a:t>
            </a:r>
            <a:r>
              <a:rPr lang="en-US" dirty="0"/>
              <a:t> </a:t>
            </a:r>
            <a:r>
              <a:rPr lang="en-US" dirty="0" smtClean="0"/>
              <a:t>was split off from SC in 1732</a:t>
            </a:r>
          </a:p>
          <a:p>
            <a:r>
              <a:rPr lang="en-US" dirty="0" smtClean="0"/>
              <a:t>Tennessee was split off from NC in 1790’s</a:t>
            </a:r>
          </a:p>
          <a:p>
            <a:endParaRPr lang="en-US" dirty="0"/>
          </a:p>
        </p:txBody>
      </p:sp>
    </p:spTree>
    <p:extLst>
      <p:ext uri="{BB962C8B-B14F-4D97-AF65-F5344CB8AC3E}">
        <p14:creationId xmlns:p14="http://schemas.microsoft.com/office/powerpoint/2010/main" val="6557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lderj\Pictures\002-ss-12-shillp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199"/>
            <a:ext cx="90678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6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Constitutions</a:t>
            </a:r>
            <a:endParaRPr lang="en-US" b="1" dirty="0"/>
          </a:p>
        </p:txBody>
      </p:sp>
      <p:sp>
        <p:nvSpPr>
          <p:cNvPr id="3" name="Content Placeholder 2"/>
          <p:cNvSpPr>
            <a:spLocks noGrp="1"/>
          </p:cNvSpPr>
          <p:nvPr>
            <p:ph sz="quarter" idx="1"/>
          </p:nvPr>
        </p:nvSpPr>
        <p:spPr/>
        <p:txBody>
          <a:bodyPr>
            <a:normAutofit/>
          </a:bodyPr>
          <a:lstStyle/>
          <a:p>
            <a:r>
              <a:rPr lang="en-US" dirty="0" smtClean="0"/>
              <a:t>John Locke wrote the “Fundamental Constitutions of Carolina” in 1669, even before the province was settled by Europeans.</a:t>
            </a:r>
          </a:p>
          <a:p>
            <a:r>
              <a:rPr lang="en-US" dirty="0" smtClean="0"/>
              <a:t>The current state Constitution was drafted in 1895 and ratified in 1896, after former Confederates had regained political power. It is the eighth Constitution in state history.</a:t>
            </a:r>
          </a:p>
          <a:p>
            <a:r>
              <a:rPr lang="en-US" dirty="0" smtClean="0"/>
              <a:t>Designed to preserve white supremacy and disenfranchise most blacks and poor whites.</a:t>
            </a:r>
            <a:endParaRPr lang="en-US" dirty="0"/>
          </a:p>
        </p:txBody>
      </p:sp>
    </p:spTree>
    <p:extLst>
      <p:ext uri="{BB962C8B-B14F-4D97-AF65-F5344CB8AC3E}">
        <p14:creationId xmlns:p14="http://schemas.microsoft.com/office/powerpoint/2010/main" val="160672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b="1" dirty="0" smtClean="0"/>
              <a:t>SOUTH CAROLINA GENERAL ASSEMBLY</a:t>
            </a:r>
            <a:endParaRPr lang="en-US" dirty="0"/>
          </a:p>
        </p:txBody>
      </p:sp>
      <p:sp>
        <p:nvSpPr>
          <p:cNvPr id="3" name="Subtitle 2"/>
          <p:cNvSpPr>
            <a:spLocks noGrp="1"/>
          </p:cNvSpPr>
          <p:nvPr>
            <p:ph type="subTitle" idx="4294967295"/>
          </p:nvPr>
        </p:nvSpPr>
        <p:spPr>
          <a:xfrm>
            <a:off x="0" y="1676400"/>
            <a:ext cx="8839200" cy="4876800"/>
          </a:xfrm>
        </p:spPr>
        <p:txBody>
          <a:bodyPr>
            <a:normAutofit fontScale="85000" lnSpcReduction="20000"/>
          </a:bodyPr>
          <a:lstStyle/>
          <a:p>
            <a:pPr algn="l"/>
            <a:r>
              <a:rPr lang="en-US" dirty="0" smtClean="0"/>
              <a:t>Constitutionally strongest branch of state government</a:t>
            </a:r>
          </a:p>
          <a:p>
            <a:pPr algn="l"/>
            <a:r>
              <a:rPr lang="en-US" dirty="0" smtClean="0"/>
              <a:t>Senate and House of Representatives</a:t>
            </a:r>
          </a:p>
          <a:p>
            <a:pPr algn="l"/>
            <a:r>
              <a:rPr lang="en-US" dirty="0" smtClean="0"/>
              <a:t>Each elected from individual districts</a:t>
            </a:r>
          </a:p>
          <a:p>
            <a:pPr algn="l"/>
            <a:r>
              <a:rPr lang="en-US" dirty="0" smtClean="0"/>
              <a:t>46 Senators serve 4-yr. terms elected in Presidential election years</a:t>
            </a:r>
          </a:p>
          <a:p>
            <a:pPr lvl="1"/>
            <a:r>
              <a:rPr lang="en-US" dirty="0" smtClean="0"/>
              <a:t>Currently 27 R, 18 D, one vacancy (special election on May 30, 2017)</a:t>
            </a:r>
          </a:p>
          <a:p>
            <a:pPr algn="l"/>
            <a:r>
              <a:rPr lang="en-US" dirty="0" smtClean="0"/>
              <a:t>124 Representatives serve 2-yr. terms</a:t>
            </a:r>
          </a:p>
          <a:p>
            <a:pPr lvl="1"/>
            <a:r>
              <a:rPr lang="en-US" dirty="0" smtClean="0"/>
              <a:t>Currently 78 R, 43 D, three vacancies</a:t>
            </a:r>
          </a:p>
          <a:p>
            <a:pPr lvl="2"/>
            <a:r>
              <a:rPr lang="en-US" dirty="0" smtClean="0"/>
              <a:t>One special election on May 30 and two on June 20</a:t>
            </a:r>
          </a:p>
          <a:p>
            <a:pPr algn="l"/>
            <a:r>
              <a:rPr lang="en-US" dirty="0" smtClean="0"/>
              <a:t>Lieutenant Gov. is President of the Senate</a:t>
            </a:r>
          </a:p>
          <a:p>
            <a:pPr lvl="1"/>
            <a:r>
              <a:rPr lang="en-US" dirty="0"/>
              <a:t>T</a:t>
            </a:r>
            <a:r>
              <a:rPr lang="en-US" dirty="0" smtClean="0"/>
              <a:t>his will change in 2018; the Lt. Gov. will become entirely a member of the executive branch, and the Senate will elect its President from the membership</a:t>
            </a:r>
          </a:p>
          <a:p>
            <a:pPr algn="l"/>
            <a:r>
              <a:rPr lang="en-US" dirty="0" smtClean="0"/>
              <a:t>Speaker of the House is elected from the membership</a:t>
            </a:r>
          </a:p>
          <a:p>
            <a:pPr algn="l"/>
            <a:r>
              <a:rPr lang="en-US" dirty="0" smtClean="0"/>
              <a:t>Senate is structured on seniority and has the filibuster</a:t>
            </a:r>
          </a:p>
          <a:p>
            <a:pPr algn="l"/>
            <a:r>
              <a:rPr lang="en-US" dirty="0" smtClean="0"/>
              <a:t>House is “more of a democracy” and has no filibuster</a:t>
            </a:r>
            <a:endParaRPr lang="en-US" dirty="0"/>
          </a:p>
        </p:txBody>
      </p:sp>
    </p:spTree>
    <p:extLst>
      <p:ext uri="{BB962C8B-B14F-4D97-AF65-F5344CB8AC3E}">
        <p14:creationId xmlns:p14="http://schemas.microsoft.com/office/powerpoint/2010/main" val="241374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SOUTH CAROLINA EXECUTIVE BRANCH</a:t>
            </a:r>
            <a:endParaRPr lang="en-US" b="1" dirty="0"/>
          </a:p>
        </p:txBody>
      </p:sp>
      <p:sp>
        <p:nvSpPr>
          <p:cNvPr id="3" name="Content Placeholder 2"/>
          <p:cNvSpPr>
            <a:spLocks noGrp="1"/>
          </p:cNvSpPr>
          <p:nvPr>
            <p:ph sz="quarter" idx="1"/>
          </p:nvPr>
        </p:nvSpPr>
        <p:spPr>
          <a:xfrm>
            <a:off x="457200" y="1676400"/>
            <a:ext cx="8229600" cy="5257800"/>
          </a:xfrm>
        </p:spPr>
        <p:txBody>
          <a:bodyPr>
            <a:normAutofit fontScale="92500" lnSpcReduction="20000"/>
          </a:bodyPr>
          <a:lstStyle/>
          <a:p>
            <a:r>
              <a:rPr lang="en-US" dirty="0" smtClean="0"/>
              <a:t>Governor</a:t>
            </a:r>
          </a:p>
          <a:p>
            <a:r>
              <a:rPr lang="en-US" dirty="0" smtClean="0"/>
              <a:t>Lieutenant Governor</a:t>
            </a:r>
          </a:p>
          <a:p>
            <a:r>
              <a:rPr lang="en-US" dirty="0" smtClean="0"/>
              <a:t>Secretary of State</a:t>
            </a:r>
          </a:p>
          <a:p>
            <a:r>
              <a:rPr lang="en-US" dirty="0" smtClean="0"/>
              <a:t>Attorney General</a:t>
            </a:r>
          </a:p>
          <a:p>
            <a:r>
              <a:rPr lang="en-US" dirty="0" smtClean="0"/>
              <a:t>State Treasurer</a:t>
            </a:r>
          </a:p>
          <a:p>
            <a:r>
              <a:rPr lang="en-US" dirty="0" smtClean="0"/>
              <a:t>Comptroller General</a:t>
            </a:r>
          </a:p>
          <a:p>
            <a:r>
              <a:rPr lang="en-US" dirty="0" smtClean="0"/>
              <a:t>Superintendent of Education</a:t>
            </a:r>
          </a:p>
          <a:p>
            <a:r>
              <a:rPr lang="en-US" dirty="0" smtClean="0"/>
              <a:t>Adjutant General (commander of Nat’l. Guard)</a:t>
            </a:r>
          </a:p>
          <a:p>
            <a:r>
              <a:rPr lang="en-US" dirty="0" smtClean="0"/>
              <a:t>Commissioner of Agriculture</a:t>
            </a:r>
          </a:p>
          <a:p>
            <a:r>
              <a:rPr lang="en-US" dirty="0" smtClean="0"/>
              <a:t>All individually elected in off-years (2010, 2014, etc.)</a:t>
            </a:r>
          </a:p>
          <a:p>
            <a:r>
              <a:rPr lang="en-US" dirty="0" smtClean="0"/>
              <a:t>In 2010, for the first time in history, Republicans won all nine statewide offices; this was repeated in 2014</a:t>
            </a:r>
          </a:p>
          <a:p>
            <a:r>
              <a:rPr lang="en-US" dirty="0" smtClean="0"/>
              <a:t>Beginning in 2018, the Governor and Lieutenant Governor will run as a ticket, and the Governor will appoint the Adjutant General</a:t>
            </a:r>
          </a:p>
        </p:txBody>
      </p:sp>
    </p:spTree>
    <p:extLst>
      <p:ext uri="{BB962C8B-B14F-4D97-AF65-F5344CB8AC3E}">
        <p14:creationId xmlns:p14="http://schemas.microsoft.com/office/powerpoint/2010/main" val="127567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19200"/>
          </a:xfrm>
        </p:spPr>
        <p:txBody>
          <a:bodyPr>
            <a:normAutofit/>
          </a:bodyPr>
          <a:lstStyle/>
          <a:p>
            <a:pPr algn="ctr"/>
            <a:r>
              <a:rPr lang="en-US" b="1" dirty="0" smtClean="0"/>
              <a:t>SOUTH CAROLINA JUDICIARY</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Almost all judges in SC are elected by the General Assembly</a:t>
            </a:r>
          </a:p>
          <a:p>
            <a:r>
              <a:rPr lang="en-US" dirty="0" smtClean="0"/>
              <a:t>Most judges are former legislators</a:t>
            </a:r>
          </a:p>
          <a:p>
            <a:r>
              <a:rPr lang="en-US" dirty="0" smtClean="0"/>
              <a:t>Supreme Court: 5 Justices, 10-year terms (but mandatory retirement at 72), elected at two-year intervals</a:t>
            </a:r>
          </a:p>
          <a:p>
            <a:r>
              <a:rPr lang="en-US" dirty="0" smtClean="0"/>
              <a:t>Longest-serving traditionally serves as Chief Justice</a:t>
            </a:r>
          </a:p>
          <a:p>
            <a:pPr lvl="1"/>
            <a:r>
              <a:rPr lang="en-US" dirty="0" smtClean="0"/>
              <a:t>The current Chief Justice is Donald W. Beatty</a:t>
            </a:r>
          </a:p>
          <a:p>
            <a:pPr lvl="1"/>
            <a:r>
              <a:rPr lang="en-US" dirty="0" smtClean="0"/>
              <a:t>The first woman to serve on the SC Supreme Court, Jean Hoefer Toal, retired in 2015</a:t>
            </a:r>
          </a:p>
          <a:p>
            <a:pPr lvl="1"/>
            <a:r>
              <a:rPr lang="en-US" dirty="0" smtClean="0"/>
              <a:t>The second woman, Justice Kaye Hearn, is on the court now</a:t>
            </a:r>
          </a:p>
          <a:p>
            <a:r>
              <a:rPr lang="en-US" dirty="0" smtClean="0"/>
              <a:t>Court of Appeals: 9 judges, six-year terms</a:t>
            </a:r>
          </a:p>
          <a:p>
            <a:r>
              <a:rPr lang="en-US" dirty="0" smtClean="0"/>
              <a:t>46 Circuit Court judges, six-year terms</a:t>
            </a:r>
          </a:p>
          <a:p>
            <a:r>
              <a:rPr lang="en-US" dirty="0" smtClean="0"/>
              <a:t>Family Court, Probate Court</a:t>
            </a:r>
          </a:p>
          <a:p>
            <a:r>
              <a:rPr lang="en-US" dirty="0"/>
              <a:t>L</a:t>
            </a:r>
            <a:r>
              <a:rPr lang="en-US" dirty="0" smtClean="0"/>
              <a:t>ocal courts, magistrates</a:t>
            </a:r>
          </a:p>
        </p:txBody>
      </p:sp>
    </p:spTree>
    <p:extLst>
      <p:ext uri="{BB962C8B-B14F-4D97-AF65-F5344CB8AC3E}">
        <p14:creationId xmlns:p14="http://schemas.microsoft.com/office/powerpoint/2010/main" val="278313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Legislatures 2017</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010400" cy="496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81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529</TotalTime>
  <Words>1638</Words>
  <Application>Microsoft Office PowerPoint</Application>
  <PresentationFormat>On-screen Show (4:3)</PresentationFormat>
  <Paragraphs>201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South Carolina Politics 101</vt:lpstr>
      <vt:lpstr>PowerPoint Presentation</vt:lpstr>
      <vt:lpstr>“Province of Carolina”</vt:lpstr>
      <vt:lpstr>PowerPoint Presentation</vt:lpstr>
      <vt:lpstr>Constitutions</vt:lpstr>
      <vt:lpstr>   SOUTH CAROLINA GENERAL ASSEMBLY</vt:lpstr>
      <vt:lpstr>SOUTH CAROLINA EXECUTIVE BRANCH</vt:lpstr>
      <vt:lpstr>SOUTH CAROLINA JUDICIARY</vt:lpstr>
      <vt:lpstr>State Legislatures 2017</vt:lpstr>
      <vt:lpstr>DIVERSITY?</vt:lpstr>
      <vt:lpstr>Traditionalistic Political Culture</vt:lpstr>
      <vt:lpstr>A Tale of Two States</vt:lpstr>
      <vt:lpstr>KANSAS SENATE 2017</vt:lpstr>
      <vt:lpstr>PowerPoint Presentation</vt:lpstr>
      <vt:lpstr>LACK OF COMPETITION:  2016 SC SENATE (46 Seats)</vt:lpstr>
      <vt:lpstr>LACK OF COMPETITION:  2016 SC HOUSE (124 Seats)</vt:lpstr>
      <vt:lpstr>Lack of Competition…</vt:lpstr>
      <vt:lpstr>PowerPoint Presentation</vt:lpstr>
      <vt:lpstr>PowerPoint Presentation</vt:lpstr>
      <vt:lpstr>History of the State House</vt:lpstr>
      <vt:lpstr>History of the State House</vt:lpstr>
      <vt:lpstr>History of the State House</vt:lpstr>
      <vt:lpstr>Interesting Things to See  at the State House</vt:lpstr>
      <vt:lpstr>Interesting Things to See  at the State House</vt:lpstr>
      <vt:lpstr>Interesting Things to See  at the State House</vt:lpstr>
      <vt:lpstr>George Washington Statue</vt:lpstr>
      <vt:lpstr>Brass stars where Sherman’s artillery hit the building, deliberately never repaired.</vt:lpstr>
      <vt:lpstr>Strom Thurmond Statue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GENERAL ASSEMBLY</dc:title>
  <dc:creator>John</dc:creator>
  <cp:lastModifiedBy>Holder, John</cp:lastModifiedBy>
  <cp:revision>49</cp:revision>
  <dcterms:created xsi:type="dcterms:W3CDTF">2013-05-19T23:58:02Z</dcterms:created>
  <dcterms:modified xsi:type="dcterms:W3CDTF">2017-05-15T13:33:27Z</dcterms:modified>
</cp:coreProperties>
</file>