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813A3B3-1228-4035-81BF-947598666AD2}" type="datetimeFigureOut">
              <a:rPr lang="en-US" smtClean="0"/>
              <a:t>1/18/2017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EE948DC-58B5-452F-B5E5-9396D5782C0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3A3B3-1228-4035-81BF-947598666AD2}"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3A3B3-1228-4035-81BF-947598666AD2}"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3A3B3-1228-4035-81BF-947598666AD2}"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13A3B3-1228-4035-81BF-947598666AD2}"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EE948DC-58B5-452F-B5E5-9396D5782C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3A3B3-1228-4035-81BF-947598666AD2}"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13A3B3-1228-4035-81BF-947598666AD2}"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3A3B3-1228-4035-81BF-947598666AD2}"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3A3B3-1228-4035-81BF-947598666AD2}"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3A3B3-1228-4035-81BF-947598666AD2}"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3A3B3-1228-4035-81BF-947598666AD2}"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948DC-58B5-452F-B5E5-9396D5782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13A3B3-1228-4035-81BF-947598666AD2}" type="datetimeFigureOut">
              <a:rPr lang="en-US" smtClean="0"/>
              <a:t>1/18/2017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EE948DC-58B5-452F-B5E5-9396D5782C0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52400"/>
            <a:ext cx="8229600" cy="1219200"/>
          </a:xfrm>
        </p:spPr>
        <p:txBody>
          <a:bodyPr/>
          <a:lstStyle/>
          <a:p>
            <a:r>
              <a:rPr lang="en-US" dirty="0" smtClean="0"/>
              <a:t>FIRST DAY OF CONGRESS</a:t>
            </a:r>
            <a:endParaRPr lang="en-US" dirty="0"/>
          </a:p>
        </p:txBody>
      </p:sp>
      <p:sp>
        <p:nvSpPr>
          <p:cNvPr id="3" name="Subtitle 2"/>
          <p:cNvSpPr>
            <a:spLocks noGrp="1"/>
          </p:cNvSpPr>
          <p:nvPr>
            <p:ph type="subTitle" idx="1"/>
          </p:nvPr>
        </p:nvSpPr>
        <p:spPr>
          <a:xfrm>
            <a:off x="685800" y="1371600"/>
            <a:ext cx="7772400" cy="4876800"/>
          </a:xfrm>
        </p:spPr>
        <p:txBody>
          <a:bodyPr/>
          <a:lstStyle/>
          <a:p>
            <a:pPr algn="l"/>
            <a:r>
              <a:rPr lang="en-US" dirty="0" smtClean="0"/>
              <a:t>Beginning date of a Congress is not specified in the original Constitution</a:t>
            </a:r>
          </a:p>
          <a:p>
            <a:pPr algn="l"/>
            <a:r>
              <a:rPr lang="en-US" dirty="0"/>
              <a:t>	</a:t>
            </a:r>
            <a:r>
              <a:rPr lang="en-US" dirty="0" smtClean="0"/>
              <a:t>20</a:t>
            </a:r>
            <a:r>
              <a:rPr lang="en-US" baseline="30000" dirty="0" smtClean="0"/>
              <a:t>th</a:t>
            </a:r>
            <a:r>
              <a:rPr lang="en-US" dirty="0" smtClean="0"/>
              <a:t> Amendment (1933) sets the date on 	January 3, but Congress may change this 	by law (usually to a later date in Jan.)</a:t>
            </a:r>
          </a:p>
          <a:p>
            <a:pPr algn="l"/>
            <a:r>
              <a:rPr lang="en-US" dirty="0"/>
              <a:t>	</a:t>
            </a:r>
            <a:r>
              <a:rPr lang="en-US" dirty="0" smtClean="0"/>
              <a:t>Prior to the 20</a:t>
            </a:r>
            <a:r>
              <a:rPr lang="en-US" baseline="30000" dirty="0" smtClean="0"/>
              <a:t>th</a:t>
            </a:r>
            <a:r>
              <a:rPr lang="en-US" dirty="0" smtClean="0"/>
              <a:t> Amendment, Congress 	frequently did not convene until 	December a year after the election.</a:t>
            </a:r>
            <a:endParaRPr lang="en-US" dirty="0"/>
          </a:p>
        </p:txBody>
      </p:sp>
    </p:spTree>
    <p:extLst>
      <p:ext uri="{BB962C8B-B14F-4D97-AF65-F5344CB8AC3E}">
        <p14:creationId xmlns:p14="http://schemas.microsoft.com/office/powerpoint/2010/main" val="300580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LEADERS</a:t>
            </a:r>
            <a:endParaRPr lang="en-US" dirty="0"/>
          </a:p>
        </p:txBody>
      </p:sp>
      <p:sp>
        <p:nvSpPr>
          <p:cNvPr id="3" name="Content Placeholder 2"/>
          <p:cNvSpPr>
            <a:spLocks noGrp="1"/>
          </p:cNvSpPr>
          <p:nvPr>
            <p:ph idx="1"/>
          </p:nvPr>
        </p:nvSpPr>
        <p:spPr/>
        <p:txBody>
          <a:bodyPr>
            <a:normAutofit/>
          </a:bodyPr>
          <a:lstStyle/>
          <a:p>
            <a:r>
              <a:rPr lang="en-US" dirty="0" smtClean="0"/>
              <a:t>Not mentioned in the Constitution, but have evolved as the most important positions in the Senate and, other than the Speaker, in the House</a:t>
            </a:r>
          </a:p>
          <a:p>
            <a:pPr lvl="1"/>
            <a:r>
              <a:rPr lang="en-US" dirty="0" smtClean="0"/>
              <a:t>20</a:t>
            </a:r>
            <a:r>
              <a:rPr lang="en-US" baseline="30000" dirty="0" smtClean="0"/>
              <a:t>th</a:t>
            </a:r>
            <a:r>
              <a:rPr lang="en-US" dirty="0" smtClean="0"/>
              <a:t> Century innovation</a:t>
            </a:r>
          </a:p>
          <a:p>
            <a:r>
              <a:rPr lang="en-US" dirty="0" smtClean="0"/>
              <a:t>Elected by party caucus/conference</a:t>
            </a:r>
          </a:p>
          <a:p>
            <a:pPr lvl="1"/>
            <a:r>
              <a:rPr lang="en-US" dirty="0" smtClean="0"/>
              <a:t>The members of a party in one House are its “caucus” (House Democrats) or its “conference” (House Republicans and both parties in the Senate)</a:t>
            </a:r>
            <a:endParaRPr lang="en-US" dirty="0"/>
          </a:p>
        </p:txBody>
      </p:sp>
    </p:spTree>
    <p:extLst>
      <p:ext uri="{BB962C8B-B14F-4D97-AF65-F5344CB8AC3E}">
        <p14:creationId xmlns:p14="http://schemas.microsoft.com/office/powerpoint/2010/main" val="77263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LEADERS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Senate Majority Leader</a:t>
            </a:r>
          </a:p>
          <a:p>
            <a:pPr lvl="1"/>
            <a:r>
              <a:rPr lang="en-US" dirty="0"/>
              <a:t>Primarily responsible for setting the Senate’s schedule, deciding which bills to bring up</a:t>
            </a:r>
          </a:p>
          <a:p>
            <a:pPr lvl="1"/>
            <a:r>
              <a:rPr lang="en-US" dirty="0"/>
              <a:t>Negotiates with the Administration on behalf of the </a:t>
            </a:r>
            <a:r>
              <a:rPr lang="en-US" dirty="0" smtClean="0"/>
              <a:t>Senate</a:t>
            </a:r>
          </a:p>
          <a:p>
            <a:r>
              <a:rPr lang="en-US" dirty="0" smtClean="0"/>
              <a:t>Senate Minority Leader</a:t>
            </a:r>
          </a:p>
          <a:p>
            <a:pPr lvl="1"/>
            <a:r>
              <a:rPr lang="en-US" dirty="0" smtClean="0"/>
              <a:t>Protects the interests of the minority party</a:t>
            </a:r>
          </a:p>
          <a:p>
            <a:pPr lvl="1"/>
            <a:r>
              <a:rPr lang="en-US" dirty="0" smtClean="0"/>
              <a:t>Consults/negotiates with the Majority Leader</a:t>
            </a:r>
          </a:p>
          <a:p>
            <a:r>
              <a:rPr lang="en-US" dirty="0" smtClean="0"/>
              <a:t>Party Whips</a:t>
            </a:r>
          </a:p>
          <a:p>
            <a:pPr lvl="1"/>
            <a:r>
              <a:rPr lang="en-US" dirty="0" smtClean="0"/>
              <a:t>Assistants to the party leaders</a:t>
            </a:r>
          </a:p>
          <a:p>
            <a:pPr lvl="1"/>
            <a:r>
              <a:rPr lang="en-US" dirty="0" smtClean="0"/>
              <a:t>In the British system, named for the person who kept the hounds in line during fox hunts</a:t>
            </a:r>
          </a:p>
          <a:p>
            <a:pPr lvl="1"/>
            <a:endParaRPr lang="en-US" dirty="0"/>
          </a:p>
        </p:txBody>
      </p:sp>
    </p:spTree>
    <p:extLst>
      <p:ext uri="{BB962C8B-B14F-4D97-AF65-F5344CB8AC3E}">
        <p14:creationId xmlns:p14="http://schemas.microsoft.com/office/powerpoint/2010/main" val="1082303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CHAIRS</a:t>
            </a:r>
            <a:endParaRPr lang="en-US" dirty="0"/>
          </a:p>
        </p:txBody>
      </p:sp>
      <p:sp>
        <p:nvSpPr>
          <p:cNvPr id="3" name="Content Placeholder 2"/>
          <p:cNvSpPr>
            <a:spLocks noGrp="1"/>
          </p:cNvSpPr>
          <p:nvPr>
            <p:ph idx="1"/>
          </p:nvPr>
        </p:nvSpPr>
        <p:spPr>
          <a:xfrm>
            <a:off x="457200" y="1143000"/>
            <a:ext cx="8229600" cy="5166360"/>
          </a:xfrm>
        </p:spPr>
        <p:txBody>
          <a:bodyPr>
            <a:normAutofit/>
          </a:bodyPr>
          <a:lstStyle/>
          <a:p>
            <a:r>
              <a:rPr lang="en-US" dirty="0" smtClean="0"/>
              <a:t>Members of the majority party who are responsible for determining their committee’s agenda (what bills to consider, and when)</a:t>
            </a:r>
          </a:p>
          <a:p>
            <a:r>
              <a:rPr lang="en-US" dirty="0" smtClean="0"/>
              <a:t>Ranking minority member: The member of the minority party who would be chair if the majority changed (as just happened in the Senate)</a:t>
            </a:r>
          </a:p>
          <a:p>
            <a:r>
              <a:rPr lang="en-US" dirty="0" smtClean="0"/>
              <a:t>Almost all committees also have subcommittees, chaired by a member of the majority with a ranking minority member from the other party</a:t>
            </a:r>
          </a:p>
        </p:txBody>
      </p:sp>
    </p:spTree>
    <p:extLst>
      <p:ext uri="{BB962C8B-B14F-4D97-AF65-F5344CB8AC3E}">
        <p14:creationId xmlns:p14="http://schemas.microsoft.com/office/powerpoint/2010/main" val="126355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CHAIRS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 committee chairs are chosen:</a:t>
            </a:r>
          </a:p>
          <a:p>
            <a:pPr lvl="1"/>
            <a:r>
              <a:rPr lang="en-US" dirty="0"/>
              <a:t>Senate: Usually the Senator of the majority party with the longest service on the committee, although no one can chair more than one committee at a time and the Republicans have six-year term limits for someone to hold a specific chair (but you can then chair a different committee if you have the seniority to do so)</a:t>
            </a:r>
          </a:p>
          <a:p>
            <a:pPr lvl="1"/>
            <a:r>
              <a:rPr lang="en-US" dirty="0"/>
              <a:t>House: Elected by the membership when the Democrats are the majority party</a:t>
            </a:r>
          </a:p>
          <a:p>
            <a:pPr lvl="1"/>
            <a:r>
              <a:rPr lang="en-US" dirty="0"/>
              <a:t>Appointed by the Speaker and then voted on by the membership when the Republicans are the majority party</a:t>
            </a:r>
          </a:p>
          <a:p>
            <a:pPr lvl="1"/>
            <a:r>
              <a:rPr lang="en-US" dirty="0"/>
              <a:t>Party caucuses have committees (House Republicans have the “Committee on Committees</a:t>
            </a:r>
            <a:r>
              <a:rPr lang="en-US" dirty="0" smtClean="0"/>
              <a:t>”) </a:t>
            </a:r>
            <a:r>
              <a:rPr lang="en-US" dirty="0"/>
              <a:t>to assign members to committees</a:t>
            </a:r>
          </a:p>
          <a:p>
            <a:pPr lvl="1"/>
            <a:r>
              <a:rPr lang="en-US" dirty="0"/>
              <a:t>The Speaker appoints the majority party members of the Rules Committee </a:t>
            </a:r>
            <a:r>
              <a:rPr lang="en-US" dirty="0" smtClean="0"/>
              <a:t>(determines which bills make it to the floor, and sets the terms of debate)</a:t>
            </a:r>
            <a:endParaRPr lang="en-US" dirty="0"/>
          </a:p>
          <a:p>
            <a:endParaRPr lang="en-US" dirty="0"/>
          </a:p>
        </p:txBody>
      </p:sp>
    </p:spTree>
    <p:extLst>
      <p:ext uri="{BB962C8B-B14F-4D97-AF65-F5344CB8AC3E}">
        <p14:creationId xmlns:p14="http://schemas.microsoft.com/office/powerpoint/2010/main" val="1930869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683" y="228600"/>
            <a:ext cx="85344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899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483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1143000"/>
          </a:xfrm>
        </p:spPr>
        <p:txBody>
          <a:bodyPr/>
          <a:lstStyle/>
          <a:p>
            <a:r>
              <a:rPr lang="en-US" dirty="0" smtClean="0"/>
              <a:t>Malapportionment</a:t>
            </a:r>
            <a:endParaRPr lang="en-US" dirty="0"/>
          </a:p>
        </p:txBody>
      </p:sp>
      <p:sp>
        <p:nvSpPr>
          <p:cNvPr id="3" name="Subtitle 2"/>
          <p:cNvSpPr>
            <a:spLocks noGrp="1"/>
          </p:cNvSpPr>
          <p:nvPr>
            <p:ph type="subTitle" idx="1"/>
          </p:nvPr>
        </p:nvSpPr>
        <p:spPr>
          <a:xfrm>
            <a:off x="457200" y="1676400"/>
            <a:ext cx="8229600" cy="4648200"/>
          </a:xfrm>
        </p:spPr>
        <p:txBody>
          <a:bodyPr>
            <a:normAutofit fontScale="70000" lnSpcReduction="20000"/>
          </a:bodyPr>
          <a:lstStyle/>
          <a:p>
            <a:r>
              <a:rPr lang="en-US" dirty="0" smtClean="0"/>
              <a:t>Unequal representation by population – one member of a legislative body represents a substantially different number of people than another member with the same voting power</a:t>
            </a:r>
          </a:p>
          <a:p>
            <a:endParaRPr lang="en-US" dirty="0"/>
          </a:p>
          <a:p>
            <a:r>
              <a:rPr lang="en-US" dirty="0" smtClean="0"/>
              <a:t>The Senate is inherently malapportioned, because different states have different populations but equal voting power</a:t>
            </a:r>
            <a:r>
              <a:rPr lang="en-US" dirty="0" smtClean="0"/>
              <a:t>.</a:t>
            </a:r>
          </a:p>
          <a:p>
            <a:endParaRPr lang="en-US" dirty="0"/>
          </a:p>
          <a:p>
            <a:r>
              <a:rPr lang="en-US" dirty="0" smtClean="0"/>
              <a:t>The House was historically malapportioned in many states, but now districts within a state must be equal in population. There is still some variation in the population per district </a:t>
            </a:r>
            <a:r>
              <a:rPr lang="en-US" i="1" dirty="0" smtClean="0"/>
              <a:t>between </a:t>
            </a:r>
            <a:r>
              <a:rPr lang="en-US" dirty="0" smtClean="0"/>
              <a:t>states</a:t>
            </a:r>
          </a:p>
          <a:p>
            <a:r>
              <a:rPr lang="en-US" dirty="0" smtClean="0"/>
              <a:t>Montana = 989,415 people / 1 district (now est. &gt;1M)</a:t>
            </a:r>
          </a:p>
          <a:p>
            <a:r>
              <a:rPr lang="en-US" dirty="0" smtClean="0"/>
              <a:t>North Carolina = 9,535,692 people/ 13 districts </a:t>
            </a:r>
          </a:p>
          <a:p>
            <a:r>
              <a:rPr lang="en-US" dirty="0" smtClean="0"/>
              <a:t>= 733,498 per district</a:t>
            </a:r>
          </a:p>
          <a:p>
            <a:r>
              <a:rPr lang="en-US" dirty="0" smtClean="0"/>
              <a:t>South Carolina = 4,625,401 people/ 7 </a:t>
            </a:r>
            <a:r>
              <a:rPr lang="en-US" smtClean="0"/>
              <a:t>districts </a:t>
            </a:r>
          </a:p>
          <a:p>
            <a:r>
              <a:rPr lang="en-US" smtClean="0"/>
              <a:t>= </a:t>
            </a:r>
            <a:r>
              <a:rPr lang="en-US" dirty="0" smtClean="0"/>
              <a:t>660,766 per district</a:t>
            </a:r>
          </a:p>
          <a:p>
            <a:endParaRPr lang="en-US" dirty="0"/>
          </a:p>
        </p:txBody>
      </p:sp>
    </p:spTree>
    <p:extLst>
      <p:ext uri="{BB962C8B-B14F-4D97-AF65-F5344CB8AC3E}">
        <p14:creationId xmlns:p14="http://schemas.microsoft.com/office/powerpoint/2010/main" val="1074913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Republican gains in midterms vs. Democratic gains in </a:t>
            </a:r>
            <a:r>
              <a:rPr lang="en-US" dirty="0" smtClean="0"/>
              <a:t>pres</a:t>
            </a:r>
            <a:r>
              <a:rPr lang="en-US" dirty="0"/>
              <a:t>.</a:t>
            </a:r>
            <a:r>
              <a:rPr lang="en-US" dirty="0" smtClean="0"/>
              <a:t> years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People who vote more regularly are more likely to fit the Republican demographic (a lot of Democrats stayed home in 2010 and 2014).</a:t>
            </a:r>
          </a:p>
          <a:p>
            <a:r>
              <a:rPr lang="en-US" dirty="0" smtClean="0"/>
              <a:t>The President’s party almost always loses seats in midterm elections (DOL&amp;S p. </a:t>
            </a:r>
            <a:r>
              <a:rPr lang="en-US" dirty="0" smtClean="0"/>
              <a:t>90-91)</a:t>
            </a:r>
            <a:endParaRPr lang="en-US" dirty="0" smtClean="0"/>
          </a:p>
          <a:p>
            <a:r>
              <a:rPr lang="en-US" dirty="0" smtClean="0"/>
              <a:t>The </a:t>
            </a:r>
            <a:r>
              <a:rPr lang="en-US" dirty="0" smtClean="0"/>
              <a:t>group of Senators who were up for election in 2014 represented the smallest population class of the three.</a:t>
            </a:r>
          </a:p>
          <a:p>
            <a:r>
              <a:rPr lang="en-US" dirty="0" smtClean="0"/>
              <a:t>Illinois and Texas were the only two of the seven largest states that held elections. </a:t>
            </a:r>
            <a:endParaRPr lang="en-US" dirty="0"/>
          </a:p>
        </p:txBody>
      </p:sp>
    </p:spTree>
    <p:extLst>
      <p:ext uri="{BB962C8B-B14F-4D97-AF65-F5344CB8AC3E}">
        <p14:creationId xmlns:p14="http://schemas.microsoft.com/office/powerpoint/2010/main" val="324695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Party control</a:t>
            </a:r>
            <a:endParaRPr lang="en-US" dirty="0"/>
          </a:p>
        </p:txBody>
      </p:sp>
      <p:sp>
        <p:nvSpPr>
          <p:cNvPr id="5" name="Content Placeholder 4"/>
          <p:cNvSpPr>
            <a:spLocks noGrp="1"/>
          </p:cNvSpPr>
          <p:nvPr>
            <p:ph sz="half" idx="1"/>
          </p:nvPr>
        </p:nvSpPr>
        <p:spPr/>
        <p:txBody>
          <a:bodyPr>
            <a:normAutofit fontScale="77500" lnSpcReduction="20000"/>
          </a:bodyPr>
          <a:lstStyle/>
          <a:p>
            <a:pPr algn="ctr"/>
            <a:r>
              <a:rPr lang="en-US" dirty="0" smtClean="0"/>
              <a:t>HOUSE</a:t>
            </a:r>
          </a:p>
          <a:p>
            <a:r>
              <a:rPr lang="en-US" sz="5200" dirty="0" smtClean="0"/>
              <a:t>D 1955-1995</a:t>
            </a:r>
          </a:p>
          <a:p>
            <a:r>
              <a:rPr lang="en-US" sz="5200" dirty="0" smtClean="0"/>
              <a:t>R 1995-2007</a:t>
            </a:r>
          </a:p>
          <a:p>
            <a:r>
              <a:rPr lang="en-US" sz="5200" dirty="0" smtClean="0"/>
              <a:t>D 2007-2011</a:t>
            </a:r>
          </a:p>
          <a:p>
            <a:r>
              <a:rPr lang="en-US" sz="5200" dirty="0" smtClean="0"/>
              <a:t>R 2011-2019</a:t>
            </a:r>
            <a:endParaRPr lang="en-US" sz="5200" dirty="0"/>
          </a:p>
        </p:txBody>
      </p:sp>
      <p:sp>
        <p:nvSpPr>
          <p:cNvPr id="6" name="Content Placeholder 5"/>
          <p:cNvSpPr>
            <a:spLocks noGrp="1"/>
          </p:cNvSpPr>
          <p:nvPr>
            <p:ph sz="half" idx="2"/>
          </p:nvPr>
        </p:nvSpPr>
        <p:spPr/>
        <p:txBody>
          <a:bodyPr>
            <a:normAutofit fontScale="77500" lnSpcReduction="20000"/>
          </a:bodyPr>
          <a:lstStyle/>
          <a:p>
            <a:pPr algn="ctr"/>
            <a:r>
              <a:rPr lang="en-US" dirty="0" smtClean="0"/>
              <a:t>SENATE</a:t>
            </a:r>
          </a:p>
          <a:p>
            <a:r>
              <a:rPr lang="en-US" dirty="0" smtClean="0"/>
              <a:t>D 1955-1981</a:t>
            </a:r>
          </a:p>
          <a:p>
            <a:r>
              <a:rPr lang="en-US" dirty="0" smtClean="0"/>
              <a:t>R 1981-1987</a:t>
            </a:r>
          </a:p>
          <a:p>
            <a:r>
              <a:rPr lang="en-US" dirty="0" smtClean="0"/>
              <a:t>D 1987-1995</a:t>
            </a:r>
          </a:p>
          <a:p>
            <a:r>
              <a:rPr lang="en-US" dirty="0" smtClean="0"/>
              <a:t>R 1995-2001</a:t>
            </a:r>
          </a:p>
          <a:p>
            <a:r>
              <a:rPr lang="en-US" dirty="0"/>
              <a:t>50-50 Jan.-June 2001</a:t>
            </a:r>
          </a:p>
          <a:p>
            <a:pPr lvl="1"/>
            <a:r>
              <a:rPr lang="en-US" dirty="0"/>
              <a:t>D Jan. 3-20</a:t>
            </a:r>
          </a:p>
          <a:p>
            <a:pPr lvl="2"/>
            <a:r>
              <a:rPr lang="en-US" dirty="0"/>
              <a:t>VP Gore broke tie</a:t>
            </a:r>
          </a:p>
          <a:p>
            <a:pPr lvl="1"/>
            <a:r>
              <a:rPr lang="en-US" dirty="0"/>
              <a:t>R Jan. 20-June</a:t>
            </a:r>
          </a:p>
          <a:p>
            <a:pPr lvl="2"/>
            <a:r>
              <a:rPr lang="en-US" dirty="0"/>
              <a:t>VP Cheney broke tie</a:t>
            </a:r>
          </a:p>
          <a:p>
            <a:r>
              <a:rPr lang="en-US" dirty="0" smtClean="0"/>
              <a:t>D June 2001-2003</a:t>
            </a:r>
          </a:p>
          <a:p>
            <a:pPr marL="585216" lvl="1" indent="0">
              <a:buNone/>
            </a:pPr>
            <a:r>
              <a:rPr lang="en-US" dirty="0"/>
              <a:t>	</a:t>
            </a:r>
            <a:r>
              <a:rPr lang="en-US" dirty="0" smtClean="0"/>
              <a:t>Sen. Jeffords left R party</a:t>
            </a:r>
          </a:p>
          <a:p>
            <a:r>
              <a:rPr lang="en-US" dirty="0" smtClean="0"/>
              <a:t>R 2003-2007</a:t>
            </a:r>
          </a:p>
          <a:p>
            <a:r>
              <a:rPr lang="en-US" dirty="0" smtClean="0"/>
              <a:t>D 2007-2015</a:t>
            </a:r>
          </a:p>
          <a:p>
            <a:r>
              <a:rPr lang="en-US" dirty="0" smtClean="0"/>
              <a:t>R 2015-2019</a:t>
            </a:r>
          </a:p>
        </p:txBody>
      </p:sp>
    </p:spTree>
    <p:extLst>
      <p:ext uri="{BB962C8B-B14F-4D97-AF65-F5344CB8AC3E}">
        <p14:creationId xmlns:p14="http://schemas.microsoft.com/office/powerpoint/2010/main" val="37234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Why more volatility in recent years?</a:t>
            </a:r>
            <a:endParaRPr lang="en-US" dirty="0"/>
          </a:p>
        </p:txBody>
      </p:sp>
      <p:sp>
        <p:nvSpPr>
          <p:cNvPr id="6" name="Content Placeholder 5"/>
          <p:cNvSpPr>
            <a:spLocks noGrp="1"/>
          </p:cNvSpPr>
          <p:nvPr>
            <p:ph idx="1"/>
          </p:nvPr>
        </p:nvSpPr>
        <p:spPr/>
        <p:txBody>
          <a:bodyPr/>
          <a:lstStyle/>
          <a:p>
            <a:r>
              <a:rPr lang="en-US" dirty="0" smtClean="0"/>
              <a:t>The South is no longer represented by Democrats elected and re-elected in uncontested elections.</a:t>
            </a:r>
          </a:p>
          <a:p>
            <a:r>
              <a:rPr lang="en-US" dirty="0" smtClean="0"/>
              <a:t>The Democratic Congressional coalition is therefore much </a:t>
            </a:r>
            <a:r>
              <a:rPr lang="en-US" smtClean="0"/>
              <a:t>smaller than it used to be.</a:t>
            </a:r>
            <a:endParaRPr lang="en-US"/>
          </a:p>
        </p:txBody>
      </p:sp>
    </p:spTree>
    <p:extLst>
      <p:ext uri="{BB962C8B-B14F-4D97-AF65-F5344CB8AC3E}">
        <p14:creationId xmlns:p14="http://schemas.microsoft.com/office/powerpoint/2010/main" val="62733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DAY OF CONGRESS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Senate is a continuing body. The House is not.</a:t>
            </a:r>
          </a:p>
          <a:p>
            <a:r>
              <a:rPr lang="en-US" dirty="0" smtClean="0"/>
              <a:t>Two-thirds of the Senators are still serving their current terms, and there is a 17-day overlap between the beginning of Congress and the end of the Vice President’s term, so there are incumbent members of the Senate when the Congress begins</a:t>
            </a:r>
            <a:r>
              <a:rPr lang="en-US" dirty="0" smtClean="0"/>
              <a:t>.</a:t>
            </a:r>
          </a:p>
          <a:p>
            <a:pPr lvl="1"/>
            <a:r>
              <a:rPr lang="en-US" dirty="0" smtClean="0"/>
              <a:t>This has led to some controversy about when the Senate can change its rules, and what the necessary vote is (majority or 2/3).</a:t>
            </a:r>
            <a:endParaRPr lang="en-US" dirty="0" smtClean="0"/>
          </a:p>
          <a:p>
            <a:r>
              <a:rPr lang="en-US" dirty="0" smtClean="0"/>
              <a:t>All members of the House are considered to be newly elected. There are no “incumbents” until they are sworn in for the current term.</a:t>
            </a:r>
            <a:endParaRPr lang="en-US" dirty="0"/>
          </a:p>
        </p:txBody>
      </p:sp>
    </p:spTree>
    <p:extLst>
      <p:ext uri="{BB962C8B-B14F-4D97-AF65-F5344CB8AC3E}">
        <p14:creationId xmlns:p14="http://schemas.microsoft.com/office/powerpoint/2010/main" val="425227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OFFICERS</a:t>
            </a:r>
            <a:endParaRPr lang="en-US" dirty="0"/>
          </a:p>
        </p:txBody>
      </p:sp>
      <p:sp>
        <p:nvSpPr>
          <p:cNvPr id="3" name="Content Placeholder 2"/>
          <p:cNvSpPr>
            <a:spLocks noGrp="1"/>
          </p:cNvSpPr>
          <p:nvPr>
            <p:ph idx="1"/>
          </p:nvPr>
        </p:nvSpPr>
        <p:spPr/>
        <p:txBody>
          <a:bodyPr>
            <a:normAutofit lnSpcReduction="10000"/>
          </a:bodyPr>
          <a:lstStyle/>
          <a:p>
            <a:r>
              <a:rPr lang="en-US" dirty="0" smtClean="0"/>
              <a:t>Vice President of the US is President of the Senate</a:t>
            </a:r>
          </a:p>
          <a:p>
            <a:pPr lvl="1"/>
            <a:r>
              <a:rPr lang="en-US" dirty="0" smtClean="0"/>
              <a:t>Very little power in the Senate</a:t>
            </a:r>
          </a:p>
          <a:p>
            <a:pPr lvl="2"/>
            <a:r>
              <a:rPr lang="en-US" dirty="0" smtClean="0"/>
              <a:t>This would upset the balance of equality among the states (no one gets a third Senator)</a:t>
            </a:r>
          </a:p>
          <a:p>
            <a:pPr lvl="1"/>
            <a:r>
              <a:rPr lang="en-US" dirty="0" smtClean="0"/>
              <a:t>Does not participate in debate</a:t>
            </a:r>
          </a:p>
          <a:p>
            <a:pPr lvl="1"/>
            <a:r>
              <a:rPr lang="en-US" dirty="0" smtClean="0"/>
              <a:t>No vote except in case of a tie</a:t>
            </a:r>
          </a:p>
          <a:p>
            <a:pPr lvl="2"/>
            <a:r>
              <a:rPr lang="en-US" dirty="0" smtClean="0"/>
              <a:t>244 </a:t>
            </a:r>
            <a:r>
              <a:rPr lang="en-US" dirty="0" smtClean="0"/>
              <a:t>tie-breaking votes, not since </a:t>
            </a:r>
            <a:r>
              <a:rPr lang="en-US" dirty="0" smtClean="0"/>
              <a:t>2008</a:t>
            </a:r>
          </a:p>
          <a:p>
            <a:pPr lvl="3"/>
            <a:r>
              <a:rPr lang="en-US" dirty="0" smtClean="0"/>
              <a:t>Biden has gone longer without casting a tie-breaking vote than any other Vice President in history</a:t>
            </a:r>
          </a:p>
          <a:p>
            <a:pPr lvl="2"/>
            <a:r>
              <a:rPr lang="en-US" dirty="0" smtClean="0"/>
              <a:t>In practice, contemporary VPs rarely show up except on ceremonial occasions (swearing in new Senators, State of the Union address)</a:t>
            </a:r>
          </a:p>
          <a:p>
            <a:pPr lvl="2"/>
            <a:endParaRPr lang="en-US" dirty="0" smtClean="0"/>
          </a:p>
          <a:p>
            <a:pPr lvl="2"/>
            <a:endParaRPr lang="en-US" dirty="0" smtClean="0"/>
          </a:p>
        </p:txBody>
      </p:sp>
    </p:spTree>
    <p:extLst>
      <p:ext uri="{BB962C8B-B14F-4D97-AF65-F5344CB8AC3E}">
        <p14:creationId xmlns:p14="http://schemas.microsoft.com/office/powerpoint/2010/main" val="305137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OFFICERS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President pro tempore, who is a Senator</a:t>
            </a:r>
          </a:p>
          <a:p>
            <a:pPr lvl="1"/>
            <a:r>
              <a:rPr lang="en-US" dirty="0"/>
              <a:t>“Pro tempore” = “for the time being”</a:t>
            </a:r>
          </a:p>
          <a:p>
            <a:pPr lvl="2"/>
            <a:r>
              <a:rPr lang="en-US" dirty="0"/>
              <a:t>Presides if the VP is absent</a:t>
            </a:r>
          </a:p>
          <a:p>
            <a:pPr lvl="2"/>
            <a:r>
              <a:rPr lang="en-US" dirty="0"/>
              <a:t>Elections used to be held frequently over the course of a Congress, any time the Vice President was absent</a:t>
            </a:r>
          </a:p>
          <a:p>
            <a:pPr lvl="2"/>
            <a:r>
              <a:rPr lang="en-US" dirty="0"/>
              <a:t>Since 1890, it has been a continuing position, usually occupied by the most senior senator in the majority party</a:t>
            </a:r>
          </a:p>
          <a:p>
            <a:pPr lvl="2"/>
            <a:r>
              <a:rPr lang="en-US" dirty="0"/>
              <a:t>Currently Sen. Orrin Hatch (R-Utah</a:t>
            </a:r>
            <a:r>
              <a:rPr lang="en-US" dirty="0" smtClean="0"/>
              <a:t>)</a:t>
            </a:r>
          </a:p>
          <a:p>
            <a:pPr lvl="3"/>
            <a:r>
              <a:rPr lang="en-US" dirty="0" smtClean="0"/>
              <a:t>Elected to Senate 1976</a:t>
            </a:r>
          </a:p>
          <a:p>
            <a:pPr lvl="3"/>
            <a:r>
              <a:rPr lang="en-US" dirty="0" smtClean="0"/>
              <a:t>Elected PPT when Republicans gained control in 2015</a:t>
            </a:r>
            <a:endParaRPr lang="en-US" dirty="0"/>
          </a:p>
          <a:p>
            <a:pPr lvl="2"/>
            <a:r>
              <a:rPr lang="en-US" dirty="0"/>
              <a:t>Sen. Strom Thurmond was PPT from 1981-1987, 1995-2001, and again for six months in </a:t>
            </a:r>
            <a:r>
              <a:rPr lang="en-US" dirty="0" smtClean="0"/>
              <a:t>2001 (at age 98)</a:t>
            </a:r>
            <a:endParaRPr lang="en-US" dirty="0"/>
          </a:p>
          <a:p>
            <a:pPr lvl="2"/>
            <a:r>
              <a:rPr lang="en-US" dirty="0"/>
              <a:t>Primarily a ceremonial office, but is a member of Senate leadership</a:t>
            </a:r>
          </a:p>
          <a:p>
            <a:endParaRPr lang="en-US" dirty="0"/>
          </a:p>
        </p:txBody>
      </p:sp>
    </p:spTree>
    <p:extLst>
      <p:ext uri="{BB962C8B-B14F-4D97-AF65-F5344CB8AC3E}">
        <p14:creationId xmlns:p14="http://schemas.microsoft.com/office/powerpoint/2010/main" val="89908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DAY OF CONGRESS</a:t>
            </a:r>
            <a:endParaRPr lang="en-US" dirty="0"/>
          </a:p>
        </p:txBody>
      </p:sp>
      <p:sp>
        <p:nvSpPr>
          <p:cNvPr id="3" name="Content Placeholder 2"/>
          <p:cNvSpPr>
            <a:spLocks noGrp="1"/>
          </p:cNvSpPr>
          <p:nvPr>
            <p:ph idx="1"/>
          </p:nvPr>
        </p:nvSpPr>
        <p:spPr/>
        <p:txBody>
          <a:bodyPr>
            <a:normAutofit/>
          </a:bodyPr>
          <a:lstStyle/>
          <a:p>
            <a:r>
              <a:rPr lang="en-US" dirty="0" smtClean="0"/>
              <a:t>Senate: The President and party leaders are already in place.</a:t>
            </a:r>
          </a:p>
          <a:p>
            <a:r>
              <a:rPr lang="en-US" dirty="0" smtClean="0"/>
              <a:t>Newly elected or re-elected Senators are sworn in.</a:t>
            </a:r>
          </a:p>
          <a:p>
            <a:r>
              <a:rPr lang="en-US" dirty="0" smtClean="0"/>
              <a:t>If the party majority has changed, a new president pro tempore is elected.</a:t>
            </a:r>
          </a:p>
          <a:p>
            <a:r>
              <a:rPr lang="en-US" dirty="0" smtClean="0"/>
              <a:t>The Senate’s rules continue from one Congress to the next and can only be changed by 2/3 vote.</a:t>
            </a:r>
          </a:p>
        </p:txBody>
      </p:sp>
    </p:spTree>
    <p:extLst>
      <p:ext uri="{BB962C8B-B14F-4D97-AF65-F5344CB8AC3E}">
        <p14:creationId xmlns:p14="http://schemas.microsoft.com/office/powerpoint/2010/main" val="3483817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DAY OF CONGRESS</a:t>
            </a:r>
            <a:endParaRPr lang="en-US" dirty="0"/>
          </a:p>
        </p:txBody>
      </p:sp>
      <p:sp>
        <p:nvSpPr>
          <p:cNvPr id="3" name="Content Placeholder 2"/>
          <p:cNvSpPr>
            <a:spLocks noGrp="1"/>
          </p:cNvSpPr>
          <p:nvPr>
            <p:ph idx="1"/>
          </p:nvPr>
        </p:nvSpPr>
        <p:spPr/>
        <p:txBody>
          <a:bodyPr>
            <a:normAutofit lnSpcReduction="10000"/>
          </a:bodyPr>
          <a:lstStyle/>
          <a:p>
            <a:r>
              <a:rPr lang="en-US" dirty="0"/>
              <a:t>House: The Speaker is elected and then swears in the rest of the membership.</a:t>
            </a:r>
          </a:p>
          <a:p>
            <a:r>
              <a:rPr lang="en-US" dirty="0"/>
              <a:t>The House must then adopt its rules for that Congress (what the majority party wants).</a:t>
            </a:r>
          </a:p>
          <a:p>
            <a:r>
              <a:rPr lang="en-US" dirty="0"/>
              <a:t>Each body has other officers (Clerk/Secretary, Sergeant at Arms, Chaplain) who are generally chosen by the majority </a:t>
            </a:r>
            <a:r>
              <a:rPr lang="en-US" dirty="0" smtClean="0"/>
              <a:t>party.</a:t>
            </a:r>
          </a:p>
          <a:p>
            <a:r>
              <a:rPr lang="en-US" dirty="0" smtClean="0"/>
              <a:t>Many bills are introduced on the first day. The majority leadership assigns them numbers which may symbolize their importance (“S. 1” reflects the most significant bill)</a:t>
            </a:r>
            <a:endParaRPr lang="en-US" dirty="0"/>
          </a:p>
          <a:p>
            <a:endParaRPr lang="en-US" dirty="0"/>
          </a:p>
        </p:txBody>
      </p:sp>
    </p:spTree>
    <p:extLst>
      <p:ext uri="{BB962C8B-B14F-4D97-AF65-F5344CB8AC3E}">
        <p14:creationId xmlns:p14="http://schemas.microsoft.com/office/powerpoint/2010/main" val="286643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OFFICERS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presiding officer of the Senate has very little power. </a:t>
            </a:r>
            <a:r>
              <a:rPr lang="en-US" dirty="0"/>
              <a:t>Y</a:t>
            </a:r>
            <a:r>
              <a:rPr lang="en-US" dirty="0" smtClean="0"/>
              <a:t>ou call on whoever stands up first to be recognized, although the party leaders have priority.</a:t>
            </a:r>
          </a:p>
          <a:p>
            <a:r>
              <a:rPr lang="en-US" dirty="0" smtClean="0"/>
              <a:t>Unlimited debate gives the presiding officer very little opportunity to control things.</a:t>
            </a:r>
          </a:p>
          <a:p>
            <a:r>
              <a:rPr lang="en-US" dirty="0" smtClean="0"/>
              <a:t>Giving the Vice President any power in the Senate was originally thought to violate the separation of powers between the executive and legislative branches, and to violate the principle of equality among the states in the </a:t>
            </a:r>
            <a:r>
              <a:rPr lang="en-US" dirty="0" smtClean="0"/>
              <a:t>Senate</a:t>
            </a:r>
            <a:endParaRPr lang="en-US" dirty="0" smtClean="0"/>
          </a:p>
          <a:p>
            <a:r>
              <a:rPr lang="en-US" dirty="0" smtClean="0"/>
              <a:t>On a day-to-day basis, new Senators of the majority party usually preside for an hour at a time in order to learn parliamentary procedure.</a:t>
            </a:r>
          </a:p>
          <a:p>
            <a:endParaRPr lang="en-US" dirty="0"/>
          </a:p>
        </p:txBody>
      </p:sp>
    </p:spTree>
    <p:extLst>
      <p:ext uri="{BB962C8B-B14F-4D97-AF65-F5344CB8AC3E}">
        <p14:creationId xmlns:p14="http://schemas.microsoft.com/office/powerpoint/2010/main" val="379681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CONSTIUTIONAL OFFICERS</a:t>
            </a:r>
            <a:endParaRPr lang="en-US" dirty="0"/>
          </a:p>
        </p:txBody>
      </p:sp>
      <p:sp>
        <p:nvSpPr>
          <p:cNvPr id="3" name="Content Placeholder 2"/>
          <p:cNvSpPr>
            <a:spLocks noGrp="1"/>
          </p:cNvSpPr>
          <p:nvPr>
            <p:ph idx="1"/>
          </p:nvPr>
        </p:nvSpPr>
        <p:spPr/>
        <p:txBody>
          <a:bodyPr>
            <a:normAutofit/>
          </a:bodyPr>
          <a:lstStyle/>
          <a:p>
            <a:r>
              <a:rPr lang="en-US" dirty="0" smtClean="0"/>
              <a:t>Speaker of the House</a:t>
            </a:r>
          </a:p>
          <a:p>
            <a:pPr lvl="1"/>
            <a:r>
              <a:rPr lang="en-US" dirty="0" smtClean="0"/>
              <a:t>Elected by the entire membership, but in practice is the choice of the majority party</a:t>
            </a:r>
          </a:p>
          <a:p>
            <a:pPr lvl="1"/>
            <a:r>
              <a:rPr lang="en-US" dirty="0" smtClean="0"/>
              <a:t>In the British House of Commons, the “Speaker” was the person authorized to speak to the monarch on behalf of the people</a:t>
            </a:r>
          </a:p>
          <a:p>
            <a:pPr lvl="1"/>
            <a:r>
              <a:rPr lang="en-US" dirty="0" smtClean="0"/>
              <a:t>Much more power than the President of the Senate</a:t>
            </a:r>
          </a:p>
          <a:p>
            <a:pPr lvl="1"/>
            <a:r>
              <a:rPr lang="en-US" dirty="0" smtClean="0"/>
              <a:t>May be elected by a plurality if no candidate gets a majority</a:t>
            </a:r>
            <a:endParaRPr lang="en-US" dirty="0"/>
          </a:p>
        </p:txBody>
      </p:sp>
    </p:spTree>
    <p:extLst>
      <p:ext uri="{BB962C8B-B14F-4D97-AF65-F5344CB8AC3E}">
        <p14:creationId xmlns:p14="http://schemas.microsoft.com/office/powerpoint/2010/main" val="183826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1828800"/>
          </a:xfrm>
        </p:spPr>
        <p:txBody>
          <a:bodyPr/>
          <a:lstStyle/>
          <a:p>
            <a:r>
              <a:rPr lang="en-US" dirty="0" smtClean="0"/>
              <a:t>1997 Election for speaker of the house</a:t>
            </a:r>
            <a:endParaRPr lang="en-US" dirty="0"/>
          </a:p>
        </p:txBody>
      </p:sp>
      <p:sp>
        <p:nvSpPr>
          <p:cNvPr id="3" name="Subtitle 2"/>
          <p:cNvSpPr>
            <a:spLocks noGrp="1"/>
          </p:cNvSpPr>
          <p:nvPr>
            <p:ph type="subTitle" idx="1"/>
          </p:nvPr>
        </p:nvSpPr>
        <p:spPr>
          <a:xfrm>
            <a:off x="533400" y="2209800"/>
            <a:ext cx="8153400" cy="3886200"/>
          </a:xfrm>
        </p:spPr>
        <p:txBody>
          <a:bodyPr>
            <a:normAutofit fontScale="92500" lnSpcReduction="10000"/>
          </a:bodyPr>
          <a:lstStyle/>
          <a:p>
            <a:pPr algn="l"/>
            <a:r>
              <a:rPr lang="en-US" dirty="0" smtClean="0"/>
              <a:t>Newt Gingrich (R) 216</a:t>
            </a:r>
          </a:p>
          <a:p>
            <a:pPr algn="l"/>
            <a:r>
              <a:rPr lang="en-US" dirty="0" smtClean="0"/>
              <a:t>Richard Gephardt (D) 205</a:t>
            </a:r>
          </a:p>
          <a:p>
            <a:pPr algn="l"/>
            <a:r>
              <a:rPr lang="en-US" dirty="0" smtClean="0"/>
              <a:t>Others 4 (all cast by anti-Gingrich Republicans)</a:t>
            </a:r>
          </a:p>
          <a:p>
            <a:pPr algn="l"/>
            <a:r>
              <a:rPr lang="en-US" dirty="0" smtClean="0"/>
              <a:t>“Present” 6 (Gephardt + 5 anti-Gingrich Repubs.)</a:t>
            </a:r>
          </a:p>
          <a:p>
            <a:pPr algn="l"/>
            <a:r>
              <a:rPr lang="en-US" dirty="0" smtClean="0"/>
              <a:t>Total votes cast: 431</a:t>
            </a:r>
          </a:p>
          <a:p>
            <a:pPr algn="l"/>
            <a:r>
              <a:rPr lang="en-US" dirty="0" smtClean="0"/>
              <a:t>Not voting 4 (Gingrich + 3 absentees)</a:t>
            </a:r>
          </a:p>
          <a:p>
            <a:pPr algn="l"/>
            <a:r>
              <a:rPr lang="en-US" dirty="0" smtClean="0"/>
              <a:t>Gingrich got “a majority of all votes cast by name for a candidate” and was elected even though he got less than a majority of the membership of the House (218)</a:t>
            </a:r>
          </a:p>
          <a:p>
            <a:pPr algn="l"/>
            <a:endParaRPr lang="en-US" dirty="0" smtClean="0"/>
          </a:p>
          <a:p>
            <a:endParaRPr lang="en-US" dirty="0"/>
          </a:p>
        </p:txBody>
      </p:sp>
    </p:spTree>
    <p:extLst>
      <p:ext uri="{BB962C8B-B14F-4D97-AF65-F5344CB8AC3E}">
        <p14:creationId xmlns:p14="http://schemas.microsoft.com/office/powerpoint/2010/main" val="4095277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TotalTime>
  <Words>1403</Words>
  <Application>Microsoft Office PowerPoint</Application>
  <PresentationFormat>On-screen Show (4:3)</PresentationFormat>
  <Paragraphs>124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FIRST DAY OF CONGRESS</vt:lpstr>
      <vt:lpstr>FIRST DAY OF CONGRESS</vt:lpstr>
      <vt:lpstr>CONSTITUTIONAL OFFICERS</vt:lpstr>
      <vt:lpstr>CONSTITUTIONAL OFFICERS</vt:lpstr>
      <vt:lpstr>FIRST DAY OF CONGRESS</vt:lpstr>
      <vt:lpstr>FIRST DAY OF CONGRESS</vt:lpstr>
      <vt:lpstr>CONSTITUTIONAL OFFICERS</vt:lpstr>
      <vt:lpstr>CONSTIUTIONAL OFFICERS</vt:lpstr>
      <vt:lpstr>1997 Election for speaker of the house</vt:lpstr>
      <vt:lpstr>PARTY LEADERS</vt:lpstr>
      <vt:lpstr>PARTY LEADERS</vt:lpstr>
      <vt:lpstr>COMMITTEE CHAIRS</vt:lpstr>
      <vt:lpstr>COMMITTEE CHAIRS</vt:lpstr>
      <vt:lpstr>PowerPoint Presentation</vt:lpstr>
      <vt:lpstr>PowerPoint Presentation</vt:lpstr>
      <vt:lpstr>Malapportionment</vt:lpstr>
      <vt:lpstr>Republican gains in midterms vs. Democratic gains in pres. years </vt:lpstr>
      <vt:lpstr>Party control</vt:lpstr>
      <vt:lpstr>Why more volatility in recent years?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OF CONGRESS</dc:title>
  <dc:creator>Holder, John</dc:creator>
  <cp:lastModifiedBy>Holder, John</cp:lastModifiedBy>
  <cp:revision>4</cp:revision>
  <dcterms:created xsi:type="dcterms:W3CDTF">2017-01-18T16:33:04Z</dcterms:created>
  <dcterms:modified xsi:type="dcterms:W3CDTF">2017-01-18T16:54:08Z</dcterms:modified>
</cp:coreProperties>
</file>