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76" r:id="rId8"/>
    <p:sldId id="274" r:id="rId9"/>
    <p:sldId id="275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20F5BB-6FCD-4B6F-A564-820BD4E1C11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209783-B6DC-4EFC-8C8A-238991222D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Civil Liberties Pt. 2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1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 well regulated Militia, being necessary to the survival of a free State, the right of the people to keep and bear Arms, shall not be infringed.”</a:t>
            </a:r>
          </a:p>
          <a:p>
            <a:r>
              <a:rPr lang="en-US" dirty="0" smtClean="0"/>
              <a:t>Congress can ban interstate trafficking in weapons</a:t>
            </a:r>
          </a:p>
          <a:p>
            <a:r>
              <a:rPr lang="en-US" dirty="0" smtClean="0"/>
              <a:t>Background checks are constitutional</a:t>
            </a:r>
          </a:p>
          <a:p>
            <a:r>
              <a:rPr lang="en-US" dirty="0" smtClean="0"/>
              <a:t>Waiting periods for the purchase of a gun are constitutional</a:t>
            </a:r>
          </a:p>
          <a:p>
            <a:r>
              <a:rPr lang="en-US" dirty="0" smtClean="0"/>
              <a:t>Certain </a:t>
            </a:r>
            <a:r>
              <a:rPr lang="en-US" i="1" dirty="0" smtClean="0"/>
              <a:t>types</a:t>
            </a:r>
            <a:r>
              <a:rPr lang="en-US" dirty="0" smtClean="0"/>
              <a:t> of weapons may be banned or restricted from sale to the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0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the “militia” clause?</a:t>
            </a:r>
          </a:p>
          <a:p>
            <a:r>
              <a:rPr lang="en-US" dirty="0" smtClean="0"/>
              <a:t>Is gun ownership a “collective” right or an individual right?</a:t>
            </a:r>
          </a:p>
          <a:p>
            <a:r>
              <a:rPr lang="en-US" dirty="0" smtClean="0"/>
              <a:t>Do you have to belong to the militia to own a gun?</a:t>
            </a:r>
          </a:p>
        </p:txBody>
      </p:sp>
    </p:spTree>
    <p:extLst>
      <p:ext uri="{BB962C8B-B14F-4D97-AF65-F5344CB8AC3E}">
        <p14:creationId xmlns:p14="http://schemas.microsoft.com/office/powerpoint/2010/main" val="1205065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U.S. v. Miller </a:t>
            </a:r>
            <a:r>
              <a:rPr lang="en-US" dirty="0"/>
              <a:t>(1934): Supreme Court ruled </a:t>
            </a:r>
            <a:r>
              <a:rPr lang="en-US" dirty="0" smtClean="0"/>
              <a:t>that the 2</a:t>
            </a:r>
            <a:r>
              <a:rPr lang="en-US" baseline="30000" dirty="0" smtClean="0"/>
              <a:t>nd</a:t>
            </a:r>
            <a:r>
              <a:rPr lang="en-US" dirty="0" smtClean="0"/>
              <a:t> Am. applies only in the context of militia membership, it’s constitutional to ban ownership of a gun which is unrelated to militia service, and there is no individual right to own a gun.</a:t>
            </a:r>
          </a:p>
          <a:p>
            <a:r>
              <a:rPr lang="en-US" i="1" dirty="0" smtClean="0"/>
              <a:t>District </a:t>
            </a:r>
            <a:r>
              <a:rPr lang="en-US" i="1" dirty="0"/>
              <a:t>of Columbia v. Heller </a:t>
            </a:r>
            <a:r>
              <a:rPr lang="en-US" dirty="0"/>
              <a:t>(2008): Supreme Court found DC’s almost-complete ban on handguns unconstitutional, and that the 2</a:t>
            </a:r>
            <a:r>
              <a:rPr lang="en-US" baseline="30000" dirty="0"/>
              <a:t>nd</a:t>
            </a:r>
            <a:r>
              <a:rPr lang="en-US" dirty="0"/>
              <a:t> Am. grants individuals the right to own a gun.</a:t>
            </a:r>
          </a:p>
          <a:p>
            <a:r>
              <a:rPr lang="en-US" i="1" dirty="0"/>
              <a:t>McDonald v. City of Chicago </a:t>
            </a:r>
            <a:r>
              <a:rPr lang="en-US" dirty="0"/>
              <a:t>(2010) extended this right, striking down state and local </a:t>
            </a:r>
            <a:r>
              <a:rPr lang="en-US" dirty="0" smtClean="0"/>
              <a:t>prohibitions on gun ownership.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6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may not quarter troops in your home without your consent. This has never been a controversial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3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PROCESS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Fourth Amendment</a:t>
            </a:r>
          </a:p>
          <a:p>
            <a:pPr lvl="1"/>
            <a:r>
              <a:rPr lang="en-US" dirty="0"/>
              <a:t>Unreasonable search and seizure</a:t>
            </a:r>
          </a:p>
          <a:p>
            <a:pPr lvl="1"/>
            <a:r>
              <a:rPr lang="en-US" dirty="0"/>
              <a:t>Search </a:t>
            </a:r>
            <a:r>
              <a:rPr lang="en-US" dirty="0" smtClean="0"/>
              <a:t>warrants</a:t>
            </a:r>
          </a:p>
          <a:p>
            <a:pPr lvl="1"/>
            <a:r>
              <a:rPr lang="en-US" i="1" dirty="0" err="1" smtClean="0"/>
              <a:t>Mapp</a:t>
            </a:r>
            <a:r>
              <a:rPr lang="en-US" i="1" dirty="0" smtClean="0"/>
              <a:t> v. Ohio</a:t>
            </a:r>
            <a:r>
              <a:rPr lang="en-US" dirty="0" smtClean="0"/>
              <a:t> (1961): Exclusionary rule – evidence not obtained consistent with a warrant can’t be used against you</a:t>
            </a:r>
            <a:endParaRPr lang="en-US" i="1" dirty="0"/>
          </a:p>
          <a:p>
            <a:r>
              <a:rPr lang="en-US" dirty="0" smtClean="0"/>
              <a:t>Fifth Amendment</a:t>
            </a:r>
          </a:p>
          <a:p>
            <a:pPr lvl="1"/>
            <a:r>
              <a:rPr lang="en-US" dirty="0" smtClean="0"/>
              <a:t>Indictment required for prosecution</a:t>
            </a:r>
            <a:endParaRPr lang="en-US" dirty="0"/>
          </a:p>
          <a:p>
            <a:pPr lvl="1"/>
            <a:r>
              <a:rPr lang="en-US" dirty="0" smtClean="0"/>
              <a:t>Protection against self-incrimination</a:t>
            </a:r>
          </a:p>
          <a:p>
            <a:pPr lvl="1"/>
            <a:r>
              <a:rPr lang="en-US" i="1" dirty="0" smtClean="0"/>
              <a:t>Miranda v. Arizona </a:t>
            </a:r>
            <a:r>
              <a:rPr lang="en-US" dirty="0" smtClean="0"/>
              <a:t>(1966): You must be informed of your rights at the time </a:t>
            </a:r>
            <a:r>
              <a:rPr lang="en-US" smtClean="0"/>
              <a:t>of arrest, or </a:t>
            </a:r>
            <a:r>
              <a:rPr lang="en-US" dirty="0" smtClean="0"/>
              <a:t>you can’t be prosecuted on the basis of self-incriminating testimony</a:t>
            </a:r>
            <a:endParaRPr lang="en-US" i="1" dirty="0" smtClean="0"/>
          </a:p>
          <a:p>
            <a:pPr lvl="1"/>
            <a:r>
              <a:rPr lang="en-US" dirty="0" smtClean="0"/>
              <a:t>Protection against double jeopardy</a:t>
            </a:r>
          </a:p>
          <a:p>
            <a:pPr lvl="1"/>
            <a:r>
              <a:rPr lang="en-US" dirty="0" smtClean="0"/>
              <a:t>Due process rights guaranteed</a:t>
            </a:r>
          </a:p>
          <a:p>
            <a:pPr lvl="1"/>
            <a:r>
              <a:rPr lang="en-US" dirty="0" smtClean="0"/>
              <a:t>Compensation for taking of private property for public use (eminent domain)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1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PROCESS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Sixth Amendment</a:t>
            </a:r>
          </a:p>
          <a:p>
            <a:pPr lvl="1"/>
            <a:r>
              <a:rPr lang="en-US" dirty="0" smtClean="0"/>
              <a:t>Speedy and public jury trial</a:t>
            </a:r>
          </a:p>
          <a:p>
            <a:pPr lvl="1"/>
            <a:r>
              <a:rPr lang="en-US" dirty="0" smtClean="0"/>
              <a:t>No anonymous testimony</a:t>
            </a:r>
          </a:p>
          <a:p>
            <a:pPr lvl="1"/>
            <a:r>
              <a:rPr lang="en-US" dirty="0" smtClean="0"/>
              <a:t>Right to counsel</a:t>
            </a:r>
          </a:p>
          <a:p>
            <a:pPr lvl="1"/>
            <a:r>
              <a:rPr lang="en-US" i="1" dirty="0" smtClean="0"/>
              <a:t>Gideon v. Wainwright</a:t>
            </a:r>
            <a:r>
              <a:rPr lang="en-US" dirty="0" smtClean="0"/>
              <a:t> (1963): Right to an attorney even if you can’t afford it</a:t>
            </a:r>
            <a:endParaRPr lang="en-US" i="1" dirty="0" smtClean="0"/>
          </a:p>
          <a:p>
            <a:r>
              <a:rPr lang="en-US" dirty="0" smtClean="0"/>
              <a:t>Seventh Amendment</a:t>
            </a:r>
          </a:p>
          <a:p>
            <a:pPr lvl="1"/>
            <a:r>
              <a:rPr lang="en-US" dirty="0" smtClean="0"/>
              <a:t>Right </a:t>
            </a:r>
            <a:r>
              <a:rPr lang="en-US" dirty="0"/>
              <a:t>to jury trial in civil </a:t>
            </a:r>
            <a:r>
              <a:rPr lang="en-US" dirty="0" smtClean="0"/>
              <a:t>cases (where the punishment is a fine rather than imprisonment)</a:t>
            </a:r>
            <a:endParaRPr lang="en-US" dirty="0"/>
          </a:p>
          <a:p>
            <a:r>
              <a:rPr lang="en-US" dirty="0" smtClean="0"/>
              <a:t>Eighth Amendment</a:t>
            </a:r>
          </a:p>
          <a:p>
            <a:pPr lvl="1"/>
            <a:r>
              <a:rPr lang="en-US" dirty="0" smtClean="0"/>
              <a:t>No excessive bail or fines</a:t>
            </a:r>
          </a:p>
          <a:p>
            <a:pPr lvl="1"/>
            <a:r>
              <a:rPr lang="en-US" dirty="0" smtClean="0"/>
              <a:t>No cruel or unusual punishment</a:t>
            </a:r>
          </a:p>
          <a:p>
            <a:pPr lvl="2"/>
            <a:r>
              <a:rPr lang="en-US" dirty="0" smtClean="0"/>
              <a:t>Capital punishment only for murder committed by a mentally competent adult</a:t>
            </a:r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58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PROCESS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r>
              <a:rPr lang="en-US" dirty="0" smtClean="0"/>
              <a:t>Gathering of evidence</a:t>
            </a:r>
          </a:p>
          <a:p>
            <a:r>
              <a:rPr lang="en-US" dirty="0" smtClean="0"/>
              <a:t>Arrest </a:t>
            </a:r>
          </a:p>
          <a:p>
            <a:r>
              <a:rPr lang="en-US" dirty="0" smtClean="0"/>
              <a:t>Prosecution and trial</a:t>
            </a:r>
          </a:p>
          <a:p>
            <a:r>
              <a:rPr lang="en-US" dirty="0" smtClean="0"/>
              <a:t>Conviction and sentencing</a:t>
            </a:r>
          </a:p>
          <a:p>
            <a:r>
              <a:rPr lang="en-US" dirty="0" smtClean="0"/>
              <a:t>Failure to comply with your due process rights may result in your case being thrown out on a “technicality.”</a:t>
            </a:r>
          </a:p>
          <a:p>
            <a:r>
              <a:rPr lang="en-US" dirty="0" smtClean="0"/>
              <a:t>This makes it considerably harder to prosecute crime, and much easier for guilty people to get away with criminal activity.</a:t>
            </a:r>
          </a:p>
        </p:txBody>
      </p:sp>
    </p:spTree>
    <p:extLst>
      <p:ext uri="{BB962C8B-B14F-4D97-AF65-F5344CB8AC3E}">
        <p14:creationId xmlns:p14="http://schemas.microsoft.com/office/powerpoint/2010/main" val="3955856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PROCESS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Guilty person is convicted: Justice is served.</a:t>
            </a:r>
          </a:p>
          <a:p>
            <a:r>
              <a:rPr lang="en-US" dirty="0" smtClean="0"/>
              <a:t>Innocent person is set free: Justice is served.</a:t>
            </a:r>
          </a:p>
          <a:p>
            <a:r>
              <a:rPr lang="en-US" dirty="0" smtClean="0"/>
              <a:t>Guilty person gets away: Justice is not served.</a:t>
            </a:r>
          </a:p>
          <a:p>
            <a:r>
              <a:rPr lang="en-US" dirty="0" smtClean="0"/>
              <a:t>Innocent person wrongly imprisoned: Justice is not served.</a:t>
            </a:r>
          </a:p>
          <a:p>
            <a:r>
              <a:rPr lang="en-US" dirty="0" smtClean="0"/>
              <a:t>The </a:t>
            </a:r>
            <a:r>
              <a:rPr lang="en-US" dirty="0"/>
              <a:t>process is set up this way because, if we’re going to make a mistake, allowing a guilty person to walk is a less serious mistake than imprisoning an innocent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4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NINTH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Implied or unenumerated rights</a:t>
            </a:r>
          </a:p>
          <a:p>
            <a:r>
              <a:rPr lang="en-US" dirty="0" smtClean="0"/>
              <a:t>The Bill of Rights is not an exhaustive list</a:t>
            </a:r>
          </a:p>
          <a:p>
            <a:r>
              <a:rPr lang="en-US" dirty="0" smtClean="0"/>
              <a:t>Just because the Constitution does not specify that you have the right to do something, does not mean you don’t have the right to do it</a:t>
            </a:r>
          </a:p>
        </p:txBody>
      </p:sp>
    </p:spTree>
    <p:extLst>
      <p:ext uri="{BB962C8B-B14F-4D97-AF65-F5344CB8AC3E}">
        <p14:creationId xmlns:p14="http://schemas.microsoft.com/office/powerpoint/2010/main" val="75640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“Right to privacy”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Griswold v. Connecticut</a:t>
            </a:r>
            <a:r>
              <a:rPr lang="en-US" dirty="0" smtClean="0"/>
              <a:t> (1965): Supreme Court struck down a state law banning the sale of contraceptives, on the grounds that a married couple has a “right to privacy” with which the state may not interfere.</a:t>
            </a:r>
          </a:p>
          <a:p>
            <a:r>
              <a:rPr lang="en-US" dirty="0" smtClean="0"/>
              <a:t>First Amendment: Freedom of assembly</a:t>
            </a:r>
          </a:p>
          <a:p>
            <a:r>
              <a:rPr lang="en-US" dirty="0" smtClean="0"/>
              <a:t>Third and Fourth Amendments: Government may not enter your home without your consent or a warrant</a:t>
            </a:r>
          </a:p>
          <a:p>
            <a:r>
              <a:rPr lang="en-US" dirty="0" smtClean="0"/>
              <a:t>Fifth Amendment: Protection against self-incrimination</a:t>
            </a:r>
          </a:p>
          <a:p>
            <a:r>
              <a:rPr lang="en-US" dirty="0" smtClean="0"/>
              <a:t>Ninth Amendment: Enumerated rights are not an exhaustive list</a:t>
            </a:r>
          </a:p>
          <a:p>
            <a:r>
              <a:rPr lang="en-US" dirty="0" smtClean="0"/>
              <a:t>These add up to an implied “right to privacy”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religion</a:t>
            </a:r>
          </a:p>
          <a:p>
            <a:r>
              <a:rPr lang="en-US" dirty="0" smtClean="0"/>
              <a:t>Free exercise of religion</a:t>
            </a:r>
          </a:p>
          <a:p>
            <a:r>
              <a:rPr lang="en-US" dirty="0" smtClean="0"/>
              <a:t>Freedom of speech</a:t>
            </a:r>
          </a:p>
          <a:p>
            <a:r>
              <a:rPr lang="en-US" dirty="0" smtClean="0"/>
              <a:t>Freedom of the press</a:t>
            </a:r>
          </a:p>
          <a:p>
            <a:r>
              <a:rPr lang="en-US" dirty="0" smtClean="0"/>
              <a:t>Freedom of assembly</a:t>
            </a:r>
          </a:p>
          <a:p>
            <a:r>
              <a:rPr lang="en-US" dirty="0" smtClean="0"/>
              <a:t>Right to petition government for redress of grievances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37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Roe v. Wade </a:t>
            </a:r>
            <a:r>
              <a:rPr lang="en-US" dirty="0" smtClean="0"/>
              <a:t>(1973): The right to privacy extends to a woman’s right to have an abortion early in pregnancy. Subsequent cases have imposed conditions on this right.</a:t>
            </a:r>
          </a:p>
          <a:p>
            <a:r>
              <a:rPr lang="en-US" dirty="0" smtClean="0"/>
              <a:t>The right to privacy has also been held to strike down restrictions on certain types of consensual adult sexual activity.</a:t>
            </a:r>
          </a:p>
        </p:txBody>
      </p:sp>
    </p:spTree>
    <p:extLst>
      <p:ext uri="{BB962C8B-B14F-4D97-AF65-F5344CB8AC3E}">
        <p14:creationId xmlns:p14="http://schemas.microsoft.com/office/powerpoint/2010/main" val="102110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Tenth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Restricts the powers of the federal government to those enumerated in the Constitution; everything else is reserved for state governments and the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on freedom of speech must be “narrowly tailored to serve a compelling governmental interest”</a:t>
            </a:r>
          </a:p>
          <a:p>
            <a:r>
              <a:rPr lang="en-US" dirty="0" smtClean="0"/>
              <a:t>“Clear and present danger”: </a:t>
            </a:r>
            <a:r>
              <a:rPr lang="en-US" i="1" dirty="0" err="1" smtClean="0"/>
              <a:t>Schenck</a:t>
            </a:r>
            <a:r>
              <a:rPr lang="en-US" i="1" dirty="0" smtClean="0"/>
              <a:t> v. U.S.</a:t>
            </a:r>
            <a:r>
              <a:rPr lang="en-US" dirty="0" smtClean="0"/>
              <a:t> (1919). During World War I, </a:t>
            </a:r>
            <a:r>
              <a:rPr lang="en-US" dirty="0" err="1" smtClean="0"/>
              <a:t>Schenck</a:t>
            </a:r>
            <a:r>
              <a:rPr lang="en-US" dirty="0" smtClean="0"/>
              <a:t> urged young men not to submit to the military draft; the Supreme Court ruled that this was not protected speech, as it posed a clear and present danger to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7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Obscenity</a:t>
            </a:r>
            <a:endParaRPr lang="en-US" dirty="0" smtClean="0"/>
          </a:p>
          <a:p>
            <a:r>
              <a:rPr lang="en-US" dirty="0" smtClean="0"/>
              <a:t>Pornography</a:t>
            </a:r>
          </a:p>
          <a:p>
            <a:r>
              <a:rPr lang="en-US" dirty="0" smtClean="0"/>
              <a:t>Slander</a:t>
            </a:r>
          </a:p>
          <a:p>
            <a:r>
              <a:rPr lang="en-US" dirty="0" smtClean="0"/>
              <a:t>Libel</a:t>
            </a:r>
          </a:p>
          <a:p>
            <a:r>
              <a:rPr lang="en-US" dirty="0" smtClean="0"/>
              <a:t>Causing injury to someone or his property</a:t>
            </a:r>
          </a:p>
          <a:p>
            <a:r>
              <a:rPr lang="en-US" dirty="0" smtClean="0"/>
              <a:t>Corruption of public morals</a:t>
            </a:r>
          </a:p>
          <a:p>
            <a:r>
              <a:rPr lang="en-US" dirty="0" smtClean="0"/>
              <a:t>Incitement to criminal activity</a:t>
            </a:r>
            <a:endParaRPr lang="en-US" dirty="0" smtClean="0"/>
          </a:p>
          <a:p>
            <a:r>
              <a:rPr lang="en-US" dirty="0" smtClean="0"/>
              <a:t>Threats to public safety/national security</a:t>
            </a:r>
          </a:p>
          <a:p>
            <a:r>
              <a:rPr lang="en-US" dirty="0" smtClean="0"/>
              <a:t>Sedition (advocating violent overthrow of the government)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1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Obscenity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i="1" dirty="0" smtClean="0"/>
              <a:t>Roth v. U.S. </a:t>
            </a:r>
            <a:r>
              <a:rPr lang="en-US" dirty="0" smtClean="0"/>
              <a:t>(1957): Obscenity is not protected by the First Amendment. The test is whether “the average person, applying contemporary community standards, finds that the work taken as a whole appeals primarily to a prurient interest.”</a:t>
            </a:r>
          </a:p>
          <a:p>
            <a:pPr marL="137160" indent="0">
              <a:buNone/>
            </a:pPr>
            <a:r>
              <a:rPr lang="en-US" i="1" dirty="0" smtClean="0"/>
              <a:t>Memoirs v. Massachusetts </a:t>
            </a:r>
            <a:r>
              <a:rPr lang="en-US" dirty="0" smtClean="0"/>
              <a:t>(1966): Material must be utterly without redeeming social value in order to be found obscene (medical documentary vs. pornographic movie)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691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Obscenity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Miller v. California</a:t>
            </a:r>
            <a:r>
              <a:rPr lang="en-US" dirty="0" smtClean="0"/>
              <a:t> (1973): Overturns “utterly redeeming social value” test in favor of “whether the work, taken as a whole, lacks serious literary, artistic, political or scientific value.” (This is easier to prosecute)</a:t>
            </a:r>
          </a:p>
          <a:p>
            <a:r>
              <a:rPr lang="en-US" i="1" dirty="0" smtClean="0"/>
              <a:t>Ashcroft v. Free Speech Coalition</a:t>
            </a:r>
            <a:r>
              <a:rPr lang="en-US" dirty="0" smtClean="0"/>
              <a:t> (2002): Digital child pornography that is not a picture of a real child is permissible (there is no actual victim).</a:t>
            </a:r>
          </a:p>
          <a:p>
            <a:r>
              <a:rPr lang="en-US" dirty="0" smtClean="0"/>
              <a:t>Broadcast media have stricter standards than print or cable (CBS-owned stations were initially fined for Janet Jackson’s “wardrobe malfunction” during the 2004 Super Bowl)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speech has a particularly high degree of protection</a:t>
            </a:r>
          </a:p>
          <a:p>
            <a:r>
              <a:rPr lang="en-US" dirty="0" smtClean="0"/>
              <a:t>Flag burning is permissible because it makes a political statement (</a:t>
            </a:r>
            <a:r>
              <a:rPr lang="en-US" i="1" dirty="0" smtClean="0"/>
              <a:t>Texas v. Johnson</a:t>
            </a:r>
            <a:r>
              <a:rPr lang="en-US" dirty="0" smtClean="0"/>
              <a:t>, 1989)</a:t>
            </a:r>
          </a:p>
          <a:p>
            <a:r>
              <a:rPr lang="en-US" dirty="0" smtClean="0"/>
              <a:t>Cross burning is not permissible because it serves no purpose but racial intimidation (</a:t>
            </a:r>
            <a:r>
              <a:rPr lang="en-US" i="1" dirty="0" smtClean="0"/>
              <a:t>R.A.V. v. City of St. Paul</a:t>
            </a:r>
            <a:r>
              <a:rPr lang="en-US" dirty="0" smtClean="0"/>
              <a:t>, 1992)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1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Rights of High School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high school students have less protection of free speech than others (the principal may censor the school newspaper)</a:t>
            </a:r>
          </a:p>
          <a:p>
            <a:r>
              <a:rPr lang="en-US" dirty="0" smtClean="0"/>
              <a:t>Schools may have a dress code prohibiting certain types of expression</a:t>
            </a:r>
          </a:p>
          <a:p>
            <a:r>
              <a:rPr lang="en-US" dirty="0" smtClean="0"/>
              <a:t>“Hate speech” and “fighting words” may be prohibited</a:t>
            </a:r>
          </a:p>
        </p:txBody>
      </p:sp>
    </p:spTree>
    <p:extLst>
      <p:ext uri="{BB962C8B-B14F-4D97-AF65-F5344CB8AC3E}">
        <p14:creationId xmlns:p14="http://schemas.microsoft.com/office/powerpoint/2010/main" val="153338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Slander and Libel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Slander: harmful statement in a transitory form (especially spoken)</a:t>
            </a:r>
          </a:p>
          <a:p>
            <a:r>
              <a:rPr lang="en-US" dirty="0" smtClean="0"/>
              <a:t>Libel: Harmful statement in a fixed form (writing, broadcast)</a:t>
            </a:r>
          </a:p>
          <a:p>
            <a:r>
              <a:rPr lang="en-US" i="1" dirty="0" smtClean="0"/>
              <a:t>New York Times Company v. Sullivan</a:t>
            </a:r>
            <a:r>
              <a:rPr lang="en-US" dirty="0" smtClean="0"/>
              <a:t> (1964): Established the legal standard for libel of a public official; it must be committed with actual malice and reckless disregard for the truth (a mistake is not libelous)</a:t>
            </a:r>
          </a:p>
          <a:p>
            <a:r>
              <a:rPr lang="en-US" i="1" dirty="0" smtClean="0"/>
              <a:t>Hustler Magazine v. </a:t>
            </a:r>
            <a:r>
              <a:rPr lang="en-US" i="1" dirty="0" err="1" smtClean="0"/>
              <a:t>Falwell</a:t>
            </a:r>
            <a:r>
              <a:rPr lang="en-US" dirty="0" smtClean="0"/>
              <a:t> (1988): A parody advertisement did not libel a </a:t>
            </a:r>
            <a:r>
              <a:rPr lang="en-US" smtClean="0"/>
              <a:t>public figure.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1478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1276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Civil Liberties Pt. 2 </vt:lpstr>
      <vt:lpstr>FIRST AMENDMENT</vt:lpstr>
      <vt:lpstr>Freedom of Speech</vt:lpstr>
      <vt:lpstr>Exceptions</vt:lpstr>
      <vt:lpstr>Obscenity</vt:lpstr>
      <vt:lpstr>Obscenity</vt:lpstr>
      <vt:lpstr>Political Speech</vt:lpstr>
      <vt:lpstr>Rights of High School Students</vt:lpstr>
      <vt:lpstr>Slander and Libel</vt:lpstr>
      <vt:lpstr>SECOND AMENDMENT</vt:lpstr>
      <vt:lpstr>SECOND AMENDMENT</vt:lpstr>
      <vt:lpstr>SECOND AMENDMENT</vt:lpstr>
      <vt:lpstr>THIRD AMENDMENT</vt:lpstr>
      <vt:lpstr>DUE PROCESS OF LAW</vt:lpstr>
      <vt:lpstr>DUE PROCESS OF LAW</vt:lpstr>
      <vt:lpstr>DUE PROCESS OF LAW</vt:lpstr>
      <vt:lpstr>DUE PROCESS OF LAW</vt:lpstr>
      <vt:lpstr>NINTH AMENDMENT</vt:lpstr>
      <vt:lpstr>“Right to privacy”</vt:lpstr>
      <vt:lpstr>Privacy</vt:lpstr>
      <vt:lpstr>Tenth Amendment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AMENDMENT, CONT’D.</dc:title>
  <dc:creator>John</dc:creator>
  <cp:lastModifiedBy>Holder, John</cp:lastModifiedBy>
  <cp:revision>11</cp:revision>
  <dcterms:created xsi:type="dcterms:W3CDTF">2012-09-30T10:27:05Z</dcterms:created>
  <dcterms:modified xsi:type="dcterms:W3CDTF">2012-10-01T13:23:13Z</dcterms:modified>
</cp:coreProperties>
</file>