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73" r:id="rId3"/>
    <p:sldId id="276" r:id="rId4"/>
    <p:sldId id="262" r:id="rId5"/>
    <p:sldId id="302" r:id="rId6"/>
    <p:sldId id="279" r:id="rId7"/>
    <p:sldId id="280" r:id="rId8"/>
    <p:sldId id="304" r:id="rId9"/>
    <p:sldId id="277" r:id="rId10"/>
    <p:sldId id="305" r:id="rId11"/>
    <p:sldId id="286" r:id="rId12"/>
    <p:sldId id="257" r:id="rId13"/>
    <p:sldId id="289" r:id="rId14"/>
    <p:sldId id="269" r:id="rId15"/>
    <p:sldId id="274" r:id="rId16"/>
    <p:sldId id="287" r:id="rId17"/>
    <p:sldId id="281" r:id="rId18"/>
    <p:sldId id="295" r:id="rId19"/>
    <p:sldId id="275" r:id="rId20"/>
    <p:sldId id="282" r:id="rId21"/>
    <p:sldId id="258" r:id="rId22"/>
    <p:sldId id="288" r:id="rId23"/>
    <p:sldId id="270" r:id="rId24"/>
    <p:sldId id="264" r:id="rId25"/>
    <p:sldId id="290" r:id="rId26"/>
    <p:sldId id="266" r:id="rId27"/>
    <p:sldId id="267" r:id="rId28"/>
    <p:sldId id="291" r:id="rId29"/>
    <p:sldId id="259" r:id="rId30"/>
    <p:sldId id="292" r:id="rId31"/>
    <p:sldId id="261" r:id="rId32"/>
    <p:sldId id="268" r:id="rId33"/>
    <p:sldId id="263" r:id="rId34"/>
    <p:sldId id="271" r:id="rId35"/>
    <p:sldId id="260" r:id="rId36"/>
    <p:sldId id="293" r:id="rId37"/>
    <p:sldId id="294" r:id="rId38"/>
    <p:sldId id="296" r:id="rId39"/>
    <p:sldId id="272" r:id="rId40"/>
    <p:sldId id="297" r:id="rId41"/>
    <p:sldId id="298" r:id="rId42"/>
    <p:sldId id="299" r:id="rId43"/>
    <p:sldId id="300" r:id="rId44"/>
    <p:sldId id="30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71" autoAdjust="0"/>
  </p:normalViewPr>
  <p:slideViewPr>
    <p:cSldViewPr>
      <p:cViewPr>
        <p:scale>
          <a:sx n="118" d="100"/>
          <a:sy n="118" d="100"/>
        </p:scale>
        <p:origin x="-143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694A60-4568-47B6-BEC8-985765A94822}" type="datetimeFigureOut">
              <a:rPr lang="en-US" smtClean="0"/>
              <a:t>8/30/2015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C262B7-EAD0-4F50-94E4-345F36BB6903}" type="slidenum">
              <a:rPr lang="en-US" smtClean="0"/>
              <a:t>‹#›</a:t>
            </a:fld>
            <a:endParaRPr lang="en-US"/>
          </a:p>
        </p:txBody>
      </p:sp>
    </p:spTree>
    <p:extLst>
      <p:ext uri="{BB962C8B-B14F-4D97-AF65-F5344CB8AC3E}">
        <p14:creationId xmlns:p14="http://schemas.microsoft.com/office/powerpoint/2010/main" val="3172987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C262B7-EAD0-4F50-94E4-345F36BB6903}" type="slidenum">
              <a:rPr lang="en-US" smtClean="0"/>
              <a:t>26</a:t>
            </a:fld>
            <a:endParaRPr lang="en-US"/>
          </a:p>
        </p:txBody>
      </p:sp>
    </p:spTree>
    <p:extLst>
      <p:ext uri="{BB962C8B-B14F-4D97-AF65-F5344CB8AC3E}">
        <p14:creationId xmlns:p14="http://schemas.microsoft.com/office/powerpoint/2010/main" val="3390093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B42452-EF91-4AC5-A41F-D28031ED861E}" type="datetimeFigureOut">
              <a:rPr lang="en-US" smtClean="0"/>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0185A-1DFE-443C-B6AE-5FFF198D272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42452-EF91-4AC5-A41F-D28031ED861E}" type="datetimeFigureOut">
              <a:rPr lang="en-US" smtClean="0"/>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0185A-1DFE-443C-B6AE-5FFF198D27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42452-EF91-4AC5-A41F-D28031ED861E}" type="datetimeFigureOut">
              <a:rPr lang="en-US" smtClean="0"/>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0185A-1DFE-443C-B6AE-5FFF198D27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B42452-EF91-4AC5-A41F-D28031ED861E}" type="datetimeFigureOut">
              <a:rPr lang="en-US" smtClean="0"/>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0185A-1DFE-443C-B6AE-5FFF198D27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42452-EF91-4AC5-A41F-D28031ED861E}" type="datetimeFigureOut">
              <a:rPr lang="en-US" smtClean="0"/>
              <a:t>8/30/2015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0185A-1DFE-443C-B6AE-5FFF198D272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B42452-EF91-4AC5-A41F-D28031ED861E}" type="datetimeFigureOut">
              <a:rPr lang="en-US" smtClean="0"/>
              <a:t>8/30/2015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0185A-1DFE-443C-B6AE-5FFF198D27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B42452-EF91-4AC5-A41F-D28031ED861E}" type="datetimeFigureOut">
              <a:rPr lang="en-US" smtClean="0"/>
              <a:t>8/30/2015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0185A-1DFE-443C-B6AE-5FFF198D27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B42452-EF91-4AC5-A41F-D28031ED861E}" type="datetimeFigureOut">
              <a:rPr lang="en-US" smtClean="0"/>
              <a:t>8/30/2015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10185A-1DFE-443C-B6AE-5FFF198D27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42452-EF91-4AC5-A41F-D28031ED861E}" type="datetimeFigureOut">
              <a:rPr lang="en-US" smtClean="0"/>
              <a:t>8/30/2015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10185A-1DFE-443C-B6AE-5FFF198D27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42452-EF91-4AC5-A41F-D28031ED861E}" type="datetimeFigureOut">
              <a:rPr lang="en-US" smtClean="0"/>
              <a:t>8/30/2015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0185A-1DFE-443C-B6AE-5FFF198D27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42452-EF91-4AC5-A41F-D28031ED861E}" type="datetimeFigureOut">
              <a:rPr lang="en-US" smtClean="0"/>
              <a:t>8/30/2015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0185A-1DFE-443C-B6AE-5FFF198D27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42452-EF91-4AC5-A41F-D28031ED861E}" type="datetimeFigureOut">
              <a:rPr lang="en-US" smtClean="0"/>
              <a:t>8/30/2015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0185A-1DFE-443C-B6AE-5FFF198D27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lagiarist.com/poetry/1136/"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Jeannette Walls’s </a:t>
            </a:r>
            <a:br>
              <a:rPr lang="en-US" dirty="0" smtClean="0"/>
            </a:br>
            <a:r>
              <a:rPr lang="en-US" i="1" dirty="0" smtClean="0"/>
              <a:t>The Glass Castle</a:t>
            </a:r>
            <a:endParaRPr lang="en-US" i="1" dirty="0"/>
          </a:p>
        </p:txBody>
      </p:sp>
      <p:sp>
        <p:nvSpPr>
          <p:cNvPr id="3" name="Subtitle 2"/>
          <p:cNvSpPr>
            <a:spLocks noGrp="1"/>
          </p:cNvSpPr>
          <p:nvPr>
            <p:ph type="subTitle" idx="1"/>
          </p:nvPr>
        </p:nvSpPr>
        <p:spPr/>
        <p:txBody>
          <a:bodyPr/>
          <a:lstStyle/>
          <a:p>
            <a:r>
              <a:rPr lang="en-US" dirty="0" smtClean="0"/>
              <a:t>Dr. Matthew </a:t>
            </a:r>
            <a:r>
              <a:rPr lang="en-US" dirty="0" err="1" smtClean="0"/>
              <a:t>Fike</a:t>
            </a:r>
            <a:endParaRPr lang="en-US" dirty="0" smtClean="0"/>
          </a:p>
          <a:p>
            <a:r>
              <a:rPr lang="en-US" dirty="0" smtClean="0"/>
              <a:t>Department of English</a:t>
            </a:r>
          </a:p>
          <a:p>
            <a:r>
              <a:rPr lang="en-US" dirty="0" smtClean="0"/>
              <a:t>HMXP 102-003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Stanza</a:t>
            </a:r>
            <a:endParaRPr lang="en-US" dirty="0"/>
          </a:p>
        </p:txBody>
      </p:sp>
      <p:sp>
        <p:nvSpPr>
          <p:cNvPr id="3" name="Content Placeholder 2"/>
          <p:cNvSpPr>
            <a:spLocks noGrp="1"/>
          </p:cNvSpPr>
          <p:nvPr>
            <p:ph idx="1"/>
          </p:nvPr>
        </p:nvSpPr>
        <p:spPr/>
        <p:txBody>
          <a:bodyPr/>
          <a:lstStyle/>
          <a:p>
            <a:r>
              <a:rPr lang="en-US" b="1" dirty="0"/>
              <a:t>Wayfaring</a:t>
            </a:r>
            <a:r>
              <a:rPr lang="en-US" dirty="0"/>
              <a:t>: We journey through life on a dark and thorny path, but well-lit heaven is our final destination.</a:t>
            </a:r>
          </a:p>
          <a:p>
            <a:r>
              <a:rPr lang="en-US" b="1" dirty="0" smtClean="0"/>
              <a:t>Blackberries</a:t>
            </a:r>
            <a:r>
              <a:rPr lang="en-US" dirty="0" smtClean="0"/>
              <a:t>: The image of humans as blackberries is highly positive. We grow/mature into something ripe and desirable, thus pleasing God.</a:t>
            </a:r>
          </a:p>
          <a:p>
            <a:endParaRPr lang="en-US" dirty="0"/>
          </a:p>
        </p:txBody>
      </p:sp>
    </p:spTree>
    <p:extLst>
      <p:ext uri="{BB962C8B-B14F-4D97-AF65-F5344CB8AC3E}">
        <p14:creationId xmlns:p14="http://schemas.microsoft.com/office/powerpoint/2010/main" val="4218734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Point</a:t>
            </a:r>
            <a:endParaRPr lang="en-US" dirty="0"/>
          </a:p>
        </p:txBody>
      </p:sp>
      <p:sp>
        <p:nvSpPr>
          <p:cNvPr id="3" name="Content Placeholder 2"/>
          <p:cNvSpPr>
            <a:spLocks noGrp="1"/>
          </p:cNvSpPr>
          <p:nvPr>
            <p:ph idx="1"/>
          </p:nvPr>
        </p:nvSpPr>
        <p:spPr/>
        <p:txBody>
          <a:bodyPr>
            <a:normAutofit fontScale="85000" lnSpcReduction="20000"/>
          </a:bodyPr>
          <a:lstStyle/>
          <a:p>
            <a:r>
              <a:rPr lang="en-US" dirty="0"/>
              <a:t>Note that the poem is about how every year on your birthday you are one year closer to death. We live in a realm of toil and struggle, but heaven is our ultimate destination. </a:t>
            </a:r>
          </a:p>
          <a:p>
            <a:r>
              <a:rPr lang="en-US" dirty="0"/>
              <a:t>This is an appropriate poem to use </a:t>
            </a:r>
            <a:r>
              <a:rPr lang="en-US" dirty="0" smtClean="0"/>
              <a:t>as a epigraph for </a:t>
            </a:r>
            <a:r>
              <a:rPr lang="en-US" dirty="0"/>
              <a:t>a book that celebrates Jeannette’s dead father, for it implies the hope that he is in Heaven and that she will one day be there too.</a:t>
            </a:r>
          </a:p>
          <a:p>
            <a:r>
              <a:rPr lang="en-US" dirty="0" smtClean="0"/>
              <a:t>So</a:t>
            </a:r>
            <a:r>
              <a:rPr lang="en-US" b="1" dirty="0" smtClean="0"/>
              <a:t> </a:t>
            </a:r>
            <a:r>
              <a:rPr lang="en-US" i="1" dirty="0" smtClean="0"/>
              <a:t>TGC</a:t>
            </a:r>
            <a:r>
              <a:rPr lang="en-US" dirty="0" smtClean="0"/>
              <a:t> </a:t>
            </a:r>
            <a:r>
              <a:rPr lang="en-US" dirty="0"/>
              <a:t>is a book about finding blessings </a:t>
            </a:r>
            <a:r>
              <a:rPr lang="en-US" dirty="0" smtClean="0"/>
              <a:t>(benefits) in </a:t>
            </a:r>
            <a:r>
              <a:rPr lang="en-US" dirty="0"/>
              <a:t>a world full of blessings (hurts, wounds). </a:t>
            </a:r>
            <a:r>
              <a:rPr lang="en-US" dirty="0" smtClean="0"/>
              <a:t>All the trials that Jeannette endured will not be for naught—that is the epigraph’s implication. Struggle is purposeful.</a:t>
            </a:r>
            <a:endParaRPr lang="en-US" b="1" dirty="0"/>
          </a:p>
          <a:p>
            <a:endParaRPr lang="en-US" dirty="0"/>
          </a:p>
        </p:txBody>
      </p:sp>
    </p:spTree>
    <p:extLst>
      <p:ext uri="{BB962C8B-B14F-4D97-AF65-F5344CB8AC3E}">
        <p14:creationId xmlns:p14="http://schemas.microsoft.com/office/powerpoint/2010/main" val="1008649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Book’s Structure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Frame</a:t>
            </a:r>
            <a:r>
              <a:rPr lang="en-US" dirty="0" smtClean="0"/>
              <a:t>: “A Woman on the Street” and “Thanksgiving”</a:t>
            </a:r>
          </a:p>
          <a:p>
            <a:pPr lvl="1"/>
            <a:r>
              <a:rPr lang="en-US" dirty="0" smtClean="0"/>
              <a:t>Book starts with shame re. her mother and family.</a:t>
            </a:r>
          </a:p>
          <a:p>
            <a:pPr lvl="1"/>
            <a:r>
              <a:rPr lang="en-US" dirty="0" smtClean="0"/>
              <a:t>Book ends with reaffirmation of mother and family.</a:t>
            </a:r>
          </a:p>
          <a:p>
            <a:r>
              <a:rPr lang="en-US" b="1" dirty="0" smtClean="0"/>
              <a:t>Structure</a:t>
            </a:r>
            <a:r>
              <a:rPr lang="en-US" dirty="0" smtClean="0"/>
              <a:t>: </a:t>
            </a:r>
            <a:r>
              <a:rPr lang="en-US" dirty="0"/>
              <a:t>Walls states </a:t>
            </a:r>
            <a:r>
              <a:rPr lang="en-US" dirty="0" smtClean="0"/>
              <a:t>in an interview that </a:t>
            </a:r>
            <a:r>
              <a:rPr lang="en-US" dirty="0"/>
              <a:t>a story has three parts. This echoes Aristotle who wrote in the </a:t>
            </a:r>
            <a:r>
              <a:rPr lang="en-US" i="1" dirty="0"/>
              <a:t>Poetics</a:t>
            </a:r>
            <a:r>
              <a:rPr lang="en-US" dirty="0"/>
              <a:t> that a tragedy has three </a:t>
            </a:r>
            <a:r>
              <a:rPr lang="en-US" dirty="0" smtClean="0"/>
              <a:t>parts—beginning, middle, and end. </a:t>
            </a:r>
            <a:r>
              <a:rPr lang="en-US" i="1" dirty="0" smtClean="0"/>
              <a:t>The Glass Castle </a:t>
            </a:r>
            <a:r>
              <a:rPr lang="en-US" dirty="0" smtClean="0"/>
              <a:t>is similar: beginning (desert), middle (Welch), end (NYC). But since </a:t>
            </a:r>
            <a:r>
              <a:rPr lang="en-US" i="1" dirty="0" smtClean="0"/>
              <a:t>TGC</a:t>
            </a:r>
            <a:r>
              <a:rPr lang="en-US" dirty="0" smtClean="0"/>
              <a:t> is comic, not tragic, there is a nice correspondence to William Blake’s stages: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Main Sections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Desert</a:t>
            </a:r>
            <a:r>
              <a:rPr lang="en-US" dirty="0"/>
              <a:t>—innocence (ignorance of life’s ills; you are subject to them but unaware that you should </a:t>
            </a:r>
            <a:r>
              <a:rPr lang="en-US" dirty="0" smtClean="0"/>
              <a:t>be miserable; example: Jeannette gets burned </a:t>
            </a:r>
            <a:r>
              <a:rPr lang="en-US" dirty="0"/>
              <a:t>but </a:t>
            </a:r>
            <a:r>
              <a:rPr lang="en-US" dirty="0" smtClean="0"/>
              <a:t>does not register any </a:t>
            </a:r>
            <a:r>
              <a:rPr lang="en-US" dirty="0"/>
              <a:t>pain</a:t>
            </a:r>
            <a:r>
              <a:rPr lang="en-US" dirty="0" smtClean="0"/>
              <a:t>).</a:t>
            </a:r>
            <a:endParaRPr lang="en-US" dirty="0"/>
          </a:p>
          <a:p>
            <a:r>
              <a:rPr lang="en-US" b="1" dirty="0"/>
              <a:t>Welch</a:t>
            </a:r>
            <a:r>
              <a:rPr lang="en-US" dirty="0"/>
              <a:t>—experience (awareness of life’s ills; you are subject to </a:t>
            </a:r>
            <a:r>
              <a:rPr lang="en-US" dirty="0" smtClean="0"/>
              <a:t>them, are miserable, and know </a:t>
            </a:r>
            <a:r>
              <a:rPr lang="en-US" dirty="0"/>
              <a:t>that life should not be as it is</a:t>
            </a:r>
            <a:r>
              <a:rPr lang="en-US" dirty="0" smtClean="0"/>
              <a:t>).</a:t>
            </a:r>
            <a:endParaRPr lang="en-US" dirty="0"/>
          </a:p>
          <a:p>
            <a:r>
              <a:rPr lang="en-US" b="1" dirty="0"/>
              <a:t>NYC</a:t>
            </a:r>
            <a:r>
              <a:rPr lang="en-US" dirty="0"/>
              <a:t>—organized innocence (awareness of life’s ills; you know that the world is flawed, but you don’t let it get to you</a:t>
            </a:r>
            <a:r>
              <a:rPr lang="en-US" dirty="0" smtClean="0"/>
              <a:t>).</a:t>
            </a:r>
            <a:endParaRPr lang="en-US" dirty="0"/>
          </a:p>
          <a:p>
            <a:endParaRPr lang="en-US" dirty="0"/>
          </a:p>
        </p:txBody>
      </p:sp>
    </p:spTree>
    <p:extLst>
      <p:ext uri="{BB962C8B-B14F-4D97-AF65-F5344CB8AC3E}">
        <p14:creationId xmlns:p14="http://schemas.microsoft.com/office/powerpoint/2010/main" val="2591020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 Happiness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Innocence</a:t>
            </a:r>
            <a:r>
              <a:rPr lang="en-US" dirty="0" smtClean="0"/>
              <a:t>: “I </a:t>
            </a:r>
            <a:r>
              <a:rPr lang="en-US" dirty="0"/>
              <a:t>was happy in Battle </a:t>
            </a:r>
            <a:r>
              <a:rPr lang="en-US" dirty="0" smtClean="0"/>
              <a:t>Mountain” (81). But this is because she does not know any better.</a:t>
            </a:r>
          </a:p>
          <a:p>
            <a:r>
              <a:rPr lang="en-US" b="1" dirty="0" smtClean="0"/>
              <a:t>Experience</a:t>
            </a:r>
            <a:r>
              <a:rPr lang="en-US" dirty="0" smtClean="0"/>
              <a:t>: “That </a:t>
            </a:r>
            <a:r>
              <a:rPr lang="en-US" dirty="0"/>
              <a:t>summer morning I’d spent swimming with </a:t>
            </a:r>
            <a:r>
              <a:rPr lang="en-US" dirty="0" err="1"/>
              <a:t>Dinitia</a:t>
            </a:r>
            <a:r>
              <a:rPr lang="en-US" dirty="0"/>
              <a:t> at the public pool was the happiest time I’d had in Welch” (199). </a:t>
            </a:r>
            <a:r>
              <a:rPr lang="en-US" dirty="0" smtClean="0"/>
              <a:t>Here she is quite aware that life is hard because </a:t>
            </a:r>
            <a:r>
              <a:rPr lang="en-US" dirty="0" err="1" smtClean="0"/>
              <a:t>Dinitia</a:t>
            </a:r>
            <a:r>
              <a:rPr lang="en-US" dirty="0" smtClean="0"/>
              <a:t> et al. have assaulted her multiple times.</a:t>
            </a:r>
          </a:p>
          <a:p>
            <a:r>
              <a:rPr lang="en-US" b="1" dirty="0" smtClean="0"/>
              <a:t>Organized innocence</a:t>
            </a:r>
            <a:r>
              <a:rPr lang="en-US" dirty="0" smtClean="0"/>
              <a:t>: “</a:t>
            </a:r>
            <a:r>
              <a:rPr lang="en-US" dirty="0"/>
              <a:t>I’d never been happier in my </a:t>
            </a:r>
            <a:r>
              <a:rPr lang="en-US" dirty="0" smtClean="0"/>
              <a:t>life” (248), she says regarding her first job at </a:t>
            </a:r>
            <a:r>
              <a:rPr lang="en-US" i="1" dirty="0" smtClean="0"/>
              <a:t>The Phoenix</a:t>
            </a:r>
            <a:r>
              <a:rPr lang="en-US" dirty="0"/>
              <a:t> </a:t>
            </a:r>
            <a:r>
              <a:rPr lang="en-US" dirty="0" smtClean="0"/>
              <a:t>(as though she has risen from the ashes of her life in Welch). She is fully aware of her parents’ problems but does not let them get to her.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Blake’s Stages</a:t>
            </a:r>
            <a:endParaRPr lang="en-US" dirty="0"/>
          </a:p>
        </p:txBody>
      </p:sp>
      <p:sp>
        <p:nvSpPr>
          <p:cNvPr id="3" name="Content Placeholder 2"/>
          <p:cNvSpPr>
            <a:spLocks noGrp="1"/>
          </p:cNvSpPr>
          <p:nvPr>
            <p:ph idx="1"/>
          </p:nvPr>
        </p:nvSpPr>
        <p:spPr/>
        <p:txBody>
          <a:bodyPr/>
          <a:lstStyle/>
          <a:p>
            <a:r>
              <a:rPr lang="en-US" dirty="0" smtClean="0"/>
              <a:t>From a </a:t>
            </a:r>
            <a:r>
              <a:rPr lang="en-US" dirty="0" err="1" smtClean="0"/>
              <a:t>Youtube</a:t>
            </a:r>
            <a:r>
              <a:rPr lang="en-US" dirty="0" smtClean="0"/>
              <a:t> interview with Walls at Point Loma </a:t>
            </a:r>
            <a:r>
              <a:rPr lang="en-US" dirty="0" err="1" smtClean="0"/>
              <a:t>Nazarine</a:t>
            </a:r>
            <a:r>
              <a:rPr lang="en-US" dirty="0" smtClean="0"/>
              <a:t> University in California:</a:t>
            </a:r>
          </a:p>
          <a:p>
            <a:pPr lvl="1"/>
            <a:r>
              <a:rPr lang="en-US" dirty="0" smtClean="0"/>
              <a:t>Oscar Wilde: “Children </a:t>
            </a:r>
            <a:r>
              <a:rPr lang="en-US" dirty="0"/>
              <a:t>begin by loving their </a:t>
            </a:r>
            <a:r>
              <a:rPr lang="en-US" dirty="0" smtClean="0"/>
              <a:t>parents [the desert]; </a:t>
            </a:r>
            <a:r>
              <a:rPr lang="en-US" dirty="0"/>
              <a:t>as they grow older they judge </a:t>
            </a:r>
            <a:r>
              <a:rPr lang="en-US" dirty="0" smtClean="0"/>
              <a:t>them [Welch]; </a:t>
            </a:r>
            <a:r>
              <a:rPr lang="en-US" dirty="0"/>
              <a:t>sometimes they forgive </a:t>
            </a:r>
            <a:r>
              <a:rPr lang="en-US" dirty="0" smtClean="0"/>
              <a:t>them [NYC?].”</a:t>
            </a:r>
            <a:endParaRPr lang="en-US" dirty="0"/>
          </a:p>
          <a:p>
            <a:r>
              <a:rPr lang="en-US" dirty="0" smtClean="0"/>
              <a:t>This nicely illustrates the stages that Blake is talking about, and it captures the three-part structure of the book. </a:t>
            </a:r>
          </a:p>
        </p:txBody>
      </p:sp>
    </p:spTree>
    <p:extLst>
      <p:ext uri="{BB962C8B-B14F-4D97-AF65-F5344CB8AC3E}">
        <p14:creationId xmlns:p14="http://schemas.microsoft.com/office/powerpoint/2010/main" val="3711990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Yet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“Perhaps forgive” is what she said when the Point Loma journalism professor asked her about forgiveness.</a:t>
            </a:r>
          </a:p>
          <a:p>
            <a:r>
              <a:rPr lang="en-US" dirty="0" smtClean="0"/>
              <a:t>She does not see herself as a victim, thinks that her parents gave her incredible gifts, and has compassion for her mother, whom she considers “a damaged woman.”</a:t>
            </a:r>
          </a:p>
          <a:p>
            <a:r>
              <a:rPr lang="en-US" dirty="0" smtClean="0"/>
              <a:t>So the third stage is probably not forgiveness as such but more likely a wholeness that she achieves, which allows her to live and let live without recriminations.  </a:t>
            </a:r>
            <a:endParaRPr lang="en-US" dirty="0"/>
          </a:p>
        </p:txBody>
      </p:sp>
    </p:spTree>
    <p:extLst>
      <p:ext uri="{BB962C8B-B14F-4D97-AF65-F5344CB8AC3E}">
        <p14:creationId xmlns:p14="http://schemas.microsoft.com/office/powerpoint/2010/main" val="3367227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Structural Point</a:t>
            </a:r>
            <a:endParaRPr lang="en-US" dirty="0"/>
          </a:p>
        </p:txBody>
      </p:sp>
      <p:sp>
        <p:nvSpPr>
          <p:cNvPr id="3" name="Content Placeholder 2"/>
          <p:cNvSpPr>
            <a:spLocks noGrp="1"/>
          </p:cNvSpPr>
          <p:nvPr>
            <p:ph idx="1"/>
          </p:nvPr>
        </p:nvSpPr>
        <p:spPr/>
        <p:txBody>
          <a:bodyPr>
            <a:normAutofit fontScale="77500" lnSpcReduction="20000"/>
          </a:bodyPr>
          <a:lstStyle/>
          <a:p>
            <a:r>
              <a:rPr lang="en-US" dirty="0"/>
              <a:t>Here is another way of charting the family’s trajectory. They are supposed to report to the courthouse in Phoenix (89). If they </a:t>
            </a:r>
            <a:r>
              <a:rPr lang="en-US" dirty="0" smtClean="0"/>
              <a:t>had not skedaddled, </a:t>
            </a:r>
            <a:r>
              <a:rPr lang="en-US" dirty="0"/>
              <a:t>their lives might have changed for the </a:t>
            </a:r>
            <a:r>
              <a:rPr lang="en-US" dirty="0" smtClean="0"/>
              <a:t>better. Later </a:t>
            </a:r>
            <a:r>
              <a:rPr lang="en-US" dirty="0"/>
              <a:t>(the climax) the family assembles in court after Maureen stabs </a:t>
            </a:r>
            <a:r>
              <a:rPr lang="en-US" dirty="0" smtClean="0"/>
              <a:t>Rose Mary </a:t>
            </a:r>
            <a:r>
              <a:rPr lang="en-US" dirty="0"/>
              <a:t>(275). At last there is a kind of reckoning (an open </a:t>
            </a:r>
            <a:r>
              <a:rPr lang="en-US"/>
              <a:t>acknowledgement [</a:t>
            </a:r>
            <a:r>
              <a:rPr lang="en-US" smtClean="0"/>
              <a:t>276] </a:t>
            </a:r>
            <a:r>
              <a:rPr lang="en-US" dirty="0" smtClean="0"/>
              <a:t>that </a:t>
            </a:r>
            <a:r>
              <a:rPr lang="en-US" dirty="0"/>
              <a:t>there really is a problem in the family</a:t>
            </a:r>
            <a:r>
              <a:rPr lang="en-US" dirty="0" smtClean="0"/>
              <a:t>).</a:t>
            </a:r>
          </a:p>
          <a:p>
            <a:r>
              <a:rPr lang="en-US" dirty="0" smtClean="0"/>
              <a:t>Jeannette says: “You never truly escape your past” and “carry these things around.” The important thing, she stresses, is confronting the past in order to come to terms with what and who we really are. In other words, there has to be an inner reckoning. We must acknowledge (bring light to) the shadows that lurk within. What is repressed will fester. See next slide.</a:t>
            </a:r>
            <a:endParaRPr lang="en-US" dirty="0"/>
          </a:p>
        </p:txBody>
      </p:sp>
    </p:spTree>
    <p:extLst>
      <p:ext uri="{BB962C8B-B14F-4D97-AF65-F5344CB8AC3E}">
        <p14:creationId xmlns:p14="http://schemas.microsoft.com/office/powerpoint/2010/main" val="3636188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in the Gospel of Thomas</a:t>
            </a:r>
            <a:endParaRPr lang="en-US" dirty="0"/>
          </a:p>
        </p:txBody>
      </p:sp>
      <p:sp>
        <p:nvSpPr>
          <p:cNvPr id="3" name="Content Placeholder 2"/>
          <p:cNvSpPr>
            <a:spLocks noGrp="1"/>
          </p:cNvSpPr>
          <p:nvPr>
            <p:ph idx="1"/>
          </p:nvPr>
        </p:nvSpPr>
        <p:spPr/>
        <p:txBody>
          <a:bodyPr/>
          <a:lstStyle/>
          <a:p>
            <a:r>
              <a:rPr lang="en-US" dirty="0"/>
              <a:t>“If you bring forth what is within you, what you bring forth will save you. </a:t>
            </a:r>
            <a:r>
              <a:rPr lang="en-US"/>
              <a:t>If you do not bring forth what is within you, what you do not bring forth will destroy you.”</a:t>
            </a:r>
          </a:p>
          <a:p>
            <a:pPr marL="0" indent="0">
              <a:buNone/>
            </a:pPr>
            <a:endParaRPr lang="en-US" dirty="0"/>
          </a:p>
          <a:p>
            <a:r>
              <a:rPr lang="en-US" i="1" dirty="0" smtClean="0"/>
              <a:t>TGC</a:t>
            </a:r>
            <a:r>
              <a:rPr lang="en-US" dirty="0" smtClean="0"/>
              <a:t> is an exercise in bringing forth. Writing it is part of her inner work.</a:t>
            </a:r>
            <a:endParaRPr lang="en-US" dirty="0"/>
          </a:p>
        </p:txBody>
      </p:sp>
    </p:spTree>
    <p:extLst>
      <p:ext uri="{BB962C8B-B14F-4D97-AF65-F5344CB8AC3E}">
        <p14:creationId xmlns:p14="http://schemas.microsoft.com/office/powerpoint/2010/main" val="350095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Comedy vs. Tragedy</a:t>
            </a:r>
            <a:endParaRPr lang="en-US" dirty="0"/>
          </a:p>
        </p:txBody>
      </p:sp>
      <p:sp>
        <p:nvSpPr>
          <p:cNvPr id="3" name="Content Placeholder 2"/>
          <p:cNvSpPr>
            <a:spLocks noGrp="1"/>
          </p:cNvSpPr>
          <p:nvPr>
            <p:ph idx="1"/>
          </p:nvPr>
        </p:nvSpPr>
        <p:spPr/>
        <p:txBody>
          <a:bodyPr>
            <a:normAutofit fontScale="62500" lnSpcReduction="20000"/>
          </a:bodyPr>
          <a:lstStyle/>
          <a:p>
            <a:pPr marL="0" lvl="1" indent="0">
              <a:buNone/>
            </a:pPr>
            <a:r>
              <a:rPr lang="en-US" dirty="0"/>
              <a:t>Rose Mary to Jeannette: </a:t>
            </a:r>
            <a:r>
              <a:rPr lang="en-US" dirty="0" smtClean="0"/>
              <a:t>“‘Life </a:t>
            </a:r>
            <a:r>
              <a:rPr lang="en-US" dirty="0"/>
              <a:t>is a drama full of tragedy and comedy . . . You should learn to enjoy the comic episodes a little </a:t>
            </a:r>
            <a:r>
              <a:rPr lang="en-US" dirty="0" smtClean="0"/>
              <a:t>more’” (129).</a:t>
            </a:r>
            <a:endParaRPr lang="en-US" dirty="0"/>
          </a:p>
          <a:p>
            <a:pPr marL="0" indent="0">
              <a:buNone/>
            </a:pPr>
            <a:endParaRPr lang="en-US" b="1" dirty="0" smtClean="0"/>
          </a:p>
          <a:p>
            <a:r>
              <a:rPr lang="en-US" b="1" dirty="0" smtClean="0"/>
              <a:t>Desert</a:t>
            </a:r>
            <a:r>
              <a:rPr lang="en-US" dirty="0" smtClean="0"/>
              <a:t>: Comedy in the sense that all the misbehavior seems </a:t>
            </a:r>
            <a:r>
              <a:rPr lang="en-US" i="1" dirty="0" smtClean="0"/>
              <a:t>funny</a:t>
            </a:r>
            <a:r>
              <a:rPr lang="en-US" dirty="0"/>
              <a:t> </a:t>
            </a:r>
            <a:r>
              <a:rPr lang="en-US" dirty="0" smtClean="0"/>
              <a:t>(note that a comic-strip writer from the </a:t>
            </a:r>
            <a:r>
              <a:rPr lang="en-US" i="1" dirty="0" smtClean="0"/>
              <a:t>Village Voice </a:t>
            </a:r>
            <a:r>
              <a:rPr lang="en-US" dirty="0" smtClean="0"/>
              <a:t>interviewed Rex). </a:t>
            </a:r>
          </a:p>
          <a:p>
            <a:r>
              <a:rPr lang="en-US" b="1" dirty="0" smtClean="0"/>
              <a:t>Welch</a:t>
            </a:r>
            <a:r>
              <a:rPr lang="en-US" dirty="0" smtClean="0"/>
              <a:t>: The potential for tragedy clearly emerges. The outer situation may sully the family members’ inner spirit; psychological chaos may win the game. </a:t>
            </a:r>
            <a:r>
              <a:rPr lang="en-US" i="1" dirty="0" smtClean="0"/>
              <a:t>Will the children escape the gravity field of parental dysfunction? </a:t>
            </a:r>
            <a:r>
              <a:rPr lang="en-US" dirty="0" smtClean="0"/>
              <a:t>If </a:t>
            </a:r>
            <a:r>
              <a:rPr lang="en-US" i="1" dirty="0" smtClean="0"/>
              <a:t>TGC </a:t>
            </a:r>
            <a:r>
              <a:rPr lang="en-US" dirty="0" smtClean="0"/>
              <a:t>were a tragedy, the story would end in Welch.</a:t>
            </a:r>
          </a:p>
          <a:p>
            <a:r>
              <a:rPr lang="en-US" b="1" dirty="0" smtClean="0"/>
              <a:t>NYC</a:t>
            </a:r>
            <a:r>
              <a:rPr lang="en-US" dirty="0" smtClean="0"/>
              <a:t>: A higher sense of comedy is achieved so that harmony, integration, and forgiveness are possible. </a:t>
            </a:r>
            <a:r>
              <a:rPr lang="en-US" dirty="0"/>
              <a:t>In comedy, persons overcome problems, though sometimes just barely</a:t>
            </a:r>
            <a:r>
              <a:rPr lang="en-US" dirty="0" smtClean="0"/>
              <a:t>. Ultimately, comedy is not about laughter; it is about comic resolution, which hinges on an honest acknowledgement of problems: owning them, not letting them own you.</a:t>
            </a:r>
            <a:endParaRPr lang="en-US" dirty="0"/>
          </a:p>
        </p:txBody>
      </p:sp>
    </p:spTree>
    <p:extLst>
      <p:ext uri="{BB962C8B-B14F-4D97-AF65-F5344CB8AC3E}">
        <p14:creationId xmlns:p14="http://schemas.microsoft.com/office/powerpoint/2010/main" val="2108055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Epigraph</a:t>
            </a:r>
          </a:p>
          <a:p>
            <a:r>
              <a:rPr lang="en-US" dirty="0" smtClean="0"/>
              <a:t>Structure</a:t>
            </a:r>
          </a:p>
          <a:p>
            <a:r>
              <a:rPr lang="en-US" dirty="0" smtClean="0"/>
              <a:t>Writing in Class</a:t>
            </a:r>
          </a:p>
          <a:p>
            <a:r>
              <a:rPr lang="en-US" dirty="0" smtClean="0"/>
              <a:t>Concepts</a:t>
            </a:r>
          </a:p>
          <a:p>
            <a:r>
              <a:rPr lang="en-US" dirty="0" smtClean="0"/>
              <a:t>Images</a:t>
            </a:r>
          </a:p>
          <a:p>
            <a:r>
              <a:rPr lang="en-US" dirty="0" smtClean="0"/>
              <a:t>What lies beneath</a:t>
            </a:r>
          </a:p>
          <a:p>
            <a:r>
              <a:rPr lang="en-US" dirty="0" smtClean="0"/>
              <a:t>Themes</a:t>
            </a:r>
          </a:p>
          <a:p>
            <a:r>
              <a:rPr lang="en-US" dirty="0" smtClean="0"/>
              <a:t>Parents’ contradictions</a:t>
            </a:r>
          </a:p>
          <a:p>
            <a:r>
              <a:rPr lang="en-US" dirty="0" smtClean="0"/>
              <a:t>The Glass Castle</a:t>
            </a:r>
          </a:p>
          <a:p>
            <a:r>
              <a:rPr lang="en-US" dirty="0" smtClean="0"/>
              <a:t>The Moral</a:t>
            </a:r>
          </a:p>
          <a:p>
            <a:r>
              <a:rPr lang="en-US" dirty="0" smtClean="0"/>
              <a:t>Paper topics</a:t>
            </a:r>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in Class: 15 minutes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 the following slide are the book’s key concepts.</a:t>
            </a:r>
          </a:p>
          <a:p>
            <a:r>
              <a:rPr lang="en-US" b="1" dirty="0" smtClean="0"/>
              <a:t>Step 1</a:t>
            </a:r>
            <a:r>
              <a:rPr lang="en-US" dirty="0" smtClean="0"/>
              <a:t>: Spend 5 minutes copying them in your notebook. </a:t>
            </a:r>
          </a:p>
          <a:p>
            <a:r>
              <a:rPr lang="en-US" b="1" dirty="0" smtClean="0"/>
              <a:t>Step 2</a:t>
            </a:r>
            <a:r>
              <a:rPr lang="en-US" dirty="0" smtClean="0"/>
              <a:t>: Then underline the ones that you think are most important. </a:t>
            </a:r>
          </a:p>
          <a:p>
            <a:r>
              <a:rPr lang="en-US" b="1" dirty="0" smtClean="0"/>
              <a:t>Step 3</a:t>
            </a:r>
            <a:r>
              <a:rPr lang="en-US" dirty="0" smtClean="0"/>
              <a:t>: Then circle the three underlined concepts that interest you the most.</a:t>
            </a:r>
          </a:p>
          <a:p>
            <a:r>
              <a:rPr lang="en-US" b="1" dirty="0" smtClean="0"/>
              <a:t>Step 4</a:t>
            </a:r>
            <a:r>
              <a:rPr lang="en-US" dirty="0" smtClean="0"/>
              <a:t>: Finally, spend 5 minutes writing about </a:t>
            </a:r>
            <a:r>
              <a:rPr lang="en-US" i="1" dirty="0" smtClean="0"/>
              <a:t>TGC</a:t>
            </a:r>
            <a:r>
              <a:rPr lang="en-US" dirty="0" smtClean="0"/>
              <a:t> in terms of one of those three concepts.</a:t>
            </a:r>
            <a:endParaRPr lang="en-US" dirty="0"/>
          </a:p>
        </p:txBody>
      </p:sp>
    </p:spTree>
    <p:extLst>
      <p:ext uri="{BB962C8B-B14F-4D97-AF65-F5344CB8AC3E}">
        <p14:creationId xmlns:p14="http://schemas.microsoft.com/office/powerpoint/2010/main" val="2685919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Adaptability, addiction, adventure, being special, benighted sheep, brainwashing, brokenness, compassion, conformity, conservatism, employment, extroversion, fear, focus, freedom, frontier, happiness, hardship, hunger, gambling, imagination, inflation, killjoy, liberalism, luck, perversion, pioneer, positive thinking, prejudice, pride, prostitution, racism, resistance to authority, rules, self-esteem, security, self-reliance, secrets, self-sufficiency, the shadow, shoplifting, skedaddle, struggle, theft, truth, values, violence, wealth, welfare.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What did you discover about </a:t>
            </a:r>
            <a:r>
              <a:rPr lang="en-US" i="1" dirty="0" smtClean="0"/>
              <a:t>TGC</a:t>
            </a:r>
            <a:r>
              <a:rPr lang="en-US" dirty="0" smtClean="0"/>
              <a:t> in terms of your concept?</a:t>
            </a:r>
          </a:p>
          <a:p>
            <a:endParaRPr lang="en-US" dirty="0"/>
          </a:p>
          <a:p>
            <a:endParaRPr lang="en-US" dirty="0" smtClean="0"/>
          </a:p>
          <a:p>
            <a:pPr marL="0" indent="0">
              <a:buNone/>
            </a:pPr>
            <a:r>
              <a:rPr lang="en-US" dirty="0"/>
              <a:t>	</a:t>
            </a:r>
            <a:r>
              <a:rPr lang="en-US" dirty="0" smtClean="0"/>
              <a:t>		End of Day One</a:t>
            </a:r>
            <a:endParaRPr lang="en-US" dirty="0"/>
          </a:p>
        </p:txBody>
      </p:sp>
    </p:spTree>
    <p:extLst>
      <p:ext uri="{BB962C8B-B14F-4D97-AF65-F5344CB8AC3E}">
        <p14:creationId xmlns:p14="http://schemas.microsoft.com/office/powerpoint/2010/main" val="275626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Day Two:</a:t>
            </a:r>
            <a:br>
              <a:rPr lang="en-US" dirty="0" smtClean="0"/>
            </a:br>
            <a:r>
              <a:rPr lang="en-US" dirty="0" smtClean="0"/>
              <a:t>Causes of Brokenness</a:t>
            </a:r>
            <a:endParaRPr lang="en-US" dirty="0"/>
          </a:p>
        </p:txBody>
      </p:sp>
      <p:sp>
        <p:nvSpPr>
          <p:cNvPr id="3" name="Content Placeholder 2"/>
          <p:cNvSpPr>
            <a:spLocks noGrp="1"/>
          </p:cNvSpPr>
          <p:nvPr>
            <p:ph idx="1"/>
          </p:nvPr>
        </p:nvSpPr>
        <p:spPr/>
        <p:txBody>
          <a:bodyPr>
            <a:normAutofit fontScale="62500" lnSpcReduction="20000"/>
          </a:bodyPr>
          <a:lstStyle/>
          <a:p>
            <a:pPr lvl="0"/>
            <a:r>
              <a:rPr lang="en-US" b="1" dirty="0"/>
              <a:t>Harm from something bad</a:t>
            </a:r>
            <a:r>
              <a:rPr lang="en-US" dirty="0"/>
              <a:t>: Jeannette </a:t>
            </a:r>
            <a:r>
              <a:rPr lang="en-US" dirty="0" smtClean="0"/>
              <a:t>suggests </a:t>
            </a:r>
            <a:r>
              <a:rPr lang="en-US" dirty="0"/>
              <a:t>that Rex is the way he is because Erma </a:t>
            </a:r>
            <a:r>
              <a:rPr lang="en-US" dirty="0" smtClean="0"/>
              <a:t>(his mother) may have sexually </a:t>
            </a:r>
            <a:r>
              <a:rPr lang="en-US" dirty="0"/>
              <a:t>abused </a:t>
            </a:r>
            <a:r>
              <a:rPr lang="en-US" dirty="0" smtClean="0"/>
              <a:t>him (see 148). Re. Erma’s death: “Erma </a:t>
            </a:r>
            <a:r>
              <a:rPr lang="en-US" dirty="0"/>
              <a:t>had seemed to have some sort of an evil hold over Dad, and I thought he’d be relieved to be free of </a:t>
            </a:r>
            <a:r>
              <a:rPr lang="en-US" dirty="0" smtClean="0"/>
              <a:t>it” (180). </a:t>
            </a:r>
          </a:p>
          <a:p>
            <a:pPr lvl="0"/>
            <a:r>
              <a:rPr lang="en-US" b="1" dirty="0" smtClean="0"/>
              <a:t>Harm from providing something good</a:t>
            </a:r>
            <a:r>
              <a:rPr lang="en-US" dirty="0" smtClean="0"/>
              <a:t>: “Welfare</a:t>
            </a:r>
            <a:r>
              <a:rPr lang="en-US" dirty="0"/>
              <a:t>, she said, would cause irreparable psychological damage to us kids. . . . ‘Once you go on welfare, it changes you. Even if you get off </a:t>
            </a:r>
            <a:r>
              <a:rPr lang="en-US" dirty="0" smtClean="0"/>
              <a:t>welfare, you </a:t>
            </a:r>
            <a:r>
              <a:rPr lang="en-US" dirty="0"/>
              <a:t>never escape the stigma that you were a charity case. You’re scarred for </a:t>
            </a:r>
            <a:r>
              <a:rPr lang="en-US" dirty="0" smtClean="0"/>
              <a:t>life’” (188). Ironically, the assumption is that neglecting her children’s well-being would NOT scar them for life. (Her scar </a:t>
            </a:r>
            <a:r>
              <a:rPr lang="en-US" dirty="0"/>
              <a:t>is mentioned on </a:t>
            </a:r>
            <a:r>
              <a:rPr lang="en-US" dirty="0" smtClean="0"/>
              <a:t>191: she </a:t>
            </a:r>
            <a:r>
              <a:rPr lang="en-US" dirty="0"/>
              <a:t>is literally scarred for </a:t>
            </a:r>
            <a:r>
              <a:rPr lang="en-US" dirty="0" smtClean="0"/>
              <a:t>life by the fire when she was three.)</a:t>
            </a:r>
          </a:p>
          <a:p>
            <a:pPr lvl="0"/>
            <a:r>
              <a:rPr lang="en-US" b="1" dirty="0" smtClean="0"/>
              <a:t>Questions</a:t>
            </a:r>
            <a:r>
              <a:rPr lang="en-US" dirty="0" smtClean="0"/>
              <a:t>: </a:t>
            </a:r>
          </a:p>
          <a:p>
            <a:pPr lvl="1"/>
            <a:r>
              <a:rPr lang="en-US" dirty="0" smtClean="0"/>
              <a:t>How does Rex react when Erma dies? What happens when he no longer has his mother to blame for his problems?</a:t>
            </a:r>
          </a:p>
          <a:p>
            <a:pPr lvl="1"/>
            <a:r>
              <a:rPr lang="en-US" dirty="0" smtClean="0"/>
              <a:t>Is Rose Mary right? Does receiving public aid scar you for life? What are the alternatives? Might it actually engender a helpful humility? Is her statement a fallacy of overgeneralization?</a:t>
            </a:r>
            <a:endParaRPr lang="en-US" dirty="0"/>
          </a:p>
          <a:p>
            <a:pPr lvl="0"/>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Pride and Self-Delusion</a:t>
            </a:r>
            <a:endParaRPr lang="en-US" dirty="0"/>
          </a:p>
        </p:txBody>
      </p:sp>
      <p:sp>
        <p:nvSpPr>
          <p:cNvPr id="3" name="Content Placeholder 2"/>
          <p:cNvSpPr>
            <a:spLocks noGrp="1"/>
          </p:cNvSpPr>
          <p:nvPr>
            <p:ph idx="1"/>
          </p:nvPr>
        </p:nvSpPr>
        <p:spPr/>
        <p:txBody>
          <a:bodyPr>
            <a:normAutofit lnSpcReduction="10000"/>
          </a:bodyPr>
          <a:lstStyle/>
          <a:p>
            <a:pPr lvl="0"/>
            <a:r>
              <a:rPr lang="en-US" b="1" dirty="0" smtClean="0"/>
              <a:t>References to pride</a:t>
            </a:r>
            <a:r>
              <a:rPr lang="en-US" dirty="0"/>
              <a:t>: 12, </a:t>
            </a:r>
            <a:r>
              <a:rPr lang="en-US" u="sng" dirty="0"/>
              <a:t>46</a:t>
            </a:r>
            <a:r>
              <a:rPr lang="en-US" dirty="0"/>
              <a:t>, 55, </a:t>
            </a:r>
            <a:r>
              <a:rPr lang="en-US" u="sng" dirty="0"/>
              <a:t>73</a:t>
            </a:r>
            <a:r>
              <a:rPr lang="en-US" dirty="0"/>
              <a:t>, 118, 121, 129, </a:t>
            </a:r>
            <a:r>
              <a:rPr lang="en-US" u="sng" dirty="0"/>
              <a:t>134</a:t>
            </a:r>
            <a:r>
              <a:rPr lang="en-US" dirty="0"/>
              <a:t>, 138, 159, 171, </a:t>
            </a:r>
            <a:r>
              <a:rPr lang="en-US" dirty="0" smtClean="0"/>
              <a:t>225-27</a:t>
            </a:r>
            <a:r>
              <a:rPr lang="en-US" dirty="0"/>
              <a:t>, 237, 239, 252, </a:t>
            </a:r>
            <a:r>
              <a:rPr lang="en-US" u="sng" dirty="0"/>
              <a:t>258</a:t>
            </a:r>
            <a:r>
              <a:rPr lang="en-US" dirty="0"/>
              <a:t>, </a:t>
            </a:r>
            <a:r>
              <a:rPr lang="en-US" u="sng" dirty="0"/>
              <a:t>267</a:t>
            </a:r>
            <a:r>
              <a:rPr lang="en-US" dirty="0"/>
              <a:t>, </a:t>
            </a:r>
            <a:r>
              <a:rPr lang="en-US" dirty="0" smtClean="0"/>
              <a:t>269.</a:t>
            </a:r>
          </a:p>
          <a:p>
            <a:pPr lvl="0"/>
            <a:r>
              <a:rPr lang="en-US" dirty="0" smtClean="0"/>
              <a:t>The underscored pages specifically use “pride” or “proud.”</a:t>
            </a:r>
          </a:p>
          <a:p>
            <a:pPr lvl="0"/>
            <a:r>
              <a:rPr lang="en-US" b="1" dirty="0" smtClean="0"/>
              <a:t>Questions</a:t>
            </a:r>
            <a:r>
              <a:rPr lang="en-US" dirty="0" smtClean="0"/>
              <a:t>: </a:t>
            </a:r>
          </a:p>
          <a:p>
            <a:pPr lvl="1"/>
            <a:r>
              <a:rPr lang="en-US" dirty="0" smtClean="0"/>
              <a:t>What TYPES of pride did you notice in </a:t>
            </a:r>
            <a:r>
              <a:rPr lang="en-US" i="1" dirty="0" smtClean="0"/>
              <a:t>TGC</a:t>
            </a:r>
            <a:r>
              <a:rPr lang="en-US" dirty="0" smtClean="0"/>
              <a:t>?</a:t>
            </a:r>
          </a:p>
          <a:p>
            <a:pPr lvl="1"/>
            <a:r>
              <a:rPr lang="en-US" dirty="0" smtClean="0"/>
              <a:t>What is the role of pride in the family’s dysfunction?</a:t>
            </a:r>
            <a:endParaRPr lang="en-US" dirty="0"/>
          </a:p>
          <a:p>
            <a:pPr lvl="0"/>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 about Pride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Jeannette to her professor: “‘But if some of them [the homeless] were willing to work hard and make compromises, they might not have ideal lives, but they could make ends meet’” (257). </a:t>
            </a:r>
          </a:p>
          <a:p>
            <a:r>
              <a:rPr lang="en-US" dirty="0" smtClean="0"/>
              <a:t>Pride is one reason they might not be willing to work.</a:t>
            </a:r>
          </a:p>
          <a:p>
            <a:r>
              <a:rPr lang="en-US" dirty="0" smtClean="0"/>
              <a:t>There is also the vain hope that one can make it big, strike it rich, etc. (Ironically, the gold Cadillac is the closest thing to gold that Rex ever gets.) See 171: “He [Rex] was focused on striking it rich.”</a:t>
            </a:r>
          </a:p>
          <a:p>
            <a:r>
              <a:rPr lang="en-US" dirty="0" smtClean="0"/>
              <a:t>POINT: Jeannette is giving you a formula for success in college and in your professional life: work toward your goals, don’t expect to get everything you want instantly, be willing to make compromises.</a:t>
            </a:r>
            <a:endParaRPr lang="en-US" dirty="0"/>
          </a:p>
        </p:txBody>
      </p:sp>
    </p:spTree>
    <p:extLst>
      <p:ext uri="{BB962C8B-B14F-4D97-AF65-F5344CB8AC3E}">
        <p14:creationId xmlns:p14="http://schemas.microsoft.com/office/powerpoint/2010/main" val="3295974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Hatred of Cops and Resistance to Authority</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1800" dirty="0" smtClean="0"/>
              <a:t>48</a:t>
            </a:r>
            <a:r>
              <a:rPr lang="en-US" sz="1800" dirty="0"/>
              <a:t>:</a:t>
            </a:r>
            <a:r>
              <a:rPr lang="en-US" sz="1800" dirty="0" smtClean="0"/>
              <a:t> Car chase, gestapo.</a:t>
            </a:r>
          </a:p>
          <a:p>
            <a:pPr lvl="0"/>
            <a:r>
              <a:rPr lang="en-US" sz="1800" dirty="0" smtClean="0"/>
              <a:t>50: A cop would be “‘hauling your asses off to jail.’” </a:t>
            </a:r>
            <a:endParaRPr lang="en-US" sz="1800" dirty="0"/>
          </a:p>
          <a:p>
            <a:r>
              <a:rPr lang="en-US" sz="1800" dirty="0" smtClean="0"/>
              <a:t>88-89: Cop </a:t>
            </a:r>
            <a:r>
              <a:rPr lang="en-US" sz="1800" dirty="0"/>
              <a:t>comes to their house in Battle Mountain after the shooting incident. </a:t>
            </a:r>
            <a:endParaRPr lang="en-US" sz="1800" dirty="0" smtClean="0"/>
          </a:p>
          <a:p>
            <a:r>
              <a:rPr lang="en-US" sz="1800" dirty="0" smtClean="0"/>
              <a:t>106</a:t>
            </a:r>
            <a:r>
              <a:rPr lang="en-US" sz="1800" dirty="0"/>
              <a:t>: </a:t>
            </a:r>
            <a:r>
              <a:rPr lang="en-US" sz="1800" dirty="0" smtClean="0"/>
              <a:t>Police </a:t>
            </a:r>
            <a:r>
              <a:rPr lang="en-US" sz="1800" dirty="0"/>
              <a:t>shoot a mountain lion in Phoenix.</a:t>
            </a:r>
          </a:p>
          <a:p>
            <a:r>
              <a:rPr lang="en-US" sz="1800" dirty="0" smtClean="0"/>
              <a:t>109: Security </a:t>
            </a:r>
            <a:r>
              <a:rPr lang="en-US" sz="1800" dirty="0"/>
              <a:t>guards </a:t>
            </a:r>
            <a:r>
              <a:rPr lang="en-US" sz="1800" dirty="0" smtClean="0"/>
              <a:t>at the Phoenix zoo.</a:t>
            </a:r>
            <a:endParaRPr lang="en-US" sz="1800" dirty="0"/>
          </a:p>
          <a:p>
            <a:r>
              <a:rPr lang="en-US" sz="1800" dirty="0" smtClean="0"/>
              <a:t>118: Rangers at the Grand Canyon.</a:t>
            </a:r>
            <a:endParaRPr lang="en-US" sz="1800" dirty="0"/>
          </a:p>
          <a:p>
            <a:r>
              <a:rPr lang="en-US" sz="1800" dirty="0"/>
              <a:t>205: </a:t>
            </a:r>
            <a:r>
              <a:rPr lang="en-US" sz="1800" dirty="0" smtClean="0"/>
              <a:t>Parents </a:t>
            </a:r>
            <a:r>
              <a:rPr lang="en-US" sz="1800" dirty="0"/>
              <a:t>suspicious of all cops.</a:t>
            </a:r>
          </a:p>
          <a:p>
            <a:r>
              <a:rPr lang="en-US" sz="1800" dirty="0"/>
              <a:t>255: </a:t>
            </a:r>
            <a:r>
              <a:rPr lang="en-US" sz="1800" dirty="0" smtClean="0"/>
              <a:t>Cops </a:t>
            </a:r>
            <a:r>
              <a:rPr lang="en-US" sz="1800" dirty="0"/>
              <a:t>wake them up in </a:t>
            </a:r>
            <a:r>
              <a:rPr lang="en-US" sz="1800" dirty="0" smtClean="0"/>
              <a:t>NYC.</a:t>
            </a:r>
          </a:p>
          <a:p>
            <a:r>
              <a:rPr lang="en-US" sz="1800" dirty="0" smtClean="0"/>
              <a:t>262: Cop breaks up a fight between Rex and Rose Mary in Phoenix.</a:t>
            </a:r>
            <a:endParaRPr lang="en-US" sz="1800" dirty="0"/>
          </a:p>
          <a:p>
            <a:r>
              <a:rPr lang="en-US" sz="1800" dirty="0"/>
              <a:t>267 </a:t>
            </a:r>
            <a:r>
              <a:rPr lang="en-US" sz="1800" dirty="0" smtClean="0"/>
              <a:t>Resistance </a:t>
            </a:r>
            <a:r>
              <a:rPr lang="en-US" sz="1800" dirty="0"/>
              <a:t>to housing agency (“battling authority</a:t>
            </a:r>
            <a:r>
              <a:rPr lang="en-US" sz="1800" dirty="0" smtClean="0"/>
              <a:t>”).</a:t>
            </a:r>
            <a:endParaRPr lang="en-US" sz="1800" dirty="0"/>
          </a:p>
          <a:p>
            <a:r>
              <a:rPr lang="en-US" sz="1800" dirty="0"/>
              <a:t>275: Father picks fights with security guards </a:t>
            </a:r>
            <a:r>
              <a:rPr lang="en-US" sz="1800" dirty="0" smtClean="0"/>
              <a:t>at </a:t>
            </a:r>
            <a:r>
              <a:rPr lang="en-US" sz="1800" dirty="0"/>
              <a:t>court.</a:t>
            </a:r>
          </a:p>
          <a:p>
            <a:pPr marL="0" indent="0">
              <a:buNone/>
            </a:pPr>
            <a:r>
              <a:rPr lang="en-US" b="1" dirty="0" smtClean="0"/>
              <a:t>Question</a:t>
            </a:r>
            <a:r>
              <a:rPr lang="en-US" dirty="0" smtClean="0"/>
              <a:t>: Is pride the origin of Rex’s hatred of all authority? Where does that hatred come from? Does it come perhaps from his relationship with his mother?</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a:t>
            </a:r>
            <a:endParaRPr lang="en-US" dirty="0"/>
          </a:p>
        </p:txBody>
      </p:sp>
      <p:sp>
        <p:nvSpPr>
          <p:cNvPr id="3" name="Content Placeholder 2"/>
          <p:cNvSpPr>
            <a:spLocks noGrp="1"/>
          </p:cNvSpPr>
          <p:nvPr>
            <p:ph idx="1"/>
          </p:nvPr>
        </p:nvSpPr>
        <p:spPr/>
        <p:txBody>
          <a:bodyPr>
            <a:normAutofit lnSpcReduction="10000"/>
          </a:bodyPr>
          <a:lstStyle/>
          <a:p>
            <a:r>
              <a:rPr lang="en-US" sz="2100" b="1" dirty="0" smtClean="0"/>
              <a:t>Geode</a:t>
            </a:r>
            <a:r>
              <a:rPr lang="en-US" sz="2100" dirty="0" smtClean="0"/>
              <a:t>: </a:t>
            </a:r>
            <a:r>
              <a:rPr lang="en-US" sz="2100" dirty="0"/>
              <a:t>60, 90 125, 152, 183, 239. </a:t>
            </a:r>
            <a:endParaRPr lang="en-US" sz="2100" dirty="0" smtClean="0"/>
          </a:p>
          <a:p>
            <a:r>
              <a:rPr lang="en-US" sz="2100" b="1" dirty="0" smtClean="0"/>
              <a:t>Knives</a:t>
            </a:r>
            <a:r>
              <a:rPr lang="en-US" sz="2100" dirty="0" smtClean="0"/>
              <a:t>: </a:t>
            </a:r>
            <a:r>
              <a:rPr lang="en-US" sz="2100" dirty="0" err="1" smtClean="0"/>
              <a:t>Dinitia</a:t>
            </a:r>
            <a:r>
              <a:rPr lang="en-US" sz="2100" dirty="0" smtClean="0"/>
              <a:t> fatally stabs her mother’s boyfriend (200), Rex uses knife to cut piggy bank (228), Rex gives knife to Jeannette (240), and Maureen stabs mother (275).</a:t>
            </a:r>
          </a:p>
          <a:p>
            <a:r>
              <a:rPr lang="en-US" sz="2100" b="1" dirty="0" smtClean="0"/>
              <a:t>Venus</a:t>
            </a:r>
            <a:r>
              <a:rPr lang="en-US" sz="2100" dirty="0" smtClean="0"/>
              <a:t>: 40</a:t>
            </a:r>
            <a:r>
              <a:rPr lang="en-US" sz="2100" dirty="0"/>
              <a:t>, 247, 281</a:t>
            </a:r>
            <a:r>
              <a:rPr lang="en-US" sz="2100" dirty="0" smtClean="0"/>
              <a:t>.</a:t>
            </a:r>
          </a:p>
          <a:p>
            <a:pPr lvl="0"/>
            <a:r>
              <a:rPr lang="en-US" sz="2100" b="1" dirty="0"/>
              <a:t>Fool’s </a:t>
            </a:r>
            <a:r>
              <a:rPr lang="en-US" sz="2100" b="1" dirty="0" smtClean="0"/>
              <a:t>gold/iron pyrite</a:t>
            </a:r>
            <a:r>
              <a:rPr lang="en-US" sz="2100" dirty="0" smtClean="0"/>
              <a:t>: 59.</a:t>
            </a:r>
          </a:p>
          <a:p>
            <a:pPr lvl="0"/>
            <a:r>
              <a:rPr lang="en-US" sz="2100" b="1" dirty="0" smtClean="0"/>
              <a:t>Snake biting its tail</a:t>
            </a:r>
            <a:r>
              <a:rPr lang="en-US" sz="2100" dirty="0" smtClean="0"/>
              <a:t>: 207.</a:t>
            </a:r>
          </a:p>
          <a:p>
            <a:pPr lvl="0"/>
            <a:r>
              <a:rPr lang="en-US" sz="2100" b="1" dirty="0" smtClean="0"/>
              <a:t>Gold Cadillac</a:t>
            </a:r>
            <a:r>
              <a:rPr lang="en-US" sz="2100" dirty="0" smtClean="0"/>
              <a:t>: 224.</a:t>
            </a:r>
          </a:p>
          <a:p>
            <a:pPr lvl="0"/>
            <a:r>
              <a:rPr lang="en-US" sz="2100" b="1" dirty="0" smtClean="0"/>
              <a:t>Caryatid</a:t>
            </a:r>
            <a:r>
              <a:rPr lang="en-US" sz="2100" dirty="0" smtClean="0"/>
              <a:t>: 208</a:t>
            </a:r>
            <a:r>
              <a:rPr lang="en-US" sz="2100" dirty="0"/>
              <a:t>.</a:t>
            </a:r>
            <a:endParaRPr lang="en-US" sz="2100" dirty="0" smtClean="0"/>
          </a:p>
          <a:p>
            <a:r>
              <a:rPr lang="en-US" sz="2100" b="1" dirty="0" smtClean="0"/>
              <a:t>Drowning woman</a:t>
            </a:r>
            <a:r>
              <a:rPr lang="en-US" sz="2100" dirty="0" smtClean="0"/>
              <a:t>: 195.</a:t>
            </a:r>
            <a:r>
              <a:rPr lang="en-US" sz="2100" b="1" dirty="0" smtClean="0"/>
              <a:t> </a:t>
            </a:r>
          </a:p>
          <a:p>
            <a:pPr marL="0" lvl="0" indent="0">
              <a:buNone/>
            </a:pPr>
            <a:r>
              <a:rPr lang="en-US" b="1" dirty="0" smtClean="0"/>
              <a:t>Question</a:t>
            </a:r>
            <a:r>
              <a:rPr lang="en-US" dirty="0" smtClean="0"/>
              <a:t>: Why are these significant images in </a:t>
            </a:r>
            <a:r>
              <a:rPr lang="en-US" i="1" dirty="0" smtClean="0"/>
              <a:t>TGC</a:t>
            </a:r>
            <a:r>
              <a:rPr lang="en-US" dirty="0" smtClean="0"/>
              <a:t>?</a:t>
            </a:r>
          </a:p>
          <a:p>
            <a:pPr lvl="0"/>
            <a:endParaRPr lang="en-US"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Key Image: Fire</a:t>
            </a:r>
            <a:endParaRPr lang="en-US" dirty="0"/>
          </a:p>
        </p:txBody>
      </p:sp>
      <p:sp>
        <p:nvSpPr>
          <p:cNvPr id="3" name="Content Placeholder 2"/>
          <p:cNvSpPr>
            <a:spLocks noGrp="1"/>
          </p:cNvSpPr>
          <p:nvPr>
            <p:ph idx="1"/>
          </p:nvPr>
        </p:nvSpPr>
        <p:spPr/>
        <p:txBody>
          <a:bodyPr>
            <a:normAutofit fontScale="77500" lnSpcReduction="20000"/>
          </a:bodyPr>
          <a:lstStyle/>
          <a:p>
            <a:r>
              <a:rPr lang="en-US" sz="2600" dirty="0" smtClean="0"/>
              <a:t>9ff.: Jeannette is injured by fire (in this episode, she gains consciousness; see also the Prometheus myth).</a:t>
            </a:r>
          </a:p>
          <a:p>
            <a:r>
              <a:rPr lang="en-US" sz="2600" dirty="0" smtClean="0"/>
              <a:t>15: Fascination with fire. </a:t>
            </a:r>
          </a:p>
          <a:p>
            <a:r>
              <a:rPr lang="en-US" sz="2600" dirty="0" smtClean="0"/>
              <a:t>33-34: Jeannette lights toilet paper; motel burns; she wonders </a:t>
            </a:r>
            <a:r>
              <a:rPr lang="en-US" sz="2600" dirty="0"/>
              <a:t>if the </a:t>
            </a:r>
            <a:r>
              <a:rPr lang="en-US" sz="2600" dirty="0" smtClean="0"/>
              <a:t>motel fire </a:t>
            </a:r>
            <a:r>
              <a:rPr lang="en-US" sz="2600" dirty="0"/>
              <a:t>had been out to get </a:t>
            </a:r>
            <a:r>
              <a:rPr lang="en-US" sz="2600" dirty="0" smtClean="0"/>
              <a:t>her for flushing the burning TP (</a:t>
            </a:r>
            <a:r>
              <a:rPr lang="en-US" sz="2600" i="1" dirty="0" smtClean="0"/>
              <a:t>participation </a:t>
            </a:r>
            <a:r>
              <a:rPr lang="en-US" sz="2600" i="1" dirty="0"/>
              <a:t>mystique</a:t>
            </a:r>
            <a:r>
              <a:rPr lang="en-US" sz="2600" dirty="0"/>
              <a:t>, attributing a human psychological characteristic to something </a:t>
            </a:r>
            <a:r>
              <a:rPr lang="en-US" sz="2600" dirty="0" smtClean="0"/>
              <a:t>inanimate; this is very </a:t>
            </a:r>
            <a:r>
              <a:rPr lang="en-US" sz="2600" dirty="0"/>
              <a:t>typical of innocence, her early point of </a:t>
            </a:r>
            <a:r>
              <a:rPr lang="en-US" sz="2600" dirty="0" smtClean="0"/>
              <a:t>view). </a:t>
            </a:r>
          </a:p>
          <a:p>
            <a:r>
              <a:rPr lang="en-US" sz="2600" dirty="0" smtClean="0"/>
              <a:t>115: Father </a:t>
            </a:r>
            <a:r>
              <a:rPr lang="en-US" sz="2600" dirty="0"/>
              <a:t>lights </a:t>
            </a:r>
            <a:r>
              <a:rPr lang="en-US" sz="2600" dirty="0" smtClean="0"/>
              <a:t>Christmas </a:t>
            </a:r>
            <a:r>
              <a:rPr lang="en-US" sz="2600" dirty="0"/>
              <a:t>tree on </a:t>
            </a:r>
            <a:r>
              <a:rPr lang="en-US" sz="2600" dirty="0" smtClean="0"/>
              <a:t>fire. </a:t>
            </a:r>
          </a:p>
          <a:p>
            <a:r>
              <a:rPr lang="en-US" sz="2600" dirty="0" smtClean="0"/>
              <a:t>147: Erma </a:t>
            </a:r>
            <a:r>
              <a:rPr lang="en-US" sz="2600" dirty="0"/>
              <a:t>fears kids will burn </a:t>
            </a:r>
            <a:r>
              <a:rPr lang="en-US" sz="2600" dirty="0" smtClean="0"/>
              <a:t>the house down.</a:t>
            </a:r>
          </a:p>
          <a:p>
            <a:r>
              <a:rPr lang="en-US" sz="2600" dirty="0" smtClean="0"/>
              <a:t>178: Kerosene </a:t>
            </a:r>
            <a:r>
              <a:rPr lang="en-US" sz="2600" dirty="0"/>
              <a:t>as fire-starter in </a:t>
            </a:r>
            <a:r>
              <a:rPr lang="en-US" sz="2600" dirty="0" smtClean="0"/>
              <a:t>Welch. </a:t>
            </a:r>
          </a:p>
          <a:p>
            <a:r>
              <a:rPr lang="en-US" sz="2600" dirty="0" smtClean="0"/>
              <a:t>183: Uncle </a:t>
            </a:r>
            <a:r>
              <a:rPr lang="en-US" sz="2600" dirty="0"/>
              <a:t>Stanley burns down his parents’ </a:t>
            </a:r>
            <a:r>
              <a:rPr lang="en-US" sz="2600" dirty="0" smtClean="0"/>
              <a:t>house. </a:t>
            </a:r>
          </a:p>
          <a:p>
            <a:r>
              <a:rPr lang="en-US" sz="2600" dirty="0" smtClean="0"/>
              <a:t>253: Father </a:t>
            </a:r>
            <a:r>
              <a:rPr lang="en-US" sz="2600" dirty="0"/>
              <a:t>sets room on </a:t>
            </a:r>
            <a:r>
              <a:rPr lang="en-US" sz="2600" dirty="0" smtClean="0"/>
              <a:t>fire.</a:t>
            </a:r>
          </a:p>
          <a:p>
            <a:pPr marL="0" indent="0">
              <a:buNone/>
            </a:pPr>
            <a:r>
              <a:rPr lang="en-US" b="1" dirty="0" smtClean="0"/>
              <a:t>Question</a:t>
            </a:r>
            <a:r>
              <a:rPr lang="en-US" dirty="0" smtClean="0"/>
              <a:t>: What is the significance of all the references to fire?</a:t>
            </a:r>
            <a:endParaRPr lang="en-US" dirty="0"/>
          </a:p>
          <a:p>
            <a:endParaRPr lang="en-US" dirty="0"/>
          </a:p>
        </p:txBody>
      </p:sp>
    </p:spTree>
    <p:extLst>
      <p:ext uri="{BB962C8B-B14F-4D97-AF65-F5344CB8AC3E}">
        <p14:creationId xmlns:p14="http://schemas.microsoft.com/office/powerpoint/2010/main" val="3368440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Images of Things That Lie Within/Beneath</a:t>
            </a:r>
            <a:endParaRPr lang="en-US" dirty="0"/>
          </a:p>
        </p:txBody>
      </p:sp>
      <p:sp>
        <p:nvSpPr>
          <p:cNvPr id="3" name="Content Placeholder 2"/>
          <p:cNvSpPr>
            <a:spLocks noGrp="1"/>
          </p:cNvSpPr>
          <p:nvPr>
            <p:ph idx="1"/>
          </p:nvPr>
        </p:nvSpPr>
        <p:spPr/>
        <p:txBody>
          <a:bodyPr>
            <a:normAutofit fontScale="92500"/>
          </a:bodyPr>
          <a:lstStyle/>
          <a:p>
            <a:r>
              <a:rPr lang="en-US" b="1" dirty="0" smtClean="0"/>
              <a:t>Geode</a:t>
            </a:r>
            <a:r>
              <a:rPr lang="en-US" dirty="0" smtClean="0"/>
              <a:t>: 60, 90 125, 152, 183, 239. (See “inner </a:t>
            </a:r>
            <a:r>
              <a:rPr lang="en-US" dirty="0"/>
              <a:t>spirit” </a:t>
            </a:r>
            <a:r>
              <a:rPr lang="en-US" dirty="0" smtClean="0"/>
              <a:t>on 104, “inner beauty” on 245 </a:t>
            </a:r>
            <a:r>
              <a:rPr lang="en-US" dirty="0"/>
              <a:t>vs. outward </a:t>
            </a:r>
            <a:r>
              <a:rPr lang="en-US" dirty="0" smtClean="0"/>
              <a:t>appearance.)</a:t>
            </a:r>
            <a:endParaRPr lang="en-US" dirty="0"/>
          </a:p>
          <a:p>
            <a:pPr lvl="0"/>
            <a:r>
              <a:rPr lang="en-US" b="1" dirty="0" smtClean="0"/>
              <a:t>Termites</a:t>
            </a:r>
            <a:r>
              <a:rPr lang="en-US" dirty="0" smtClean="0"/>
              <a:t>: 101. Phoenix </a:t>
            </a:r>
            <a:r>
              <a:rPr lang="en-US" dirty="0"/>
              <a:t>house is internally unsound. On 101 father patches holes with metal from beer cans: this is cosmetic—like putting a </a:t>
            </a:r>
            <a:r>
              <a:rPr lang="en-US" dirty="0" err="1" smtClean="0"/>
              <a:t>Bandaid</a:t>
            </a:r>
            <a:r>
              <a:rPr lang="en-US" dirty="0" smtClean="0"/>
              <a:t> </a:t>
            </a:r>
            <a:r>
              <a:rPr lang="en-US" dirty="0"/>
              <a:t>on a tumor</a:t>
            </a:r>
            <a:r>
              <a:rPr lang="en-US" dirty="0" smtClean="0"/>
              <a:t>.  Parallel to father’s deterioration physically and psychologically.</a:t>
            </a:r>
          </a:p>
          <a:p>
            <a:r>
              <a:rPr lang="en-US" b="1" dirty="0" smtClean="0"/>
              <a:t>Cash jar</a:t>
            </a:r>
            <a:r>
              <a:rPr lang="en-US" dirty="0" smtClean="0"/>
              <a:t>: 17. It is buried somewhere.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Epigraph as printed in </a:t>
            </a:r>
            <a:r>
              <a:rPr lang="en-US" i="1" dirty="0" smtClean="0"/>
              <a:t>TGC</a:t>
            </a:r>
            <a:endParaRPr lang="en-US" i="1" dirty="0"/>
          </a:p>
        </p:txBody>
      </p:sp>
      <p:sp>
        <p:nvSpPr>
          <p:cNvPr id="3" name="Content Placeholder 2"/>
          <p:cNvSpPr>
            <a:spLocks noGrp="1"/>
          </p:cNvSpPr>
          <p:nvPr>
            <p:ph idx="1"/>
          </p:nvPr>
        </p:nvSpPr>
        <p:spPr/>
        <p:txBody>
          <a:bodyPr/>
          <a:lstStyle/>
          <a:p>
            <a:pPr marL="0" indent="0">
              <a:buNone/>
            </a:pPr>
            <a:r>
              <a:rPr lang="en-US" dirty="0" smtClean="0"/>
              <a:t>Dark is a way and light is a place,</a:t>
            </a:r>
          </a:p>
          <a:p>
            <a:pPr marL="0" indent="0">
              <a:buNone/>
            </a:pPr>
            <a:r>
              <a:rPr lang="en-US" dirty="0" smtClean="0"/>
              <a:t>Heaven that never was</a:t>
            </a:r>
          </a:p>
          <a:p>
            <a:pPr marL="0" indent="0">
              <a:buNone/>
            </a:pPr>
            <a:r>
              <a:rPr lang="en-US" dirty="0" smtClean="0"/>
              <a:t>Nor will be ever is always true</a:t>
            </a:r>
          </a:p>
          <a:p>
            <a:pPr marL="0" indent="0">
              <a:buNone/>
            </a:pPr>
            <a:endParaRPr lang="en-US" dirty="0"/>
          </a:p>
          <a:p>
            <a:pPr marL="0" indent="0">
              <a:buNone/>
            </a:pPr>
            <a:r>
              <a:rPr lang="en-US" dirty="0" smtClean="0"/>
              <a:t>From: Dylan Thomas’s “Poem on His Birthday”</a:t>
            </a:r>
            <a:endParaRPr lang="en-US" dirty="0"/>
          </a:p>
        </p:txBody>
      </p:sp>
    </p:spTree>
    <p:extLst>
      <p:ext uri="{BB962C8B-B14F-4D97-AF65-F5344CB8AC3E}">
        <p14:creationId xmlns:p14="http://schemas.microsoft.com/office/powerpoint/2010/main" val="3735590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Lies Within?</a:t>
            </a:r>
            <a:endParaRPr lang="en-US" dirty="0"/>
          </a:p>
        </p:txBody>
      </p:sp>
      <p:sp>
        <p:nvSpPr>
          <p:cNvPr id="3" name="Content Placeholder 2"/>
          <p:cNvSpPr>
            <a:spLocks noGrp="1"/>
          </p:cNvSpPr>
          <p:nvPr>
            <p:ph idx="1"/>
          </p:nvPr>
        </p:nvSpPr>
        <p:spPr/>
        <p:txBody>
          <a:bodyPr>
            <a:normAutofit fontScale="85000" lnSpcReduction="20000"/>
          </a:bodyPr>
          <a:lstStyle/>
          <a:p>
            <a:pPr lvl="0"/>
            <a:r>
              <a:rPr lang="en-US" sz="2800" b="1" dirty="0" smtClean="0"/>
              <a:t>Monster</a:t>
            </a:r>
            <a:r>
              <a:rPr lang="en-US" sz="2800" dirty="0" smtClean="0"/>
              <a:t>: Father </a:t>
            </a:r>
            <a:r>
              <a:rPr lang="en-US" sz="2800" dirty="0"/>
              <a:t>when drunk turns into “an angry-eyed </a:t>
            </a:r>
            <a:r>
              <a:rPr lang="en-US" sz="2800" dirty="0" smtClean="0"/>
              <a:t>stranger” (23). </a:t>
            </a:r>
            <a:r>
              <a:rPr lang="en-US" sz="2800" dirty="0"/>
              <a:t>W</a:t>
            </a:r>
            <a:r>
              <a:rPr lang="en-US" sz="2800" dirty="0" smtClean="0"/>
              <a:t>here </a:t>
            </a:r>
            <a:r>
              <a:rPr lang="en-US" sz="2800" dirty="0"/>
              <a:t>does this come from? </a:t>
            </a:r>
            <a:r>
              <a:rPr lang="en-US" sz="2800" dirty="0" smtClean="0"/>
              <a:t>It is in </a:t>
            </a:r>
            <a:r>
              <a:rPr lang="en-US" sz="2800" dirty="0"/>
              <a:t>all of us. But </a:t>
            </a:r>
            <a:r>
              <a:rPr lang="en-US" sz="2800" dirty="0" smtClean="0"/>
              <a:t>it</a:t>
            </a:r>
            <a:r>
              <a:rPr lang="en-US" sz="2800" dirty="0"/>
              <a:t> </a:t>
            </a:r>
            <a:r>
              <a:rPr lang="en-US" sz="2800" dirty="0" smtClean="0"/>
              <a:t>is </a:t>
            </a:r>
            <a:r>
              <a:rPr lang="en-US" sz="2800" dirty="0"/>
              <a:t>buried in a part of the mind that we hide. The shadow. </a:t>
            </a:r>
            <a:endParaRPr lang="en-US" sz="2800" dirty="0" smtClean="0"/>
          </a:p>
          <a:p>
            <a:r>
              <a:rPr lang="en-US" sz="2800" b="1" dirty="0" smtClean="0"/>
              <a:t>Violence</a:t>
            </a:r>
            <a:r>
              <a:rPr lang="en-US" sz="2800" dirty="0" smtClean="0"/>
              <a:t>: On </a:t>
            </a:r>
            <a:r>
              <a:rPr lang="en-US" sz="2800" dirty="0"/>
              <a:t>71 </a:t>
            </a:r>
            <a:r>
              <a:rPr lang="en-US" sz="2800" dirty="0" smtClean="0"/>
              <a:t>Rex tries to kill Rose Mary. They battle </a:t>
            </a:r>
            <a:r>
              <a:rPr lang="en-US" sz="2800" dirty="0"/>
              <a:t>in Battle </a:t>
            </a:r>
            <a:r>
              <a:rPr lang="en-US" sz="2800" dirty="0" smtClean="0"/>
              <a:t>Mountain. They have another fight on 122ff. Jeannette shoots at Billy </a:t>
            </a:r>
            <a:r>
              <a:rPr lang="en-US" sz="2800" dirty="0" err="1" smtClean="0"/>
              <a:t>Deel</a:t>
            </a:r>
            <a:r>
              <a:rPr lang="en-US" sz="2800" dirty="0" smtClean="0"/>
              <a:t> on 88.</a:t>
            </a:r>
            <a:endParaRPr lang="en-US" sz="2800" dirty="0"/>
          </a:p>
          <a:p>
            <a:r>
              <a:rPr lang="en-US" sz="2800" b="1" dirty="0" smtClean="0"/>
              <a:t>Maureen inner life</a:t>
            </a:r>
            <a:r>
              <a:rPr lang="en-US" sz="2800" dirty="0" smtClean="0"/>
              <a:t>: imaginary friends on 81, 111; bogeymen on 103</a:t>
            </a:r>
            <a:r>
              <a:rPr lang="en-US" sz="2800" dirty="0"/>
              <a:t>.</a:t>
            </a:r>
          </a:p>
          <a:p>
            <a:pPr marL="0" lvl="0" indent="0">
              <a:buNone/>
            </a:pPr>
            <a:r>
              <a:rPr lang="en-US" b="1" dirty="0" smtClean="0"/>
              <a:t>Questions</a:t>
            </a:r>
            <a:r>
              <a:rPr lang="en-US" dirty="0" smtClean="0"/>
              <a:t>: Does </a:t>
            </a:r>
            <a:r>
              <a:rPr lang="en-US" dirty="0"/>
              <a:t>alcohol impose violence on a drunk, or does it merely unlock it? </a:t>
            </a:r>
            <a:r>
              <a:rPr lang="en-US" dirty="0" smtClean="0"/>
              <a:t>What kind of darkness lies within? Do you have experience with imaginary friends? Why don’t you see them now? (See CU.)</a:t>
            </a:r>
          </a:p>
          <a:p>
            <a:endParaRPr lang="en-US" dirty="0"/>
          </a:p>
        </p:txBody>
      </p:sp>
    </p:spTree>
    <p:extLst>
      <p:ext uri="{BB962C8B-B14F-4D97-AF65-F5344CB8AC3E}">
        <p14:creationId xmlns:p14="http://schemas.microsoft.com/office/powerpoint/2010/main" val="3441999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Theme: Turbulence and Order</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61: “the </a:t>
            </a:r>
            <a:r>
              <a:rPr lang="en-US" dirty="0"/>
              <a:t>boundary between turbulence and </a:t>
            </a:r>
            <a:r>
              <a:rPr lang="en-US" dirty="0" smtClean="0"/>
              <a:t>order.” There is the image </a:t>
            </a:r>
            <a:r>
              <a:rPr lang="en-US" dirty="0"/>
              <a:t>of the “invisible shimmery heat” above a flame or over the desert. “It’s a place where no rules apply</a:t>
            </a:r>
            <a:r>
              <a:rPr lang="en-US" dirty="0" smtClean="0"/>
              <a:t>.” </a:t>
            </a:r>
          </a:p>
          <a:p>
            <a:pPr lvl="0"/>
            <a:r>
              <a:rPr lang="en-US" dirty="0" smtClean="0"/>
              <a:t>261: </a:t>
            </a:r>
            <a:r>
              <a:rPr lang="en-US" dirty="0"/>
              <a:t>“the transition between order and turbulence . . . turbulence was not in fact random but followed a sequential spectrum of varying frequencies. If every action in the universe that we thought was random actually conformed to a rational pattern, Dad said, that implied the existence of a divine creator, and he was beginning to rethink his atheistic creed.” </a:t>
            </a:r>
            <a:r>
              <a:rPr lang="en-US" dirty="0" smtClean="0"/>
              <a:t>(Here </a:t>
            </a:r>
            <a:r>
              <a:rPr lang="en-US" dirty="0"/>
              <a:t>science and faith begin to work together. </a:t>
            </a:r>
            <a:r>
              <a:rPr lang="en-US" dirty="0" smtClean="0"/>
              <a:t>The statement </a:t>
            </a:r>
            <a:r>
              <a:rPr lang="en-US" dirty="0"/>
              <a:t>implies that there was purpose in her chaotic upbringing</a:t>
            </a:r>
            <a:r>
              <a:rPr lang="en-US" dirty="0" smtClean="0"/>
              <a:t>.)</a:t>
            </a:r>
            <a:endParaRPr lang="en-US" dirty="0"/>
          </a:p>
          <a:p>
            <a:r>
              <a:rPr lang="en-US" dirty="0"/>
              <a:t>288: “A wind picked up, rattling the windows, and the candle flames suddenly shifted, dancing along the border between turbulence and order.” </a:t>
            </a:r>
            <a:r>
              <a:rPr lang="en-US" dirty="0" smtClean="0"/>
              <a:t>(This </a:t>
            </a:r>
            <a:r>
              <a:rPr lang="en-US" dirty="0"/>
              <a:t>seems to be the sweet spot where personal growth is possible, between ease and hardship</a:t>
            </a:r>
            <a:r>
              <a:rPr lang="en-US" dirty="0" smtClean="0"/>
              <a:t>.)</a:t>
            </a:r>
          </a:p>
          <a:p>
            <a:pPr marL="0" indent="0">
              <a:buNone/>
            </a:pPr>
            <a:r>
              <a:rPr lang="en-US" b="1" dirty="0" smtClean="0"/>
              <a:t>Question</a:t>
            </a:r>
            <a:r>
              <a:rPr lang="en-US" dirty="0" smtClean="0"/>
              <a:t>: How do you read </a:t>
            </a:r>
            <a:r>
              <a:rPr lang="en-US" i="1" dirty="0" smtClean="0"/>
              <a:t>TGC</a:t>
            </a:r>
            <a:r>
              <a:rPr lang="en-US" dirty="0" smtClean="0"/>
              <a:t> in light of this theme?</a:t>
            </a:r>
            <a:endParaRPr lang="en-US"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Tensions: Conflicting Value Systems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Realism vs. inflation (thinking you are great).</a:t>
            </a:r>
          </a:p>
          <a:p>
            <a:r>
              <a:rPr lang="en-US" dirty="0" smtClean="0"/>
              <a:t>City vs. wilderness:</a:t>
            </a:r>
          </a:p>
          <a:p>
            <a:pPr lvl="1"/>
            <a:r>
              <a:rPr lang="en-US" dirty="0" smtClean="0"/>
              <a:t>34: “These </a:t>
            </a:r>
            <a:r>
              <a:rPr lang="en-US" dirty="0"/>
              <a:t>cities will kill you, he </a:t>
            </a:r>
            <a:r>
              <a:rPr lang="en-US" dirty="0" smtClean="0"/>
              <a:t>said.” </a:t>
            </a:r>
          </a:p>
          <a:p>
            <a:pPr lvl="1"/>
            <a:r>
              <a:rPr lang="en-US" dirty="0" smtClean="0"/>
              <a:t>106: “</a:t>
            </a:r>
            <a:r>
              <a:rPr lang="en-US" dirty="0"/>
              <a:t>He felt it was good for your soul to have buzzards and coyotes and snakes around</a:t>
            </a:r>
            <a:r>
              <a:rPr lang="en-US" dirty="0" smtClean="0"/>
              <a:t>.” (106)</a:t>
            </a:r>
          </a:p>
          <a:p>
            <a:r>
              <a:rPr lang="en-US" dirty="0" smtClean="0"/>
              <a:t>Rules vs. freedom.</a:t>
            </a:r>
          </a:p>
          <a:p>
            <a:r>
              <a:rPr lang="en-US" dirty="0" smtClean="0"/>
              <a:t>Instruction in self-sufficiency vs. child abuse.</a:t>
            </a:r>
          </a:p>
          <a:p>
            <a:r>
              <a:rPr lang="en-US" dirty="0" smtClean="0"/>
              <a:t>“‘respect[</a:t>
            </a:r>
            <a:r>
              <a:rPr lang="en-US" dirty="0" err="1" smtClean="0"/>
              <a:t>ing</a:t>
            </a:r>
            <a:r>
              <a:rPr lang="en-US" dirty="0" smtClean="0"/>
              <a:t>] your parents’” (119) vs. enabling their addictions.</a:t>
            </a:r>
            <a:endParaRPr lang="en-US" dirty="0"/>
          </a:p>
          <a:p>
            <a:pPr lvl="1"/>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dirty="0" smtClean="0"/>
              <a:t>Another Major Theme:</a:t>
            </a:r>
            <a:br>
              <a:rPr lang="en-US" dirty="0" smtClean="0"/>
            </a:br>
            <a:r>
              <a:rPr lang="en-US" dirty="0" smtClean="0"/>
              <a:t>A Generational Swing to the Opposite</a:t>
            </a:r>
            <a:r>
              <a:rPr lang="en-US" dirty="0"/>
              <a:t/>
            </a:r>
            <a:br>
              <a:rPr lang="en-US" dirty="0"/>
            </a:br>
            <a:endParaRPr lang="en-US" dirty="0"/>
          </a:p>
        </p:txBody>
      </p:sp>
      <p:sp>
        <p:nvSpPr>
          <p:cNvPr id="3" name="Content Placeholder 2"/>
          <p:cNvSpPr>
            <a:spLocks noGrp="1"/>
          </p:cNvSpPr>
          <p:nvPr>
            <p:ph idx="1"/>
          </p:nvPr>
        </p:nvSpPr>
        <p:spPr/>
        <p:txBody>
          <a:bodyPr>
            <a:noAutofit/>
          </a:bodyPr>
          <a:lstStyle/>
          <a:p>
            <a:r>
              <a:rPr lang="en-US" sz="1450" dirty="0" smtClean="0"/>
              <a:t>27: Rex and Rose Mary </a:t>
            </a:r>
            <a:r>
              <a:rPr lang="en-US" sz="1450" dirty="0"/>
              <a:t>have to get away from their mothers </a:t>
            </a:r>
            <a:r>
              <a:rPr lang="en-US" sz="1450" dirty="0" smtClean="0"/>
              <a:t>; Rose Mary </a:t>
            </a:r>
            <a:r>
              <a:rPr lang="en-US" sz="1450" dirty="0"/>
              <a:t>becomes very unlike her mother. </a:t>
            </a:r>
          </a:p>
          <a:p>
            <a:r>
              <a:rPr lang="en-US" sz="1450" dirty="0" smtClean="0"/>
              <a:t>59: “</a:t>
            </a:r>
            <a:r>
              <a:rPr lang="en-US" sz="1450" dirty="0"/>
              <a:t>Mom believed that children shouldn’t be burdened with a lot of rules and restrictions.”</a:t>
            </a:r>
          </a:p>
          <a:p>
            <a:r>
              <a:rPr lang="en-US" sz="1450" dirty="0"/>
              <a:t>73: “She thought rules and </a:t>
            </a:r>
            <a:r>
              <a:rPr lang="en-US" sz="1450" dirty="0" smtClean="0"/>
              <a:t>discipline </a:t>
            </a:r>
            <a:r>
              <a:rPr lang="en-US" sz="1450" dirty="0"/>
              <a:t>held people back and felt that the best way to let children fulfill their potential was by providing freedom” (73). </a:t>
            </a:r>
            <a:r>
              <a:rPr lang="en-US" sz="1450" dirty="0" smtClean="0"/>
              <a:t>This is Rose Mary’s educational philosophy.</a:t>
            </a:r>
            <a:endParaRPr lang="en-US" sz="1450" dirty="0"/>
          </a:p>
          <a:p>
            <a:r>
              <a:rPr lang="en-US" sz="1450" dirty="0"/>
              <a:t>73-74: Grandma Smith had forced </a:t>
            </a:r>
            <a:r>
              <a:rPr lang="en-US" sz="1450" dirty="0" smtClean="0"/>
              <a:t>Jeannette’s </a:t>
            </a:r>
            <a:r>
              <a:rPr lang="en-US" sz="1450" dirty="0"/>
              <a:t>mother to get a teaching degree; she’d really wanted to be an artist.</a:t>
            </a:r>
          </a:p>
          <a:p>
            <a:r>
              <a:rPr lang="en-US" sz="1450" dirty="0"/>
              <a:t>91: Grandma Smith’s rules for Rose Mary vs. the latter’s never setting rules for her children.</a:t>
            </a:r>
          </a:p>
          <a:p>
            <a:r>
              <a:rPr lang="en-US" sz="1450" dirty="0" smtClean="0"/>
              <a:t>100: Jeannette </a:t>
            </a:r>
            <a:r>
              <a:rPr lang="en-US" sz="1450" dirty="0"/>
              <a:t>suggests roach </a:t>
            </a:r>
            <a:r>
              <a:rPr lang="en-US" sz="1450" dirty="0" smtClean="0"/>
              <a:t>spray.</a:t>
            </a:r>
            <a:endParaRPr lang="en-US" sz="1450" dirty="0"/>
          </a:p>
          <a:p>
            <a:r>
              <a:rPr lang="en-US" sz="1450" dirty="0" smtClean="0"/>
              <a:t>262ff., 274: Brian </a:t>
            </a:r>
            <a:r>
              <a:rPr lang="en-US" sz="1450" dirty="0"/>
              <a:t>becomes a cop 262ff., 274.</a:t>
            </a:r>
          </a:p>
          <a:p>
            <a:r>
              <a:rPr lang="en-US" sz="1450" dirty="0" smtClean="0"/>
              <a:t>268: In her first marriage, she “wound </a:t>
            </a:r>
            <a:r>
              <a:rPr lang="en-US" sz="1450" dirty="0"/>
              <a:t>up with a man </a:t>
            </a:r>
            <a:r>
              <a:rPr lang="en-US" sz="1450" dirty="0" smtClean="0"/>
              <a:t>[Eric] who </a:t>
            </a:r>
            <a:r>
              <a:rPr lang="en-US" sz="1450" dirty="0"/>
              <a:t>was exactly the opposite [of her father</a:t>
            </a:r>
            <a:r>
              <a:rPr lang="en-US" sz="1450" dirty="0" smtClean="0"/>
              <a:t>].”</a:t>
            </a:r>
            <a:endParaRPr lang="en-US" sz="1450" dirty="0"/>
          </a:p>
          <a:p>
            <a:r>
              <a:rPr lang="en-US" sz="1450" dirty="0" smtClean="0"/>
              <a:t>286: Brian </a:t>
            </a:r>
            <a:r>
              <a:rPr lang="en-US" sz="1450" dirty="0"/>
              <a:t>renovates houses </a:t>
            </a:r>
            <a:r>
              <a:rPr lang="en-US" sz="1450" dirty="0" smtClean="0"/>
              <a:t>286. He does </a:t>
            </a:r>
            <a:r>
              <a:rPr lang="en-US" sz="1450" dirty="0"/>
              <a:t>to places in NYC what Rex never did in Welch</a:t>
            </a:r>
            <a:r>
              <a:rPr lang="en-US" sz="1450" dirty="0" smtClean="0"/>
              <a:t>.</a:t>
            </a:r>
          </a:p>
          <a:p>
            <a:r>
              <a:rPr lang="en-US" sz="1450" dirty="0" smtClean="0"/>
              <a:t>Jeannette lives on Park Avenue and writes about the rich and famous. </a:t>
            </a:r>
            <a:endParaRPr lang="en-US" sz="1450" dirty="0"/>
          </a:p>
          <a:p>
            <a:pPr marL="0" indent="0">
              <a:buNone/>
            </a:pPr>
            <a:r>
              <a:rPr lang="en-US" sz="2400" b="1" dirty="0" smtClean="0"/>
              <a:t>Question</a:t>
            </a:r>
            <a:r>
              <a:rPr lang="en-US" sz="2400" dirty="0" smtClean="0"/>
              <a:t>: Why does a generational swing happen? How does Jeannette get out of this cycle? (Think about her husbands.) [violation of free will &amp; Oedipal hatred]</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Parents’ Contradictions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“God helps those who help themselves” (113), which Jeannette’s parents do not do.</a:t>
            </a:r>
          </a:p>
          <a:p>
            <a:r>
              <a:rPr lang="en-US" dirty="0" smtClean="0"/>
              <a:t>Father’s stories: On 25 there is </a:t>
            </a:r>
            <a:r>
              <a:rPr lang="en-US" dirty="0"/>
              <a:t>heavy inflation </a:t>
            </a:r>
            <a:r>
              <a:rPr lang="en-US" dirty="0" smtClean="0"/>
              <a:t>about himself, and a tall </a:t>
            </a:r>
            <a:r>
              <a:rPr lang="en-US" dirty="0"/>
              <a:t>tale </a:t>
            </a:r>
            <a:r>
              <a:rPr lang="en-US" dirty="0" smtClean="0"/>
              <a:t>appears on </a:t>
            </a:r>
            <a:r>
              <a:rPr lang="en-US" dirty="0"/>
              <a:t>37. Yet </a:t>
            </a:r>
            <a:r>
              <a:rPr lang="en-US" dirty="0" smtClean="0"/>
              <a:t>the kids </a:t>
            </a:r>
            <a:r>
              <a:rPr lang="en-US" dirty="0"/>
              <a:t>are not allowed to believe in Santa on 39. </a:t>
            </a:r>
            <a:endParaRPr lang="en-US" dirty="0" smtClean="0"/>
          </a:p>
          <a:p>
            <a:r>
              <a:rPr lang="en-US" dirty="0" smtClean="0"/>
              <a:t>Father writes to the dictionary people but gets the definition of “Immaculate Conception” wrong on 114. (It means that Mary was conceived without sin; the virgin birth refers to Jesus’s conception without sexual intercourse.)</a:t>
            </a:r>
            <a:endParaRPr lang="en-US" dirty="0"/>
          </a:p>
          <a:p>
            <a:pPr marL="0" indent="0">
              <a:buNone/>
            </a:pPr>
            <a:r>
              <a:rPr lang="en-US" b="1" dirty="0" smtClean="0"/>
              <a:t>Question</a:t>
            </a:r>
            <a:r>
              <a:rPr lang="en-US" dirty="0" smtClean="0"/>
              <a:t>: Can you think of others? (These are the kinds of things that trouble people in the experience stage.)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Glass Castle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Glass Castle is mentioned </a:t>
            </a:r>
            <a:r>
              <a:rPr lang="en-US" dirty="0"/>
              <a:t>on </a:t>
            </a:r>
            <a:endParaRPr lang="en-US" dirty="0" smtClean="0"/>
          </a:p>
          <a:p>
            <a:pPr lvl="1"/>
            <a:r>
              <a:rPr lang="en-US" dirty="0" smtClean="0"/>
              <a:t>25: First mention of. Financing it requires finding gold</a:t>
            </a:r>
          </a:p>
          <a:p>
            <a:pPr lvl="1"/>
            <a:r>
              <a:rPr lang="en-US" dirty="0" smtClean="0"/>
              <a:t>83: Mentioned.</a:t>
            </a:r>
          </a:p>
          <a:p>
            <a:pPr lvl="1"/>
            <a:r>
              <a:rPr lang="en-US" dirty="0" smtClean="0"/>
              <a:t>152</a:t>
            </a:r>
            <a:r>
              <a:rPr lang="en-US" dirty="0"/>
              <a:t>, </a:t>
            </a:r>
            <a:r>
              <a:rPr lang="en-US" dirty="0" smtClean="0"/>
              <a:t>155, 157: Hole </a:t>
            </a:r>
            <a:r>
              <a:rPr lang="en-US" dirty="0"/>
              <a:t>for foundation </a:t>
            </a:r>
            <a:r>
              <a:rPr lang="en-US" dirty="0" smtClean="0"/>
              <a:t>of </a:t>
            </a:r>
            <a:r>
              <a:rPr lang="en-US" i="1" dirty="0" smtClean="0"/>
              <a:t>TGC</a:t>
            </a:r>
            <a:r>
              <a:rPr lang="en-US" dirty="0" smtClean="0"/>
              <a:t> filling </a:t>
            </a:r>
            <a:r>
              <a:rPr lang="en-US" dirty="0"/>
              <a:t>up with </a:t>
            </a:r>
            <a:r>
              <a:rPr lang="en-US" dirty="0" smtClean="0"/>
              <a:t>garbage.</a:t>
            </a:r>
          </a:p>
          <a:p>
            <a:pPr lvl="1"/>
            <a:r>
              <a:rPr lang="en-US" dirty="0" smtClean="0"/>
              <a:t>238: Blueprints for.</a:t>
            </a:r>
          </a:p>
          <a:p>
            <a:pPr lvl="1"/>
            <a:r>
              <a:rPr lang="en-US" dirty="0" smtClean="0"/>
              <a:t>279: Never got built. </a:t>
            </a:r>
          </a:p>
          <a:p>
            <a:pPr lvl="0"/>
            <a:r>
              <a:rPr lang="en-US" dirty="0" smtClean="0"/>
              <a:t>Similar images: </a:t>
            </a:r>
          </a:p>
          <a:p>
            <a:pPr lvl="1"/>
            <a:r>
              <a:rPr lang="en-US" dirty="0" smtClean="0"/>
              <a:t>Lori </a:t>
            </a:r>
            <a:r>
              <a:rPr lang="en-US" dirty="0"/>
              <a:t>sees NYC “as a sort of Emerald City” </a:t>
            </a:r>
            <a:r>
              <a:rPr lang="en-US" dirty="0" smtClean="0"/>
              <a:t>(223). </a:t>
            </a:r>
          </a:p>
          <a:p>
            <a:pPr lvl="1"/>
            <a:r>
              <a:rPr lang="en-US" dirty="0" smtClean="0"/>
              <a:t>The </a:t>
            </a:r>
            <a:r>
              <a:rPr lang="en-US" dirty="0"/>
              <a:t>diamond </a:t>
            </a:r>
            <a:r>
              <a:rPr lang="en-US" dirty="0" smtClean="0"/>
              <a:t>ring they find on 186, the rings Jeannette sells.</a:t>
            </a:r>
          </a:p>
          <a:p>
            <a:pPr lvl="1"/>
            <a:r>
              <a:rPr lang="en-US" dirty="0" smtClean="0"/>
              <a:t>Geode </a:t>
            </a:r>
            <a:r>
              <a:rPr lang="en-US" dirty="0"/>
              <a:t>would sparkle like a diamond </a:t>
            </a:r>
            <a:r>
              <a:rPr lang="en-US" dirty="0" smtClean="0"/>
              <a:t>on 238.</a:t>
            </a:r>
          </a:p>
          <a:p>
            <a:r>
              <a:rPr lang="en-US" dirty="0" smtClean="0"/>
              <a:t>When Jeannette gets her own home, it is a sturdy farmhouse made of solid wood and stone. It is not glass or emerald or diamond; but it is what she needs, and it suggests that she is on solid ground in her psychological life and in her marriage.</a:t>
            </a:r>
          </a:p>
          <a:p>
            <a:r>
              <a:rPr lang="en-US" dirty="0" smtClean="0"/>
              <a:t>Jeannette in an interview: </a:t>
            </a:r>
            <a:r>
              <a:rPr lang="en-US" i="1" dirty="0" smtClean="0"/>
              <a:t>TGC</a:t>
            </a:r>
            <a:r>
              <a:rPr lang="en-US" dirty="0" smtClean="0"/>
              <a:t> is “one of my father’s drunken promises or hope for the future”; “it is whatever you choose to make of it” (a symbol). </a:t>
            </a:r>
          </a:p>
          <a:p>
            <a:pPr marL="0" indent="0">
              <a:buNone/>
            </a:pPr>
            <a:r>
              <a:rPr lang="en-US" b="1" dirty="0" smtClean="0"/>
              <a:t>Question</a:t>
            </a:r>
            <a:r>
              <a:rPr lang="en-US" dirty="0" smtClean="0"/>
              <a:t>: What do you think the Glass Castle represents?</a:t>
            </a:r>
            <a:endParaRPr lang="en-US" dirty="0"/>
          </a:p>
          <a:p>
            <a:pPr lvl="0"/>
            <a:endParaRPr lang="en-US"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Possible Interpretation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glass castle never gets built, but it conveys psychological truths about the Walls family. </a:t>
            </a:r>
            <a:r>
              <a:rPr lang="en-US" dirty="0" smtClean="0"/>
              <a:t>It represents, for example, Rex’s tendency to </a:t>
            </a:r>
            <a:r>
              <a:rPr lang="en-US" dirty="0"/>
              <a:t>focus on unobtainable dreams (the castle, the </a:t>
            </a:r>
            <a:r>
              <a:rPr lang="en-US" dirty="0" smtClean="0"/>
              <a:t>inventions, striking gold) </a:t>
            </a:r>
            <a:r>
              <a:rPr lang="en-US" dirty="0"/>
              <a:t>and to ignore the immediate need to fix the house in Welch, WV. </a:t>
            </a:r>
            <a:r>
              <a:rPr lang="en-US" dirty="0" smtClean="0"/>
              <a:t>It is where the </a:t>
            </a:r>
            <a:r>
              <a:rPr lang="en-US" dirty="0" err="1" smtClean="0"/>
              <a:t>Wallses</a:t>
            </a:r>
            <a:r>
              <a:rPr lang="en-US" dirty="0" smtClean="0"/>
              <a:t> would live if Rex were to strike it rich (171). But in the absence of that kind of good fortune, it symbolizes his inflation.</a:t>
            </a:r>
            <a:endParaRPr lang="en-US" dirty="0"/>
          </a:p>
          <a:p>
            <a:endParaRPr lang="en-US" dirty="0"/>
          </a:p>
        </p:txBody>
      </p:sp>
    </p:spTree>
    <p:extLst>
      <p:ext uri="{BB962C8B-B14F-4D97-AF65-F5344CB8AC3E}">
        <p14:creationId xmlns:p14="http://schemas.microsoft.com/office/powerpoint/2010/main" val="3157783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 in Class: </a:t>
            </a:r>
            <a:br>
              <a:rPr lang="en-US" dirty="0" smtClean="0"/>
            </a:br>
            <a:r>
              <a:rPr lang="en-US" dirty="0" smtClean="0"/>
              <a:t>The Moral Lesson </a:t>
            </a:r>
            <a:endParaRPr lang="en-US" dirty="0"/>
          </a:p>
        </p:txBody>
      </p:sp>
      <p:sp>
        <p:nvSpPr>
          <p:cNvPr id="3" name="Content Placeholder 2"/>
          <p:cNvSpPr>
            <a:spLocks noGrp="1"/>
          </p:cNvSpPr>
          <p:nvPr>
            <p:ph idx="1"/>
          </p:nvPr>
        </p:nvSpPr>
        <p:spPr/>
        <p:txBody>
          <a:bodyPr/>
          <a:lstStyle/>
          <a:p>
            <a:r>
              <a:rPr lang="en-US" dirty="0" smtClean="0"/>
              <a:t>Write down what you believe the book’s moral to be? (A moral is a short statement of the main point that one is supposed to take away from the experience of reading the book.)</a:t>
            </a:r>
            <a:endParaRPr lang="en-US" dirty="0"/>
          </a:p>
        </p:txBody>
      </p:sp>
    </p:spTree>
    <p:extLst>
      <p:ext uri="{BB962C8B-B14F-4D97-AF65-F5344CB8AC3E}">
        <p14:creationId xmlns:p14="http://schemas.microsoft.com/office/powerpoint/2010/main" val="37682656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Possible Answer</a:t>
            </a:r>
            <a:endParaRPr lang="en-US" dirty="0"/>
          </a:p>
        </p:txBody>
      </p:sp>
      <p:sp>
        <p:nvSpPr>
          <p:cNvPr id="3" name="Content Placeholder 2"/>
          <p:cNvSpPr>
            <a:spLocks noGrp="1"/>
          </p:cNvSpPr>
          <p:nvPr>
            <p:ph idx="1"/>
          </p:nvPr>
        </p:nvSpPr>
        <p:spPr/>
        <p:txBody>
          <a:bodyPr/>
          <a:lstStyle/>
          <a:p>
            <a:r>
              <a:rPr lang="en-US" dirty="0" smtClean="0"/>
              <a:t>Page 256: “‘I think that maybe sometimes people get the lives they want.’”</a:t>
            </a:r>
            <a:endParaRPr lang="en-US" dirty="0"/>
          </a:p>
        </p:txBody>
      </p:sp>
    </p:spTree>
    <p:extLst>
      <p:ext uri="{BB962C8B-B14F-4D97-AF65-F5344CB8AC3E}">
        <p14:creationId xmlns:p14="http://schemas.microsoft.com/office/powerpoint/2010/main" val="27769678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Topic</a:t>
            </a:r>
            <a:endParaRPr lang="en-US" dirty="0"/>
          </a:p>
        </p:txBody>
      </p:sp>
      <p:sp>
        <p:nvSpPr>
          <p:cNvPr id="3" name="Content Placeholder 2"/>
          <p:cNvSpPr>
            <a:spLocks noGrp="1"/>
          </p:cNvSpPr>
          <p:nvPr>
            <p:ph idx="1"/>
          </p:nvPr>
        </p:nvSpPr>
        <p:spPr/>
        <p:txBody>
          <a:bodyPr>
            <a:noAutofit/>
          </a:bodyPr>
          <a:lstStyle/>
          <a:p>
            <a:r>
              <a:rPr lang="en-US" sz="2300" b="1" dirty="0" smtClean="0"/>
              <a:t>Values</a:t>
            </a:r>
            <a:r>
              <a:rPr lang="en-US" sz="2300" dirty="0"/>
              <a:t>: In her interview at Point Loma </a:t>
            </a:r>
            <a:r>
              <a:rPr lang="en-US" sz="2300" dirty="0" err="1"/>
              <a:t>Nazarine</a:t>
            </a:r>
            <a:r>
              <a:rPr lang="en-US" sz="2300" dirty="0"/>
              <a:t> </a:t>
            </a:r>
            <a:r>
              <a:rPr lang="en-US" sz="2300" dirty="0" smtClean="0"/>
              <a:t>University (available on Youtube.com), </a:t>
            </a:r>
            <a:r>
              <a:rPr lang="en-US" sz="2300" dirty="0"/>
              <a:t>Jeannette </a:t>
            </a:r>
            <a:r>
              <a:rPr lang="en-US" sz="2300" dirty="0" smtClean="0"/>
              <a:t>(</a:t>
            </a:r>
            <a:r>
              <a:rPr lang="en-US" sz="2300" dirty="0" err="1" smtClean="0"/>
              <a:t>mis</a:t>
            </a:r>
            <a:r>
              <a:rPr lang="en-US" sz="2300" dirty="0" smtClean="0"/>
              <a:t>?)quotes </a:t>
            </a:r>
            <a:r>
              <a:rPr lang="en-US" sz="2300" dirty="0"/>
              <a:t>Oscar </a:t>
            </a:r>
            <a:r>
              <a:rPr lang="en-US" sz="2300" dirty="0" smtClean="0"/>
              <a:t>Wilde as stating, </a:t>
            </a:r>
            <a:r>
              <a:rPr lang="en-US" sz="2300" dirty="0"/>
              <a:t>“A necessity is a luxury once sampled.” </a:t>
            </a:r>
            <a:r>
              <a:rPr lang="en-US" sz="2300" dirty="0" smtClean="0"/>
              <a:t>Another version of the statement  is “A luxury once tasted becomes a necessity.” (The Internet assigns the statement and others like it to various people, so who knows who originally said it?) Her point is that we think that we cannot survive without things we have grown accustomed to. Did reading </a:t>
            </a:r>
            <a:r>
              <a:rPr lang="en-US" sz="2300" i="1" dirty="0" smtClean="0"/>
              <a:t>The Glass Castle </a:t>
            </a:r>
            <a:r>
              <a:rPr lang="en-US" sz="2300" dirty="0" smtClean="0"/>
              <a:t>help you see any of your values in a different light? Is anything that you always considered a necessity really a luxury? Here is a great opportunity to make a connection to Brian </a:t>
            </a:r>
            <a:r>
              <a:rPr lang="en-US" sz="2300" dirty="0" err="1" smtClean="0"/>
              <a:t>Swimme’s</a:t>
            </a:r>
            <a:r>
              <a:rPr lang="en-US" sz="2300" dirty="0" smtClean="0"/>
              <a:t> piece on consumerism. (For “values” see </a:t>
            </a:r>
            <a:r>
              <a:rPr lang="en-US" sz="2300" i="1" dirty="0" smtClean="0"/>
              <a:t>TGC</a:t>
            </a:r>
            <a:r>
              <a:rPr lang="en-US" sz="2300" dirty="0" smtClean="0"/>
              <a:t>, pages 269.)</a:t>
            </a:r>
          </a:p>
          <a:p>
            <a:endParaRPr lang="en-US" sz="23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“Poem on His Birthday”</a:t>
            </a:r>
            <a:endParaRPr lang="en-US" dirty="0"/>
          </a:p>
        </p:txBody>
      </p:sp>
      <p:sp>
        <p:nvSpPr>
          <p:cNvPr id="3" name="Content Placeholder 2"/>
          <p:cNvSpPr>
            <a:spLocks noGrp="1"/>
          </p:cNvSpPr>
          <p:nvPr>
            <p:ph idx="1"/>
          </p:nvPr>
        </p:nvSpPr>
        <p:spPr/>
        <p:txBody>
          <a:bodyPr>
            <a:normAutofit/>
          </a:bodyPr>
          <a:lstStyle/>
          <a:p>
            <a:r>
              <a:rPr lang="en-US" dirty="0">
                <a:hlinkClick r:id="rId2"/>
              </a:rPr>
              <a:t>http://plagiarist.com/poetry/1136</a:t>
            </a:r>
            <a:r>
              <a:rPr lang="en-US" dirty="0" smtClean="0">
                <a:hlinkClick r:id="rId2"/>
              </a:rPr>
              <a:t>/</a:t>
            </a:r>
            <a:r>
              <a:rPr lang="en-US" dirty="0" smtClean="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Topic</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a:t>Science vs. religion</a:t>
            </a:r>
            <a:r>
              <a:rPr lang="en-US" dirty="0"/>
              <a:t>: Jeannette makes statements about science and religion on pages 104-05 and </a:t>
            </a:r>
            <a:r>
              <a:rPr lang="en-US" dirty="0" smtClean="0"/>
              <a:t>261. </a:t>
            </a:r>
            <a:r>
              <a:rPr lang="en-US" dirty="0"/>
              <a:t>Can you embrace religious faith AND reason/science? Of course, science and religion start from very different assumptions, which are mutually exclusive, or </a:t>
            </a:r>
            <a:r>
              <a:rPr lang="en-US" i="1" dirty="0"/>
              <a:t>are</a:t>
            </a:r>
            <a:r>
              <a:rPr lang="en-US" dirty="0"/>
              <a:t> they? Using connections to Jeannette’s book and a narrowly focused experience of your own, explain where you stand on a spectrum ranging from science’s materialism to religion’s emphasis on things not seen. Where does the author stand vis-à-vis science and religion?</a:t>
            </a:r>
          </a:p>
          <a:p>
            <a:endParaRPr lang="en-US" dirty="0"/>
          </a:p>
        </p:txBody>
      </p:sp>
    </p:spTree>
    <p:extLst>
      <p:ext uri="{BB962C8B-B14F-4D97-AF65-F5344CB8AC3E}">
        <p14:creationId xmlns:p14="http://schemas.microsoft.com/office/powerpoint/2010/main" val="24016825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Topic</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a:t>City life vs. wilderness</a:t>
            </a:r>
            <a:r>
              <a:rPr lang="en-US" dirty="0"/>
              <a:t>: Rex Walls, for all his problems, loved nature. “‘These cities will kill you,’ he said” (34). Later, Jeannette writes a paragraph that begins, “Dad missed the wilderness,” in which she develops her father’s </a:t>
            </a:r>
            <a:r>
              <a:rPr lang="en-US" dirty="0" err="1"/>
              <a:t>biophelia</a:t>
            </a:r>
            <a:r>
              <a:rPr lang="en-US" dirty="0"/>
              <a:t> (106; see also the top paragraph on 185). Later, of course, working in “untamed country” in upstate New York seems to do him some good versus the temptations of NYC (262). On the other hand, one might argue that a couple of days in the desert would be more likely to kill you than </a:t>
            </a:r>
            <a:r>
              <a:rPr lang="en-US" dirty="0" smtClean="0"/>
              <a:t>life </a:t>
            </a:r>
            <a:r>
              <a:rPr lang="en-US" dirty="0"/>
              <a:t>in the city. Using an example from your own experience, engage with Rex’s view and its opposite in order to inquire into your own environmental </a:t>
            </a:r>
            <a:r>
              <a:rPr lang="en-US" dirty="0" smtClean="0"/>
              <a:t>ethic. Will cities really kill you? If so, in what sense?</a:t>
            </a:r>
            <a:endParaRPr lang="en-US" dirty="0"/>
          </a:p>
          <a:p>
            <a:endParaRPr lang="en-US" dirty="0"/>
          </a:p>
        </p:txBody>
      </p:sp>
    </p:spTree>
    <p:extLst>
      <p:ext uri="{BB962C8B-B14F-4D97-AF65-F5344CB8AC3E}">
        <p14:creationId xmlns:p14="http://schemas.microsoft.com/office/powerpoint/2010/main" val="14766749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Topic</a:t>
            </a:r>
            <a:endParaRPr lang="en-US" dirty="0"/>
          </a:p>
        </p:txBody>
      </p:sp>
      <p:sp>
        <p:nvSpPr>
          <p:cNvPr id="3" name="Content Placeholder 2"/>
          <p:cNvSpPr>
            <a:spLocks noGrp="1"/>
          </p:cNvSpPr>
          <p:nvPr>
            <p:ph idx="1"/>
          </p:nvPr>
        </p:nvSpPr>
        <p:spPr/>
        <p:txBody>
          <a:bodyPr>
            <a:normAutofit fontScale="70000" lnSpcReduction="20000"/>
          </a:bodyPr>
          <a:lstStyle/>
          <a:p>
            <a:pPr lvl="0"/>
            <a:r>
              <a:rPr lang="en-US" b="1" dirty="0"/>
              <a:t>Harm vs. benefit</a:t>
            </a:r>
            <a:r>
              <a:rPr lang="en-US" dirty="0"/>
              <a:t>: To a large extent, </a:t>
            </a:r>
            <a:r>
              <a:rPr lang="en-US" i="1" dirty="0"/>
              <a:t>The Glass Castle </a:t>
            </a:r>
            <a:r>
              <a:rPr lang="en-US" dirty="0"/>
              <a:t>is a book about growing up while “living in a state of neglect” (193). Yet Jeannette suggests that a hardship that one considers a curse may become a blessing in later life. </a:t>
            </a:r>
            <a:r>
              <a:rPr lang="en-US" dirty="0" smtClean="0"/>
              <a:t>As her </a:t>
            </a:r>
            <a:r>
              <a:rPr lang="en-US" dirty="0"/>
              <a:t>mother says, “‘What doesn’t kill you makes you stronger’” (179). Believe it or not, Jeannette even states in </a:t>
            </a:r>
            <a:r>
              <a:rPr lang="en-US" dirty="0" smtClean="0"/>
              <a:t>her Point </a:t>
            </a:r>
            <a:r>
              <a:rPr lang="en-US" dirty="0"/>
              <a:t>Loma </a:t>
            </a:r>
            <a:r>
              <a:rPr lang="en-US" dirty="0" err="1" smtClean="0"/>
              <a:t>Nazarine</a:t>
            </a:r>
            <a:r>
              <a:rPr lang="en-US" dirty="0" smtClean="0"/>
              <a:t> interview </a:t>
            </a:r>
            <a:r>
              <a:rPr lang="en-US" dirty="0"/>
              <a:t>that her parents gave her “incredible gifts.” In the same interview, she mentions a specific example, how her father pimped her out in a bar. She calls it “the worst experience of my life . . . but also the best experience of my life.” </a:t>
            </a:r>
            <a:r>
              <a:rPr lang="en-US" dirty="0" smtClean="0"/>
              <a:t>What </a:t>
            </a:r>
            <a:r>
              <a:rPr lang="en-US" dirty="0"/>
              <a:t>is the worst experience in </a:t>
            </a:r>
            <a:r>
              <a:rPr lang="en-US" i="1" dirty="0"/>
              <a:t>your</a:t>
            </a:r>
            <a:r>
              <a:rPr lang="en-US" dirty="0"/>
              <a:t> life? Is there something in your own life that seemed like a curse at the time but is in retrospect a blessing? How might a </a:t>
            </a:r>
            <a:r>
              <a:rPr lang="en-US" dirty="0" err="1"/>
              <a:t>Wallsian</a:t>
            </a:r>
            <a:r>
              <a:rPr lang="en-US" dirty="0"/>
              <a:t> approach shed a positive light on a dark moment in your life?</a:t>
            </a:r>
          </a:p>
          <a:p>
            <a:pPr marL="0" indent="0">
              <a:buNone/>
            </a:pPr>
            <a:endParaRPr lang="en-US" dirty="0"/>
          </a:p>
        </p:txBody>
      </p:sp>
    </p:spTree>
    <p:extLst>
      <p:ext uri="{BB962C8B-B14F-4D97-AF65-F5344CB8AC3E}">
        <p14:creationId xmlns:p14="http://schemas.microsoft.com/office/powerpoint/2010/main" val="5754690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Topic</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a:t>Victim vs. perpetrator</a:t>
            </a:r>
            <a:r>
              <a:rPr lang="en-US" dirty="0"/>
              <a:t>: When Jeanette is sexually assaulted by Uncle Stanley, her mother tells her “that sexual assault was a crime of perception” and that her uncle was “‘so lonely’” (184). Think about a time when someone harmed you in some way. Then think compassionately about why s/he might have done that. For example, maybe you were bullied, as Jeannette was by </a:t>
            </a:r>
            <a:r>
              <a:rPr lang="en-US" dirty="0" err="1"/>
              <a:t>Dinitia</a:t>
            </a:r>
            <a:r>
              <a:rPr lang="en-US" dirty="0"/>
              <a:t> Hewitt. Does </a:t>
            </a:r>
            <a:r>
              <a:rPr lang="en-US" dirty="0" smtClean="0"/>
              <a:t>Jeannette’s </a:t>
            </a:r>
            <a:r>
              <a:rPr lang="en-US" dirty="0"/>
              <a:t>awareness to the ills in </a:t>
            </a:r>
            <a:r>
              <a:rPr lang="en-US" dirty="0" err="1"/>
              <a:t>Dinitia’s</a:t>
            </a:r>
            <a:r>
              <a:rPr lang="en-US" dirty="0"/>
              <a:t> life have a corresponding realization about your </a:t>
            </a:r>
            <a:r>
              <a:rPr lang="en-US" dirty="0" smtClean="0"/>
              <a:t>own antagonist</a:t>
            </a:r>
            <a:r>
              <a:rPr lang="en-US" dirty="0"/>
              <a:t>?</a:t>
            </a:r>
          </a:p>
          <a:p>
            <a:endParaRPr lang="en-US" dirty="0"/>
          </a:p>
        </p:txBody>
      </p:sp>
    </p:spTree>
    <p:extLst>
      <p:ext uri="{BB962C8B-B14F-4D97-AF65-F5344CB8AC3E}">
        <p14:creationId xmlns:p14="http://schemas.microsoft.com/office/powerpoint/2010/main" val="29215907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Topic</a:t>
            </a:r>
            <a:endParaRPr lang="en-US" dirty="0"/>
          </a:p>
        </p:txBody>
      </p:sp>
      <p:sp>
        <p:nvSpPr>
          <p:cNvPr id="3" name="Content Placeholder 2"/>
          <p:cNvSpPr>
            <a:spLocks noGrp="1"/>
          </p:cNvSpPr>
          <p:nvPr>
            <p:ph idx="1"/>
          </p:nvPr>
        </p:nvSpPr>
        <p:spPr/>
        <p:txBody>
          <a:bodyPr>
            <a:normAutofit lnSpcReduction="10000"/>
          </a:bodyPr>
          <a:lstStyle/>
          <a:p>
            <a:r>
              <a:rPr lang="en-US" b="1" dirty="0"/>
              <a:t>Pride</a:t>
            </a:r>
            <a:r>
              <a:rPr lang="en-US" dirty="0"/>
              <a:t>: This concept, which </a:t>
            </a:r>
            <a:r>
              <a:rPr lang="en-US" dirty="0" smtClean="0"/>
              <a:t>Christians consider a </a:t>
            </a:r>
            <a:r>
              <a:rPr lang="en-US" dirty="0"/>
              <a:t>“deadly sin,” is a major theme in </a:t>
            </a:r>
            <a:r>
              <a:rPr lang="en-US" i="1" dirty="0"/>
              <a:t>TGC</a:t>
            </a:r>
            <a:r>
              <a:rPr lang="en-US" dirty="0"/>
              <a:t>. See the earlier slide that lists all the page numbers where pride rears its head. In that context, consider how your own pride may </a:t>
            </a:r>
            <a:r>
              <a:rPr lang="en-US" dirty="0" smtClean="0"/>
              <a:t>(or </a:t>
            </a:r>
            <a:r>
              <a:rPr lang="en-US" dirty="0"/>
              <a:t>may not) have been a problem for you in a specific situation. For example, have you ever resisted authority just for the heck of it? Note that a preceding slide deals with cops and other authority figures</a:t>
            </a:r>
            <a:r>
              <a:rPr lang="en-US" dirty="0" smtClean="0"/>
              <a:t>.                      END</a:t>
            </a:r>
            <a:endParaRPr lang="en-US" dirty="0"/>
          </a:p>
          <a:p>
            <a:endParaRPr lang="en-US" dirty="0"/>
          </a:p>
        </p:txBody>
      </p:sp>
    </p:spTree>
    <p:extLst>
      <p:ext uri="{BB962C8B-B14F-4D97-AF65-F5344CB8AC3E}">
        <p14:creationId xmlns:p14="http://schemas.microsoft.com/office/powerpoint/2010/main" val="1404433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Points</a:t>
            </a:r>
            <a:endParaRPr lang="en-US" dirty="0"/>
          </a:p>
        </p:txBody>
      </p:sp>
      <p:sp>
        <p:nvSpPr>
          <p:cNvPr id="3" name="Content Placeholder 2"/>
          <p:cNvSpPr>
            <a:spLocks noGrp="1"/>
          </p:cNvSpPr>
          <p:nvPr>
            <p:ph idx="1"/>
          </p:nvPr>
        </p:nvSpPr>
        <p:spPr/>
        <p:txBody>
          <a:bodyPr/>
          <a:lstStyle/>
          <a:p>
            <a:r>
              <a:rPr lang="en-US" dirty="0" smtClean="0"/>
              <a:t>The poem was written in 1952, a year before his death. It continues a life-long fascination with death but conveys the feeling that his end was drawing near. He sees not only fecundity in the natural world but also the death of other creatures and recognizes that their death, like his own, is inevitable. Nevertheless, he seems to praise the Creator.</a:t>
            </a:r>
            <a:endParaRPr lang="en-US" dirty="0"/>
          </a:p>
        </p:txBody>
      </p:sp>
    </p:spTree>
    <p:extLst>
      <p:ext uri="{BB962C8B-B14F-4D97-AF65-F5344CB8AC3E}">
        <p14:creationId xmlns:p14="http://schemas.microsoft.com/office/powerpoint/2010/main" val="3733250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Poem (12 stanzas)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Stanza 1</a:t>
            </a:r>
            <a:r>
              <a:rPr lang="en-US" dirty="0" smtClean="0"/>
              <a:t>: The poet “celebrates and spurns” his 35</a:t>
            </a:r>
            <a:r>
              <a:rPr lang="en-US" baseline="30000" dirty="0" smtClean="0"/>
              <a:t>th</a:t>
            </a:r>
            <a:r>
              <a:rPr lang="en-US" dirty="0" smtClean="0"/>
              <a:t> birthday, watching the birds and thinking of various images of nature’s mutability. </a:t>
            </a:r>
          </a:p>
          <a:p>
            <a:r>
              <a:rPr lang="en-US" b="1" dirty="0" smtClean="0"/>
              <a:t>Stanza 2</a:t>
            </a:r>
            <a:r>
              <a:rPr lang="en-US" dirty="0" smtClean="0"/>
              <a:t>: These reminders are personally relevant because he realizes that he “Toils towards the ambush of his wounds; / Herons, steeple stemmed, bless.” </a:t>
            </a:r>
          </a:p>
          <a:p>
            <a:pPr lvl="1"/>
            <a:r>
              <a:rPr lang="en-US" dirty="0" smtClean="0"/>
              <a:t>He journeys toward the time when there is no escaping the ills of old age. </a:t>
            </a:r>
          </a:p>
          <a:p>
            <a:pPr lvl="1"/>
            <a:r>
              <a:rPr lang="en-US" dirty="0" smtClean="0"/>
              <a:t>The herons, whose beaks are narrow like steeples, “walk in their shroud” in the next stanza (that is, they are walking reminders of the poet’s mortality). </a:t>
            </a:r>
          </a:p>
          <a:p>
            <a:pPr lvl="1"/>
            <a:r>
              <a:rPr lang="en-US" dirty="0" smtClean="0"/>
              <a:t>In stanza 2, they “bless” (they bestow some kind of good; OR, more likely, they </a:t>
            </a:r>
            <a:r>
              <a:rPr lang="en-US" i="1" dirty="0" smtClean="0"/>
              <a:t>strike</a:t>
            </a:r>
            <a:r>
              <a:rPr lang="en-US" dirty="0" smtClean="0"/>
              <a:t> their prey; cf. French,</a:t>
            </a:r>
            <a:r>
              <a:rPr lang="en-US" i="1" dirty="0" smtClean="0"/>
              <a:t> </a:t>
            </a:r>
            <a:r>
              <a:rPr lang="en-US" i="1" dirty="0" err="1" smtClean="0"/>
              <a:t>blesser</a:t>
            </a:r>
            <a:r>
              <a:rPr lang="en-US" dirty="0" smtClean="0"/>
              <a:t>, to hurt). In the latter sense, the word “bless” is part of a strand of references to predation.</a:t>
            </a:r>
          </a:p>
        </p:txBody>
      </p:sp>
    </p:spTree>
    <p:extLst>
      <p:ext uri="{BB962C8B-B14F-4D97-AF65-F5344CB8AC3E}">
        <p14:creationId xmlns:p14="http://schemas.microsoft.com/office/powerpoint/2010/main" val="120948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the Poem</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Religious language </a:t>
            </a:r>
            <a:r>
              <a:rPr lang="en-US" dirty="0"/>
              <a:t>permeates the </a:t>
            </a:r>
            <a:r>
              <a:rPr lang="en-US" dirty="0" smtClean="0"/>
              <a:t>poem. For example, God is </a:t>
            </a:r>
            <a:r>
              <a:rPr lang="en-US" dirty="0"/>
              <a:t>“Him / Who is the light of old.” </a:t>
            </a:r>
            <a:r>
              <a:rPr lang="en-US" dirty="0" smtClean="0"/>
              <a:t>This God is specifically Christian. </a:t>
            </a:r>
            <a:r>
              <a:rPr lang="en-US" dirty="0"/>
              <a:t>“In a cavernous, swung / Wave’s silence, wept white angelus knells.” The Angelus </a:t>
            </a:r>
            <a:r>
              <a:rPr lang="en-US" dirty="0" smtClean="0"/>
              <a:t>(</a:t>
            </a:r>
            <a:r>
              <a:rPr lang="en-US" b="1" dirty="0" smtClean="0"/>
              <a:t>an</a:t>
            </a:r>
            <a:r>
              <a:rPr lang="en-US" dirty="0" smtClean="0"/>
              <a:t> </a:t>
            </a:r>
            <a:r>
              <a:rPr lang="en-US" dirty="0" err="1" smtClean="0"/>
              <a:t>j</a:t>
            </a:r>
            <a:r>
              <a:rPr lang="en-US" i="1" dirty="0" err="1" smtClean="0"/>
              <a:t>uh</a:t>
            </a:r>
            <a:r>
              <a:rPr lang="en-US" dirty="0" smtClean="0"/>
              <a:t> </a:t>
            </a:r>
            <a:r>
              <a:rPr lang="en-US" dirty="0" err="1" smtClean="0"/>
              <a:t>l</a:t>
            </a:r>
            <a:r>
              <a:rPr lang="en-US" i="1" dirty="0" err="1" smtClean="0"/>
              <a:t>uh</a:t>
            </a:r>
            <a:r>
              <a:rPr lang="en-US" dirty="0" smtClean="0"/>
              <a:t> s) is </a:t>
            </a:r>
            <a:r>
              <a:rPr lang="en-US" dirty="0"/>
              <a:t>a devotion in memory of the Annunciation </a:t>
            </a:r>
            <a:r>
              <a:rPr lang="en-US" dirty="0" smtClean="0"/>
              <a:t>(when the angel Gabriel </a:t>
            </a:r>
            <a:r>
              <a:rPr lang="en-US" dirty="0"/>
              <a:t>tells Mary that she is </a:t>
            </a:r>
            <a:r>
              <a:rPr lang="en-US" dirty="0" smtClean="0"/>
              <a:t>pregnant with Jesus). </a:t>
            </a:r>
            <a:r>
              <a:rPr lang="en-US" dirty="0"/>
              <a:t>A bell </a:t>
            </a:r>
            <a:r>
              <a:rPr lang="en-US" dirty="0" smtClean="0"/>
              <a:t>announces (knells) when </a:t>
            </a:r>
            <a:r>
              <a:rPr lang="en-US" dirty="0"/>
              <a:t>it should be recited. </a:t>
            </a:r>
            <a:r>
              <a:rPr lang="en-US" dirty="0" smtClean="0"/>
              <a:t>(Knells are also typically associated with funerals.) </a:t>
            </a:r>
          </a:p>
          <a:p>
            <a:r>
              <a:rPr lang="en-US" b="1" dirty="0" smtClean="0"/>
              <a:t>The point</a:t>
            </a:r>
            <a:r>
              <a:rPr lang="en-US" dirty="0" smtClean="0"/>
              <a:t>: So </a:t>
            </a:r>
            <a:r>
              <a:rPr lang="en-US" dirty="0"/>
              <a:t>there is a contrast between the mutable world that the poet sees with his “five / Senses” in a later stanza and the consolation that the Christian Heaven offers. In other words, he sees in nature not only signs of his own mortality but also reminders of a life after death.</a:t>
            </a:r>
          </a:p>
          <a:p>
            <a:r>
              <a:rPr lang="en-US" b="1" dirty="0"/>
              <a:t>Blessings</a:t>
            </a:r>
            <a:r>
              <a:rPr lang="en-US" dirty="0"/>
              <a:t>: Toward the </a:t>
            </a:r>
            <a:r>
              <a:rPr lang="en-US" dirty="0" smtClean="0"/>
              <a:t>end of the poem, </a:t>
            </a:r>
            <a:r>
              <a:rPr lang="en-US" dirty="0"/>
              <a:t>he realizes that he has various blessings. Foremost among them is that </a:t>
            </a:r>
            <a:r>
              <a:rPr lang="en-US" dirty="0" smtClean="0"/>
              <a:t>the shortness </a:t>
            </a:r>
            <a:r>
              <a:rPr lang="en-US" dirty="0"/>
              <a:t>of time heightens perception of nature’s beauty. This blessing and his faith in God are with him as he “sail[s] out to die” in the last line</a:t>
            </a:r>
            <a:r>
              <a:rPr lang="en-US" dirty="0" smtClean="0"/>
              <a:t>. The poem is thus a Christian counterpart to Wallace Stevens’s “Sunday Morning,” which is written from a nonreligious point of view, and ends with the line, “Downward to darkness on extended wings” (a far superior final line, by the way).</a:t>
            </a:r>
            <a:endParaRPr lang="en-US" dirty="0"/>
          </a:p>
          <a:p>
            <a:endParaRPr lang="en-US" dirty="0"/>
          </a:p>
        </p:txBody>
      </p:sp>
    </p:spTree>
    <p:extLst>
      <p:ext uri="{BB962C8B-B14F-4D97-AF65-F5344CB8AC3E}">
        <p14:creationId xmlns:p14="http://schemas.microsoft.com/office/powerpoint/2010/main" val="3850481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Key Stanza</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And freely he goes lost 		</a:t>
            </a:r>
          </a:p>
          <a:p>
            <a:pPr marL="0" indent="0">
              <a:buNone/>
            </a:pPr>
            <a:r>
              <a:rPr lang="en-US" sz="2000" dirty="0" smtClean="0"/>
              <a:t>In </a:t>
            </a:r>
            <a:r>
              <a:rPr lang="en-US" sz="2000" dirty="0"/>
              <a:t>the unknown, famous light of great </a:t>
            </a:r>
            <a:r>
              <a:rPr lang="en-US" sz="2000" dirty="0" smtClean="0"/>
              <a:t>	</a:t>
            </a:r>
          </a:p>
          <a:p>
            <a:pPr marL="0" indent="0">
              <a:buNone/>
            </a:pPr>
            <a:r>
              <a:rPr lang="en-US" sz="2000" dirty="0" smtClean="0"/>
              <a:t>And </a:t>
            </a:r>
            <a:r>
              <a:rPr lang="en-US" sz="2000" dirty="0"/>
              <a:t>fabulous, dear God. </a:t>
            </a:r>
            <a:r>
              <a:rPr lang="en-US" sz="2000" dirty="0" smtClean="0"/>
              <a:t>		</a:t>
            </a:r>
          </a:p>
          <a:p>
            <a:pPr marL="0" indent="0">
              <a:buNone/>
            </a:pPr>
            <a:r>
              <a:rPr lang="en-US" sz="2000" b="1" dirty="0" smtClean="0"/>
              <a:t>Dark </a:t>
            </a:r>
            <a:r>
              <a:rPr lang="en-US" sz="2000" b="1" dirty="0"/>
              <a:t>is a way and light is a place</a:t>
            </a:r>
            <a:r>
              <a:rPr lang="en-US" sz="2000" b="1" dirty="0" smtClean="0"/>
              <a:t>,	</a:t>
            </a:r>
          </a:p>
          <a:p>
            <a:pPr marL="0" indent="0">
              <a:buNone/>
            </a:pPr>
            <a:r>
              <a:rPr lang="en-US" sz="2000" b="1" dirty="0" smtClean="0"/>
              <a:t>Heaven </a:t>
            </a:r>
            <a:r>
              <a:rPr lang="en-US" sz="2000" b="1" dirty="0"/>
              <a:t>that never was </a:t>
            </a:r>
            <a:r>
              <a:rPr lang="en-US" sz="2000" b="1" dirty="0" smtClean="0"/>
              <a:t>		</a:t>
            </a:r>
          </a:p>
          <a:p>
            <a:pPr marL="0" indent="0">
              <a:buNone/>
            </a:pPr>
            <a:r>
              <a:rPr lang="en-US" sz="2000" b="1" dirty="0" smtClean="0"/>
              <a:t>Nor </a:t>
            </a:r>
            <a:r>
              <a:rPr lang="en-US" sz="2000" b="1" dirty="0"/>
              <a:t>will be ever is always true, </a:t>
            </a:r>
            <a:r>
              <a:rPr lang="en-US" sz="2000" b="1" dirty="0" smtClean="0"/>
              <a:t>		</a:t>
            </a:r>
          </a:p>
          <a:p>
            <a:pPr marL="0" indent="0">
              <a:buNone/>
            </a:pPr>
            <a:r>
              <a:rPr lang="en-US" sz="2000" dirty="0" smtClean="0"/>
              <a:t>And</a:t>
            </a:r>
            <a:r>
              <a:rPr lang="en-US" sz="2000" dirty="0"/>
              <a:t>, in that </a:t>
            </a:r>
            <a:r>
              <a:rPr lang="en-US" sz="2000" dirty="0" err="1"/>
              <a:t>brambled</a:t>
            </a:r>
            <a:r>
              <a:rPr lang="en-US" sz="2000" dirty="0"/>
              <a:t> void, </a:t>
            </a:r>
            <a:r>
              <a:rPr lang="en-US" sz="2000" dirty="0" smtClean="0"/>
              <a:t>		</a:t>
            </a:r>
          </a:p>
          <a:p>
            <a:pPr marL="0" indent="0">
              <a:buNone/>
            </a:pPr>
            <a:r>
              <a:rPr lang="en-US" sz="2000" dirty="0" smtClean="0"/>
              <a:t>Plenty </a:t>
            </a:r>
            <a:r>
              <a:rPr lang="en-US" sz="2000" dirty="0"/>
              <a:t>as blackberries in the woods </a:t>
            </a:r>
            <a:r>
              <a:rPr lang="en-US" sz="2000" dirty="0" smtClean="0"/>
              <a:t>	</a:t>
            </a:r>
          </a:p>
          <a:p>
            <a:pPr marL="0" indent="0">
              <a:buNone/>
            </a:pPr>
            <a:r>
              <a:rPr lang="en-US" sz="2000" dirty="0" smtClean="0"/>
              <a:t>The </a:t>
            </a:r>
            <a:r>
              <a:rPr lang="en-US" sz="2000" dirty="0"/>
              <a:t>dead </a:t>
            </a:r>
            <a:r>
              <a:rPr lang="en-US" sz="2000" dirty="0" smtClean="0"/>
              <a:t>grow </a:t>
            </a:r>
            <a:r>
              <a:rPr lang="en-US" sz="2000" dirty="0"/>
              <a:t>for His joy</a:t>
            </a:r>
            <a:r>
              <a:rPr lang="en-US" sz="2000" dirty="0" smtClean="0"/>
              <a:t>.</a:t>
            </a:r>
            <a:r>
              <a:rPr lang="en-US" sz="1600" dirty="0" smtClean="0"/>
              <a:t>		</a:t>
            </a:r>
          </a:p>
          <a:p>
            <a:pPr marL="0" indent="0">
              <a:buNone/>
            </a:pPr>
            <a:endParaRPr lang="en-US" sz="1600" dirty="0"/>
          </a:p>
        </p:txBody>
      </p:sp>
    </p:spTree>
    <p:extLst>
      <p:ext uri="{BB962C8B-B14F-4D97-AF65-F5344CB8AC3E}">
        <p14:creationId xmlns:p14="http://schemas.microsoft.com/office/powerpoint/2010/main" val="1872404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Key Stanza</a:t>
            </a:r>
            <a:endParaRPr lang="en-US" dirty="0"/>
          </a:p>
        </p:txBody>
      </p:sp>
      <p:sp>
        <p:nvSpPr>
          <p:cNvPr id="3" name="Content Placeholder 2"/>
          <p:cNvSpPr>
            <a:spLocks noGrp="1"/>
          </p:cNvSpPr>
          <p:nvPr>
            <p:ph idx="1"/>
          </p:nvPr>
        </p:nvSpPr>
        <p:spPr/>
        <p:txBody>
          <a:bodyPr>
            <a:normAutofit/>
          </a:bodyPr>
          <a:lstStyle/>
          <a:p>
            <a:pPr marL="0" indent="0">
              <a:buNone/>
            </a:pPr>
            <a:r>
              <a:rPr lang="en-US" sz="1600" u="sng" dirty="0" smtClean="0"/>
              <a:t>Thomas’s stanza</a:t>
            </a:r>
            <a:r>
              <a:rPr lang="en-US" sz="1600" dirty="0" smtClean="0"/>
              <a:t>			</a:t>
            </a:r>
            <a:r>
              <a:rPr lang="en-US" sz="1600" u="sng" dirty="0" smtClean="0"/>
              <a:t>Paraphrase by F.F.</a:t>
            </a:r>
          </a:p>
          <a:p>
            <a:pPr marL="0" indent="0">
              <a:buNone/>
            </a:pPr>
            <a:r>
              <a:rPr lang="en-US" sz="1600" dirty="0" smtClean="0"/>
              <a:t>And </a:t>
            </a:r>
            <a:r>
              <a:rPr lang="en-US" sz="1600" dirty="0"/>
              <a:t>freely he goes lost </a:t>
            </a:r>
            <a:r>
              <a:rPr lang="en-US" sz="1600" dirty="0" smtClean="0"/>
              <a:t>		With free will he wanders confusedly</a:t>
            </a:r>
          </a:p>
          <a:p>
            <a:pPr marL="0" indent="0">
              <a:buNone/>
            </a:pPr>
            <a:r>
              <a:rPr lang="en-US" sz="1600" dirty="0" smtClean="0"/>
              <a:t>In </a:t>
            </a:r>
            <a:r>
              <a:rPr lang="en-US" sz="1600" dirty="0"/>
              <a:t>the unknown, famous light of great </a:t>
            </a:r>
            <a:r>
              <a:rPr lang="en-US" sz="1600" dirty="0" smtClean="0"/>
              <a:t>	Into the mysterious but renowned light</a:t>
            </a:r>
          </a:p>
          <a:p>
            <a:pPr marL="0" indent="0">
              <a:buNone/>
            </a:pPr>
            <a:r>
              <a:rPr lang="en-US" sz="1600" dirty="0" smtClean="0"/>
              <a:t>And </a:t>
            </a:r>
            <a:r>
              <a:rPr lang="en-US" sz="1600" dirty="0"/>
              <a:t>fabulous, dear God. </a:t>
            </a:r>
            <a:r>
              <a:rPr lang="en-US" sz="1600" dirty="0" smtClean="0"/>
              <a:t>		Of great, myth-rich, precious God.</a:t>
            </a:r>
          </a:p>
          <a:p>
            <a:pPr marL="0" indent="0">
              <a:buNone/>
            </a:pPr>
            <a:r>
              <a:rPr lang="en-US" sz="1600" b="1" dirty="0" smtClean="0"/>
              <a:t>Dark </a:t>
            </a:r>
            <a:r>
              <a:rPr lang="en-US" sz="1600" b="1" dirty="0"/>
              <a:t>is a way and light is a place</a:t>
            </a:r>
            <a:r>
              <a:rPr lang="en-US" sz="1600" b="1" dirty="0" smtClean="0"/>
              <a:t>,	</a:t>
            </a:r>
            <a:r>
              <a:rPr lang="en-US" sz="1400" b="1" dirty="0" smtClean="0"/>
              <a:t>Darkness is one path forward and light is a destination[;]</a:t>
            </a:r>
          </a:p>
          <a:p>
            <a:pPr marL="0" indent="0">
              <a:buNone/>
            </a:pPr>
            <a:r>
              <a:rPr lang="en-US" sz="1600" b="1" dirty="0" smtClean="0"/>
              <a:t>Heaven </a:t>
            </a:r>
            <a:r>
              <a:rPr lang="en-US" sz="1600" b="1" dirty="0"/>
              <a:t>that never was </a:t>
            </a:r>
            <a:r>
              <a:rPr lang="en-US" sz="1600" b="1" dirty="0" smtClean="0"/>
              <a:t>		Heaven that never existed [here on Earth]</a:t>
            </a:r>
          </a:p>
          <a:p>
            <a:pPr marL="0" indent="0">
              <a:buNone/>
            </a:pPr>
            <a:r>
              <a:rPr lang="en-US" sz="1600" b="1" dirty="0" smtClean="0"/>
              <a:t>Nor </a:t>
            </a:r>
            <a:r>
              <a:rPr lang="en-US" sz="1600" b="1" dirty="0"/>
              <a:t>will be ever is always true, </a:t>
            </a:r>
            <a:r>
              <a:rPr lang="en-US" sz="1600" b="1" dirty="0" smtClean="0"/>
              <a:t>		Nor ever will exist [here] is nevertheless true</a:t>
            </a:r>
          </a:p>
          <a:p>
            <a:pPr marL="0" indent="0">
              <a:buNone/>
            </a:pPr>
            <a:r>
              <a:rPr lang="en-US" sz="1600" dirty="0" smtClean="0"/>
              <a:t>And</a:t>
            </a:r>
            <a:r>
              <a:rPr lang="en-US" sz="1600" dirty="0"/>
              <a:t>, in that </a:t>
            </a:r>
            <a:r>
              <a:rPr lang="en-US" sz="1600" dirty="0" err="1"/>
              <a:t>brambled</a:t>
            </a:r>
            <a:r>
              <a:rPr lang="en-US" sz="1600" dirty="0"/>
              <a:t> void, </a:t>
            </a:r>
            <a:r>
              <a:rPr lang="en-US" sz="1600" dirty="0" smtClean="0"/>
              <a:t>		And, in that thorny emptiness [the natural world],</a:t>
            </a:r>
          </a:p>
          <a:p>
            <a:pPr marL="0" indent="0">
              <a:buNone/>
            </a:pPr>
            <a:r>
              <a:rPr lang="en-US" sz="1600" dirty="0" smtClean="0"/>
              <a:t>Plenty </a:t>
            </a:r>
            <a:r>
              <a:rPr lang="en-US" sz="1600" dirty="0"/>
              <a:t>as blackberries in the woods </a:t>
            </a:r>
            <a:r>
              <a:rPr lang="en-US" sz="1600" dirty="0" smtClean="0"/>
              <a:t>	Plentiful as blackberries in the woods</a:t>
            </a:r>
          </a:p>
          <a:p>
            <a:pPr marL="0" indent="0">
              <a:buNone/>
            </a:pPr>
            <a:r>
              <a:rPr lang="en-US" sz="1600" dirty="0" smtClean="0"/>
              <a:t>The </a:t>
            </a:r>
            <a:r>
              <a:rPr lang="en-US" sz="1600" dirty="0"/>
              <a:t>dead </a:t>
            </a:r>
            <a:r>
              <a:rPr lang="en-US" sz="1600" dirty="0" smtClean="0"/>
              <a:t>grow </a:t>
            </a:r>
            <a:r>
              <a:rPr lang="en-US" sz="1600" dirty="0"/>
              <a:t>for His joy</a:t>
            </a:r>
            <a:r>
              <a:rPr lang="en-US" sz="1600" dirty="0" smtClean="0"/>
              <a:t>.		The living dead mature to give God joy.</a:t>
            </a:r>
          </a:p>
          <a:p>
            <a:pPr marL="0" indent="0">
              <a:buNone/>
            </a:pPr>
            <a:endParaRPr lang="en-US" sz="1600" dirty="0"/>
          </a:p>
        </p:txBody>
      </p:sp>
    </p:spTree>
    <p:extLst>
      <p:ext uri="{BB962C8B-B14F-4D97-AF65-F5344CB8AC3E}">
        <p14:creationId xmlns:p14="http://schemas.microsoft.com/office/powerpoint/2010/main" val="3780756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1735</TotalTime>
  <Words>4649</Words>
  <Application>Microsoft Office PowerPoint</Application>
  <PresentationFormat>On-screen Show (4:3)</PresentationFormat>
  <Paragraphs>233</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Jeannette Walls’s  The Glass Castle</vt:lpstr>
      <vt:lpstr>Outline</vt:lpstr>
      <vt:lpstr>Epigraph as printed in TGC</vt:lpstr>
      <vt:lpstr>“Poem on His Birthday”</vt:lpstr>
      <vt:lpstr>Preliminary Points</vt:lpstr>
      <vt:lpstr>The Poem (12 stanzas)</vt:lpstr>
      <vt:lpstr>More on the Poem</vt:lpstr>
      <vt:lpstr>The Key Stanza</vt:lpstr>
      <vt:lpstr>The Key Stanza</vt:lpstr>
      <vt:lpstr>Summary of the Stanza</vt:lpstr>
      <vt:lpstr>The Point</vt:lpstr>
      <vt:lpstr>The Book’s Structure</vt:lpstr>
      <vt:lpstr>The Three Main Sections</vt:lpstr>
      <vt:lpstr>Illustration: Happiness</vt:lpstr>
      <vt:lpstr>Application of Blake’s Stages</vt:lpstr>
      <vt:lpstr>And Yet</vt:lpstr>
      <vt:lpstr>Another Structural Point</vt:lpstr>
      <vt:lpstr>Jesus in the Gospel of Thomas</vt:lpstr>
      <vt:lpstr>Comedy vs. Tragedy</vt:lpstr>
      <vt:lpstr>Writing in Class: 15 minutes</vt:lpstr>
      <vt:lpstr>Concepts</vt:lpstr>
      <vt:lpstr>Discussion</vt:lpstr>
      <vt:lpstr>Day Two: Causes of Brokenness</vt:lpstr>
      <vt:lpstr>Pride and Self-Delusion</vt:lpstr>
      <vt:lpstr>Suggestion about Pride</vt:lpstr>
      <vt:lpstr>Hatred of Cops and Resistance to Authority</vt:lpstr>
      <vt:lpstr>Images</vt:lpstr>
      <vt:lpstr>A Key Image: Fire</vt:lpstr>
      <vt:lpstr>Images of Things That Lie Within/Beneath</vt:lpstr>
      <vt:lpstr>What Lies Within?</vt:lpstr>
      <vt:lpstr>Major Theme: Turbulence and Order</vt:lpstr>
      <vt:lpstr>Tensions: Conflicting Value Systems</vt:lpstr>
      <vt:lpstr> Another Major Theme: A Generational Swing to the Opposite </vt:lpstr>
      <vt:lpstr>Parents’ Contradictions</vt:lpstr>
      <vt:lpstr>The Glass Castle</vt:lpstr>
      <vt:lpstr>A Possible Interpretation</vt:lpstr>
      <vt:lpstr>Writing in Class:  The Moral Lesson </vt:lpstr>
      <vt:lpstr>A Possible Answer</vt:lpstr>
      <vt:lpstr>Paper Topic</vt:lpstr>
      <vt:lpstr>Paper Topic</vt:lpstr>
      <vt:lpstr>Paper Topic</vt:lpstr>
      <vt:lpstr>Paper Topic</vt:lpstr>
      <vt:lpstr>Paper Topic</vt:lpstr>
      <vt:lpstr>Paper Topic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Jeannette Walls’s  The Glass Castle</dc:title>
  <dc:creator>Windows User</dc:creator>
  <cp:lastModifiedBy>Fike, Matthew A.</cp:lastModifiedBy>
  <cp:revision>73</cp:revision>
  <dcterms:created xsi:type="dcterms:W3CDTF">2015-07-18T16:52:43Z</dcterms:created>
  <dcterms:modified xsi:type="dcterms:W3CDTF">2015-08-30T15:57:17Z</dcterms:modified>
</cp:coreProperties>
</file>