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3" r:id="rId3"/>
    <p:sldId id="294" r:id="rId4"/>
    <p:sldId id="293" r:id="rId5"/>
    <p:sldId id="258" r:id="rId6"/>
    <p:sldId id="262" r:id="rId7"/>
    <p:sldId id="265" r:id="rId8"/>
    <p:sldId id="259" r:id="rId9"/>
    <p:sldId id="257" r:id="rId10"/>
    <p:sldId id="295" r:id="rId11"/>
    <p:sldId id="272" r:id="rId12"/>
    <p:sldId id="263" r:id="rId13"/>
    <p:sldId id="298" r:id="rId14"/>
    <p:sldId id="260" r:id="rId15"/>
    <p:sldId id="286" r:id="rId16"/>
    <p:sldId id="296" r:id="rId17"/>
    <p:sldId id="261" r:id="rId18"/>
    <p:sldId id="268" r:id="rId19"/>
    <p:sldId id="311" r:id="rId20"/>
    <p:sldId id="287" r:id="rId21"/>
    <p:sldId id="266" r:id="rId22"/>
    <p:sldId id="299" r:id="rId23"/>
    <p:sldId id="300" r:id="rId24"/>
    <p:sldId id="312" r:id="rId25"/>
    <p:sldId id="267" r:id="rId26"/>
    <p:sldId id="291" r:id="rId27"/>
    <p:sldId id="301" r:id="rId28"/>
    <p:sldId id="302" r:id="rId29"/>
    <p:sldId id="308" r:id="rId30"/>
    <p:sldId id="310" r:id="rId31"/>
    <p:sldId id="284" r:id="rId32"/>
    <p:sldId id="271" r:id="rId33"/>
    <p:sldId id="269" r:id="rId34"/>
    <p:sldId id="273" r:id="rId35"/>
    <p:sldId id="281" r:id="rId36"/>
    <p:sldId id="309" r:id="rId37"/>
    <p:sldId id="277" r:id="rId38"/>
    <p:sldId id="280" r:id="rId39"/>
    <p:sldId id="279" r:id="rId40"/>
    <p:sldId id="307" r:id="rId41"/>
    <p:sldId id="305" r:id="rId42"/>
    <p:sldId id="306" r:id="rId43"/>
    <p:sldId id="282" r:id="rId44"/>
    <p:sldId id="283" r:id="rId45"/>
    <p:sldId id="290" r:id="rId46"/>
    <p:sldId id="304" r:id="rId47"/>
    <p:sldId id="303" r:id="rId48"/>
    <p:sldId id="289"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9" d="100"/>
          <a:sy n="79" d="100"/>
        </p:scale>
        <p:origin x="-2544" y="-77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8ED653F-85AF-4EB1-81E0-B15410887CA6}" type="datetimeFigureOut">
              <a:rPr lang="en-US" smtClean="0"/>
              <a:pPr/>
              <a:t>10/27/2014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E6E13A-046E-467E-BE60-0A5BA061AA1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ED653F-85AF-4EB1-81E0-B15410887CA6}" type="datetimeFigureOut">
              <a:rPr lang="en-US" smtClean="0"/>
              <a:pPr/>
              <a:t>10/27/2014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E6E13A-046E-467E-BE60-0A5BA061AA1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ED653F-85AF-4EB1-81E0-B15410887CA6}" type="datetimeFigureOut">
              <a:rPr lang="en-US" smtClean="0"/>
              <a:pPr/>
              <a:t>10/27/2014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E6E13A-046E-467E-BE60-0A5BA061AA1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ED653F-85AF-4EB1-81E0-B15410887CA6}" type="datetimeFigureOut">
              <a:rPr lang="en-US" smtClean="0"/>
              <a:pPr/>
              <a:t>10/27/2014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E6E13A-046E-467E-BE60-0A5BA061AA1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ED653F-85AF-4EB1-81E0-B15410887CA6}" type="datetimeFigureOut">
              <a:rPr lang="en-US" smtClean="0"/>
              <a:pPr/>
              <a:t>10/27/2014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E6E13A-046E-467E-BE60-0A5BA061AA1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8ED653F-85AF-4EB1-81E0-B15410887CA6}" type="datetimeFigureOut">
              <a:rPr lang="en-US" smtClean="0"/>
              <a:pPr/>
              <a:t>10/27/2014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E6E13A-046E-467E-BE60-0A5BA061AA1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8ED653F-85AF-4EB1-81E0-B15410887CA6}" type="datetimeFigureOut">
              <a:rPr lang="en-US" smtClean="0"/>
              <a:pPr/>
              <a:t>10/27/2014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E6E13A-046E-467E-BE60-0A5BA061AA1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8ED653F-85AF-4EB1-81E0-B15410887CA6}" type="datetimeFigureOut">
              <a:rPr lang="en-US" smtClean="0"/>
              <a:pPr/>
              <a:t>10/27/2014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E6E13A-046E-467E-BE60-0A5BA061AA1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ED653F-85AF-4EB1-81E0-B15410887CA6}" type="datetimeFigureOut">
              <a:rPr lang="en-US" smtClean="0"/>
              <a:pPr/>
              <a:t>10/27/2014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E6E13A-046E-467E-BE60-0A5BA061AA1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ED653F-85AF-4EB1-81E0-B15410887CA6}" type="datetimeFigureOut">
              <a:rPr lang="en-US" smtClean="0"/>
              <a:pPr/>
              <a:t>10/27/2014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E6E13A-046E-467E-BE60-0A5BA061AA1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ED653F-85AF-4EB1-81E0-B15410887CA6}" type="datetimeFigureOut">
              <a:rPr lang="en-US" smtClean="0"/>
              <a:pPr/>
              <a:t>10/27/2014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E6E13A-046E-467E-BE60-0A5BA061AA1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ED653F-85AF-4EB1-81E0-B15410887CA6}" type="datetimeFigureOut">
              <a:rPr lang="en-US" smtClean="0"/>
              <a:pPr/>
              <a:t>10/27/2014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E6E13A-046E-467E-BE60-0A5BA061AA1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merriam-webster.com/dictionary/globalization" TargetMode="External"/><Relationship Id="rId2" Type="http://schemas.openxmlformats.org/officeDocument/2006/relationships/hyperlink" Target="http://www.merriam-webster.com/dictionary/globa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www2.winthrop.edu/gli/"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Kelsey Timmerman’s </a:t>
            </a:r>
            <a:br>
              <a:rPr lang="en-US" dirty="0" smtClean="0"/>
            </a:br>
            <a:r>
              <a:rPr lang="en-US" i="1" dirty="0" smtClean="0"/>
              <a:t>Where Am I Eating?</a:t>
            </a:r>
            <a:endParaRPr lang="en-US" i="1" dirty="0"/>
          </a:p>
        </p:txBody>
      </p:sp>
      <p:sp>
        <p:nvSpPr>
          <p:cNvPr id="3" name="Subtitle 2"/>
          <p:cNvSpPr>
            <a:spLocks noGrp="1"/>
          </p:cNvSpPr>
          <p:nvPr>
            <p:ph type="subTitle" idx="1"/>
          </p:nvPr>
        </p:nvSpPr>
        <p:spPr/>
        <p:txBody>
          <a:bodyPr/>
          <a:lstStyle/>
          <a:p>
            <a:r>
              <a:rPr lang="en-US" dirty="0" smtClean="0"/>
              <a:t>HMXP 102</a:t>
            </a:r>
          </a:p>
          <a:p>
            <a:r>
              <a:rPr lang="en-US" dirty="0" smtClean="0"/>
              <a:t>Dr. Fike</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Connection</a:t>
            </a:r>
            <a:endParaRPr lang="en-US" dirty="0"/>
          </a:p>
        </p:txBody>
      </p:sp>
      <p:sp>
        <p:nvSpPr>
          <p:cNvPr id="3" name="Content Placeholder 2"/>
          <p:cNvSpPr>
            <a:spLocks noGrp="1"/>
          </p:cNvSpPr>
          <p:nvPr>
            <p:ph idx="1"/>
          </p:nvPr>
        </p:nvSpPr>
        <p:spPr/>
        <p:txBody>
          <a:bodyPr/>
          <a:lstStyle/>
          <a:p>
            <a:r>
              <a:rPr lang="en-US" dirty="0" smtClean="0"/>
              <a:t>Besides mutuality, MLK is talking about peace and justice. </a:t>
            </a:r>
          </a:p>
          <a:p>
            <a:r>
              <a:rPr lang="en-US" dirty="0" smtClean="0"/>
              <a:t>See </a:t>
            </a:r>
            <a:r>
              <a:rPr lang="en-US" i="1" dirty="0"/>
              <a:t>Eating</a:t>
            </a:r>
            <a:r>
              <a:rPr lang="en-US" dirty="0"/>
              <a:t> </a:t>
            </a:r>
            <a:r>
              <a:rPr lang="en-US" dirty="0" smtClean="0"/>
              <a:t>144 (bottom) for these concepts.</a:t>
            </a:r>
            <a:endParaRPr lang="en-US" dirty="0"/>
          </a:p>
          <a:p>
            <a:endParaRPr lang="en-US" dirty="0"/>
          </a:p>
        </p:txBody>
      </p:sp>
    </p:spTree>
    <p:extLst>
      <p:ext uri="{BB962C8B-B14F-4D97-AF65-F5344CB8AC3E}">
        <p14:creationId xmlns:p14="http://schemas.microsoft.com/office/powerpoint/2010/main" val="32436700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MLK in </a:t>
            </a:r>
            <a:r>
              <a:rPr lang="en-US" i="1" dirty="0" smtClean="0"/>
              <a:t>Eating</a:t>
            </a:r>
            <a:endParaRPr lang="en-US" i="1" dirty="0"/>
          </a:p>
        </p:txBody>
      </p:sp>
      <p:sp>
        <p:nvSpPr>
          <p:cNvPr id="3" name="Content Placeholder 2"/>
          <p:cNvSpPr>
            <a:spLocks noGrp="1"/>
          </p:cNvSpPr>
          <p:nvPr>
            <p:ph idx="1"/>
          </p:nvPr>
        </p:nvSpPr>
        <p:spPr/>
        <p:txBody>
          <a:bodyPr/>
          <a:lstStyle/>
          <a:p>
            <a:r>
              <a:rPr lang="en-US" dirty="0" smtClean="0"/>
              <a:t>In </a:t>
            </a:r>
            <a:r>
              <a:rPr lang="en-US" i="1" dirty="0" smtClean="0"/>
              <a:t>Eating</a:t>
            </a:r>
            <a:r>
              <a:rPr lang="en-US" dirty="0" smtClean="0"/>
              <a:t>, there is no MLK epigraph; in fact, there is no epigraph at all; however, MLK is quoted on page 263.</a:t>
            </a:r>
          </a:p>
          <a:p>
            <a:endParaRPr lang="en-US" dirty="0"/>
          </a:p>
          <a:p>
            <a:r>
              <a:rPr lang="en-US" dirty="0" smtClean="0"/>
              <a:t>POINT: Connectedness (mutuality in </a:t>
            </a:r>
            <a:r>
              <a:rPr lang="en-US" i="1" dirty="0" smtClean="0"/>
              <a:t>Wearing</a:t>
            </a:r>
            <a:r>
              <a:rPr lang="en-US" dirty="0" smtClean="0"/>
              <a:t>) is an important theme that runs throughout the book. See the chart on the next slide.</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Theme of Connectedness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Ask those in </a:t>
            </a:r>
            <a:r>
              <a:rPr lang="en-US" b="1" dirty="0" smtClean="0"/>
              <a:t>row 3 </a:t>
            </a:r>
            <a:r>
              <a:rPr lang="en-US" dirty="0" smtClean="0"/>
              <a:t>to share these passages with the whole class.</a:t>
            </a:r>
          </a:p>
          <a:p>
            <a:r>
              <a:rPr lang="en-US" dirty="0" smtClean="0"/>
              <a:t>12</a:t>
            </a:r>
          </a:p>
          <a:p>
            <a:r>
              <a:rPr lang="en-US" dirty="0" smtClean="0"/>
              <a:t>52</a:t>
            </a:r>
          </a:p>
          <a:p>
            <a:r>
              <a:rPr lang="en-US" dirty="0" smtClean="0"/>
              <a:t>141</a:t>
            </a:r>
          </a:p>
          <a:p>
            <a:r>
              <a:rPr lang="en-US" dirty="0" smtClean="0"/>
              <a:t>152</a:t>
            </a:r>
          </a:p>
          <a:p>
            <a:r>
              <a:rPr lang="en-US" dirty="0" smtClean="0"/>
              <a:t>241</a:t>
            </a:r>
          </a:p>
          <a:p>
            <a:r>
              <a:rPr lang="en-US" b="1" dirty="0" smtClean="0"/>
              <a:t>263</a:t>
            </a:r>
          </a:p>
          <a:p>
            <a:r>
              <a:rPr lang="en-US" dirty="0" smtClean="0"/>
              <a:t>266</a:t>
            </a:r>
            <a:endParaRPr lang="en-US" dirty="0"/>
          </a:p>
          <a:p>
            <a:pPr marL="0" indent="0">
              <a:buNone/>
            </a:pPr>
            <a:r>
              <a:rPr lang="en-US" dirty="0" smtClean="0"/>
              <a:t>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Theme of Connectedness </a:t>
            </a:r>
            <a:br>
              <a:rPr lang="en-US" dirty="0" smtClean="0"/>
            </a:br>
            <a:r>
              <a:rPr lang="en-US" dirty="0" smtClean="0"/>
              <a:t>(with emphases added)</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12: “These men’s, women’s, and children’s (yes, children) livelihoods and our lives are </a:t>
            </a:r>
            <a:r>
              <a:rPr lang="en-US" b="1" dirty="0" smtClean="0"/>
              <a:t>inextricably linked</a:t>
            </a:r>
            <a:r>
              <a:rPr lang="en-US" dirty="0" smtClean="0"/>
              <a:t>.”</a:t>
            </a:r>
          </a:p>
          <a:p>
            <a:r>
              <a:rPr lang="en-US" dirty="0" smtClean="0"/>
              <a:t>52: </a:t>
            </a:r>
            <a:r>
              <a:rPr lang="en-US" b="1" dirty="0" smtClean="0"/>
              <a:t>Connections to nature </a:t>
            </a:r>
            <a:r>
              <a:rPr lang="en-US" dirty="0" smtClean="0"/>
              <a:t>in the par. that begins, “The </a:t>
            </a:r>
            <a:r>
              <a:rPr lang="en-US" dirty="0" err="1" smtClean="0"/>
              <a:t>mamu</a:t>
            </a:r>
            <a:r>
              <a:rPr lang="en-US" dirty="0" smtClean="0"/>
              <a:t> explains.”</a:t>
            </a:r>
          </a:p>
          <a:p>
            <a:r>
              <a:rPr lang="en-US" dirty="0" smtClean="0"/>
              <a:t>141: “</a:t>
            </a:r>
            <a:r>
              <a:rPr lang="en-US" b="1" dirty="0" smtClean="0"/>
              <a:t>We are one</a:t>
            </a:r>
            <a:r>
              <a:rPr lang="en-US" dirty="0" smtClean="0"/>
              <a:t>: earth, animals, plants, and people.”</a:t>
            </a:r>
          </a:p>
          <a:p>
            <a:r>
              <a:rPr lang="en-US" dirty="0" smtClean="0"/>
              <a:t>152: “There’s just something about sweating alongside people in the fields that </a:t>
            </a:r>
            <a:r>
              <a:rPr lang="en-US" b="1" dirty="0" smtClean="0"/>
              <a:t>bonds</a:t>
            </a:r>
            <a:r>
              <a:rPr lang="en-US" dirty="0" smtClean="0"/>
              <a:t> you to them and the land.”</a:t>
            </a:r>
          </a:p>
          <a:p>
            <a:r>
              <a:rPr lang="en-US" dirty="0" smtClean="0"/>
              <a:t>241: “Decisions we make in our </a:t>
            </a:r>
            <a:r>
              <a:rPr lang="en-US" b="1" dirty="0" smtClean="0"/>
              <a:t>home</a:t>
            </a:r>
            <a:r>
              <a:rPr lang="en-US" dirty="0" smtClean="0"/>
              <a:t> impact the </a:t>
            </a:r>
            <a:r>
              <a:rPr lang="en-US" b="1" dirty="0" smtClean="0"/>
              <a:t>world</a:t>
            </a:r>
            <a:r>
              <a:rPr lang="en-US" dirty="0" smtClean="0"/>
              <a:t>.”</a:t>
            </a:r>
          </a:p>
          <a:p>
            <a:r>
              <a:rPr lang="en-US" b="1" dirty="0" smtClean="0"/>
              <a:t>263</a:t>
            </a:r>
            <a:r>
              <a:rPr lang="en-US" dirty="0" smtClean="0"/>
              <a:t>: “a world of </a:t>
            </a:r>
            <a:r>
              <a:rPr lang="en-US" b="1" dirty="0" smtClean="0"/>
              <a:t>interconnectedness</a:t>
            </a:r>
            <a:r>
              <a:rPr lang="en-US" dirty="0" smtClean="0"/>
              <a:t>”; MLK: “</a:t>
            </a:r>
            <a:r>
              <a:rPr lang="en-US" i="1" dirty="0" smtClean="0"/>
              <a:t>the interrelated structure of all reality</a:t>
            </a:r>
            <a:r>
              <a:rPr lang="en-US" dirty="0" smtClean="0"/>
              <a:t>”</a:t>
            </a:r>
          </a:p>
          <a:p>
            <a:r>
              <a:rPr lang="en-US" dirty="0" smtClean="0"/>
              <a:t>266: “</a:t>
            </a:r>
            <a:r>
              <a:rPr lang="en-US" b="1" dirty="0" smtClean="0"/>
              <a:t>shared</a:t>
            </a:r>
            <a:r>
              <a:rPr lang="en-US" dirty="0" smtClean="0"/>
              <a:t> humanity”</a:t>
            </a:r>
            <a:endParaRPr lang="en-US" dirty="0"/>
          </a:p>
          <a:p>
            <a:pPr marL="0" indent="0">
              <a:buNone/>
            </a:pPr>
            <a:r>
              <a:rPr lang="en-US" dirty="0" smtClean="0"/>
              <a:t> </a:t>
            </a:r>
            <a:endParaRPr lang="en-US" dirty="0"/>
          </a:p>
        </p:txBody>
      </p:sp>
    </p:spTree>
    <p:extLst>
      <p:ext uri="{BB962C8B-B14F-4D97-AF65-F5344CB8AC3E}">
        <p14:creationId xmlns:p14="http://schemas.microsoft.com/office/powerpoint/2010/main" val="32225389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Failure to Connect Early in </a:t>
            </a:r>
            <a:r>
              <a:rPr lang="en-US" i="1" dirty="0" smtClean="0"/>
              <a:t>Wearing</a:t>
            </a:r>
            <a:endParaRPr lang="en-US" i="1" dirty="0"/>
          </a:p>
        </p:txBody>
      </p:sp>
      <p:sp>
        <p:nvSpPr>
          <p:cNvPr id="3" name="Content Placeholder 2"/>
          <p:cNvSpPr>
            <a:spLocks noGrp="1"/>
          </p:cNvSpPr>
          <p:nvPr>
            <p:ph idx="1"/>
          </p:nvPr>
        </p:nvSpPr>
        <p:spPr/>
        <p:txBody>
          <a:bodyPr>
            <a:normAutofit fontScale="62500" lnSpcReduction="20000"/>
          </a:bodyPr>
          <a:lstStyle/>
          <a:p>
            <a:r>
              <a:rPr lang="en-US" b="1" dirty="0" smtClean="0"/>
              <a:t>There is a disconnection between the MLK epigraph and Kelsey’s failure to engage properly in Honduras with </a:t>
            </a:r>
            <a:r>
              <a:rPr lang="en-US" b="1" dirty="0" err="1" smtClean="0"/>
              <a:t>Amilcar</a:t>
            </a:r>
            <a:r>
              <a:rPr lang="en-US" b="1" dirty="0" smtClean="0"/>
              <a:t>, the garment worker with whom he only spent 10 minutes. Note the disconnections between intentions and behavior. (The good we would do we do not do, as St. Paul says.)</a:t>
            </a:r>
          </a:p>
          <a:p>
            <a:r>
              <a:rPr lang="en-US" i="1" dirty="0" smtClean="0"/>
              <a:t>Wearing</a:t>
            </a:r>
            <a:r>
              <a:rPr lang="en-US" dirty="0" smtClean="0"/>
              <a:t> 5: “I went to the factory and met a worker, but I wasn’t comfortable learning about his life and chose to abandon the quest. . . . I tried to forget about Honduras, the worker I [had] met, and my pile of clothes and their MADE IN labels, but I couldn’t.”</a:t>
            </a:r>
          </a:p>
          <a:p>
            <a:r>
              <a:rPr lang="en-US" i="1" dirty="0" smtClean="0"/>
              <a:t>Wearing</a:t>
            </a:r>
            <a:r>
              <a:rPr lang="en-US" dirty="0" smtClean="0"/>
              <a:t> 15: “Part of me wants to know about </a:t>
            </a:r>
            <a:r>
              <a:rPr lang="en-US" dirty="0" err="1" smtClean="0"/>
              <a:t>Amilcar</a:t>
            </a:r>
            <a:r>
              <a:rPr lang="en-US" dirty="0" smtClean="0"/>
              <a:t>, but the other part is content </a:t>
            </a:r>
            <a:r>
              <a:rPr lang="en-US" i="1" dirty="0" smtClean="0"/>
              <a:t>not</a:t>
            </a:r>
            <a:r>
              <a:rPr lang="en-US" dirty="0" smtClean="0"/>
              <a:t> knowing—and maybe even a little scared about what I would learn.”</a:t>
            </a:r>
          </a:p>
          <a:p>
            <a:r>
              <a:rPr lang="en-US" i="1" dirty="0" smtClean="0"/>
              <a:t>Eating</a:t>
            </a:r>
            <a:r>
              <a:rPr lang="en-US" dirty="0" smtClean="0"/>
              <a:t> 250: “‘Did you ever feel sorry for the animals?’ I ask, as my inner struggle with </a:t>
            </a:r>
            <a:r>
              <a:rPr lang="en-US" dirty="0" err="1" smtClean="0"/>
              <a:t>carnivorism</a:t>
            </a:r>
            <a:r>
              <a:rPr lang="en-US" dirty="0" smtClean="0"/>
              <a:t> [carnivorousness] revealing itself. I’ll step away from my cheeseburger dinner to take a spider outside instead of squashing it.”</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Kelsey to WU Faculty, Fall 2012</a:t>
            </a:r>
            <a:endParaRPr lang="en-US" dirty="0"/>
          </a:p>
        </p:txBody>
      </p:sp>
      <p:sp>
        <p:nvSpPr>
          <p:cNvPr id="3" name="Content Placeholder 2"/>
          <p:cNvSpPr>
            <a:spLocks noGrp="1"/>
          </p:cNvSpPr>
          <p:nvPr>
            <p:ph idx="1"/>
          </p:nvPr>
        </p:nvSpPr>
        <p:spPr/>
        <p:txBody>
          <a:bodyPr/>
          <a:lstStyle/>
          <a:p>
            <a:r>
              <a:rPr lang="en-US" dirty="0" smtClean="0"/>
              <a:t>Re. </a:t>
            </a:r>
            <a:r>
              <a:rPr lang="en-US" i="1" dirty="0" smtClean="0"/>
              <a:t>Wearing</a:t>
            </a:r>
            <a:r>
              <a:rPr lang="en-US" dirty="0" smtClean="0"/>
              <a:t>: He was scared to death of going solo to foreign countries. (In his new book, he easily meets a guy </a:t>
            </a:r>
            <a:r>
              <a:rPr lang="en-US" i="1" dirty="0" smtClean="0"/>
              <a:t>named</a:t>
            </a:r>
            <a:r>
              <a:rPr lang="en-US" dirty="0" smtClean="0"/>
              <a:t> Solo.)</a:t>
            </a:r>
          </a:p>
          <a:p>
            <a:r>
              <a:rPr lang="en-US" dirty="0" smtClean="0"/>
              <a:t>In </a:t>
            </a:r>
            <a:r>
              <a:rPr lang="en-US" i="1" dirty="0" smtClean="0"/>
              <a:t>Wearing</a:t>
            </a:r>
            <a:r>
              <a:rPr lang="en-US" dirty="0" smtClean="0"/>
              <a:t>, he would go out of his comfort zone and then draw back. That is why the first book’s opening chapters are so tentative. In </a:t>
            </a:r>
            <a:r>
              <a:rPr lang="en-US" i="1" dirty="0" smtClean="0"/>
              <a:t>Eating</a:t>
            </a:r>
            <a:r>
              <a:rPr lang="en-US" dirty="0" smtClean="0"/>
              <a:t>, he immerses himself much more confidently.</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Kelsey’s Growth as a “</a:t>
            </a:r>
            <a:r>
              <a:rPr lang="en-US" dirty="0" err="1" smtClean="0"/>
              <a:t>Glocal</a:t>
            </a:r>
            <a:r>
              <a:rPr lang="en-US" dirty="0" smtClean="0"/>
              <a:t>”</a:t>
            </a:r>
            <a:endParaRPr lang="en-US" dirty="0"/>
          </a:p>
        </p:txBody>
      </p:sp>
      <p:sp>
        <p:nvSpPr>
          <p:cNvPr id="3" name="Content Placeholder 2"/>
          <p:cNvSpPr>
            <a:spLocks noGrp="1"/>
          </p:cNvSpPr>
          <p:nvPr>
            <p:ph idx="1"/>
          </p:nvPr>
        </p:nvSpPr>
        <p:spPr/>
        <p:txBody>
          <a:bodyPr>
            <a:normAutofit fontScale="85000" lnSpcReduction="10000"/>
          </a:bodyPr>
          <a:lstStyle/>
          <a:p>
            <a:r>
              <a:rPr lang="en-US" i="1" dirty="0" smtClean="0"/>
              <a:t>Wearing</a:t>
            </a:r>
            <a:r>
              <a:rPr lang="en-US" dirty="0" smtClean="0"/>
              <a:t>: Kelsey’s earlier book gets off to a slow start, and he has the kind of inner conflict a well-off American would naturally have when first meeting the people who make his clothing. In other words, he is aware that to meet people in the third world is to indict oneself as an American.</a:t>
            </a:r>
          </a:p>
          <a:p>
            <a:r>
              <a:rPr lang="en-US" i="1" dirty="0" smtClean="0"/>
              <a:t>Eating</a:t>
            </a:r>
            <a:r>
              <a:rPr lang="en-US" dirty="0" smtClean="0"/>
              <a:t>: His current book unfolds more smoothly (he has his act down); however, he still has an inner conflict regarding American affluence and third-world poverty. (Partly out of guilt, he vows at one point to plant a garden—and does, albeit a tiny one.)</a:t>
            </a:r>
            <a:endParaRPr lang="en-US" dirty="0"/>
          </a:p>
        </p:txBody>
      </p:sp>
    </p:spTree>
    <p:extLst>
      <p:ext uri="{BB962C8B-B14F-4D97-AF65-F5344CB8AC3E}">
        <p14:creationId xmlns:p14="http://schemas.microsoft.com/office/powerpoint/2010/main" val="36291564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endParaRPr lang="en-US" dirty="0"/>
          </a:p>
        </p:txBody>
      </p:sp>
      <p:sp>
        <p:nvSpPr>
          <p:cNvPr id="3" name="Content Placeholder 2"/>
          <p:cNvSpPr>
            <a:spLocks noGrp="1"/>
          </p:cNvSpPr>
          <p:nvPr>
            <p:ph idx="1"/>
          </p:nvPr>
        </p:nvSpPr>
        <p:spPr/>
        <p:txBody>
          <a:bodyPr>
            <a:normAutofit fontScale="85000" lnSpcReduction="10000"/>
          </a:bodyPr>
          <a:lstStyle/>
          <a:p>
            <a:r>
              <a:rPr lang="en-US" b="1" dirty="0" smtClean="0"/>
              <a:t>What is the relationship between connectedness/ mutuality and globalization? What IS globalization? Let’s start with the following statement:</a:t>
            </a:r>
          </a:p>
          <a:p>
            <a:pPr>
              <a:buNone/>
            </a:pPr>
            <a:endParaRPr lang="en-US" dirty="0" smtClean="0"/>
          </a:p>
          <a:p>
            <a:r>
              <a:rPr lang="en-US" i="1" dirty="0" smtClean="0"/>
              <a:t>Wearing</a:t>
            </a:r>
            <a:r>
              <a:rPr lang="en-US" dirty="0" smtClean="0"/>
              <a:t> 180: “But we share little with the people who make our clothes nowadays. We’re divided by oceans, politics, language, culture, and a complex web of </a:t>
            </a:r>
            <a:r>
              <a:rPr lang="en-US" b="1" dirty="0" smtClean="0"/>
              <a:t>economic relationships</a:t>
            </a:r>
            <a:r>
              <a:rPr lang="en-US" dirty="0" smtClean="0"/>
              <a:t>. It doesn’t affect our daily lives if they are overworked and underpaid as it did during the turn of the twentieth century” (emphasis added).</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Globalization</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Kelsey defines it as finding cheap labor overseas to meet “tight margins” (</a:t>
            </a:r>
            <a:r>
              <a:rPr lang="en-US" i="1" dirty="0" smtClean="0"/>
              <a:t>Wearing</a:t>
            </a:r>
            <a:r>
              <a:rPr lang="en-US" dirty="0" smtClean="0"/>
              <a:t> 8; cf. </a:t>
            </a:r>
            <a:r>
              <a:rPr lang="en-US" i="1" dirty="0" smtClean="0"/>
              <a:t>Eating</a:t>
            </a:r>
            <a:r>
              <a:rPr lang="en-US" dirty="0" smtClean="0"/>
              <a:t> 151: “tight margins”). </a:t>
            </a:r>
            <a:r>
              <a:rPr lang="en-US" b="1" dirty="0" smtClean="0"/>
              <a:t>So it is </a:t>
            </a:r>
            <a:r>
              <a:rPr lang="en-US" b="1" u="sng" dirty="0" smtClean="0"/>
              <a:t>an economic web</a:t>
            </a:r>
            <a:r>
              <a:rPr lang="en-US" b="1" dirty="0" smtClean="0"/>
              <a:t> that not only connects Us and Them but also simultaneously empowers, impoverishes, and isolates. </a:t>
            </a:r>
            <a:r>
              <a:rPr lang="en-US" dirty="0" smtClean="0"/>
              <a:t>Consequently, we are unaware of where our clothes are made (or food products are grown) and believe that they come from the store. So we shop at a supermarket without realizing that a Nigerian slave harvested our coffee or that a Nicaraguan diver died to bring our lobster to the surface. </a:t>
            </a:r>
          </a:p>
          <a:p>
            <a:endParaRPr lang="en-US" dirty="0"/>
          </a:p>
          <a:p>
            <a:r>
              <a:rPr lang="en-US" b="1" u="sng" dirty="0" smtClean="0"/>
              <a:t>Globalization</a:t>
            </a:r>
            <a:r>
              <a:rPr lang="en-US" b="1" dirty="0" smtClean="0"/>
              <a:t> is “the development of an increasingly integrated </a:t>
            </a:r>
            <a:r>
              <a:rPr lang="en-US" b="1" dirty="0" smtClean="0">
                <a:hlinkClick r:id="rId2" action="ppaction://hlinkfile"/>
              </a:rPr>
              <a:t>global</a:t>
            </a:r>
            <a:r>
              <a:rPr lang="en-US" b="1" dirty="0" smtClean="0"/>
              <a:t> economy marked especially by free trade, free flow of capital, and the tapping of cheaper foreign labor markets” </a:t>
            </a:r>
            <a:r>
              <a:rPr lang="en-US" dirty="0" smtClean="0"/>
              <a:t>(</a:t>
            </a:r>
            <a:r>
              <a:rPr lang="en-US" dirty="0" smtClean="0">
                <a:hlinkClick r:id="rId3"/>
              </a:rPr>
              <a:t>http://www.merriam-webster.com/dictionary/globalization</a:t>
            </a:r>
            <a:r>
              <a:rPr lang="en-US" dirty="0" smtClean="0"/>
              <a:t>)</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Concepts Thus Far</a:t>
            </a:r>
            <a:endParaRPr lang="en-US" dirty="0"/>
          </a:p>
        </p:txBody>
      </p:sp>
      <p:sp>
        <p:nvSpPr>
          <p:cNvPr id="3" name="Content Placeholder 2"/>
          <p:cNvSpPr>
            <a:spLocks noGrp="1"/>
          </p:cNvSpPr>
          <p:nvPr>
            <p:ph idx="1"/>
          </p:nvPr>
        </p:nvSpPr>
        <p:spPr/>
        <p:txBody>
          <a:bodyPr>
            <a:normAutofit/>
          </a:bodyPr>
          <a:lstStyle/>
          <a:p>
            <a:r>
              <a:rPr lang="en-US" dirty="0" smtClean="0"/>
              <a:t>If we realize humanity’s mutuality/ connectedness and act “</a:t>
            </a:r>
            <a:r>
              <a:rPr lang="en-US" dirty="0" err="1" smtClean="0"/>
              <a:t>glocally</a:t>
            </a:r>
            <a:r>
              <a:rPr lang="en-US" dirty="0" smtClean="0"/>
              <a:t>,” then optimism/hope + justice and peace can overcome despair, injustice, and violence.</a:t>
            </a:r>
          </a:p>
          <a:p>
            <a:r>
              <a:rPr lang="en-US" dirty="0" smtClean="0"/>
              <a:t>Globalization does not have to make the rich richer and the poor poorer.</a:t>
            </a:r>
          </a:p>
        </p:txBody>
      </p:sp>
    </p:spTree>
    <p:extLst>
      <p:ext uri="{BB962C8B-B14F-4D97-AF65-F5344CB8AC3E}">
        <p14:creationId xmlns:p14="http://schemas.microsoft.com/office/powerpoint/2010/main" val="4209872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Homework</a:t>
            </a:r>
            <a:endParaRPr lang="en-US" dirty="0"/>
          </a:p>
        </p:txBody>
      </p:sp>
      <p:sp>
        <p:nvSpPr>
          <p:cNvPr id="3" name="Content Placeholder 2"/>
          <p:cNvSpPr>
            <a:spLocks noGrp="1"/>
          </p:cNvSpPr>
          <p:nvPr>
            <p:ph idx="1"/>
          </p:nvPr>
        </p:nvSpPr>
        <p:spPr/>
        <p:txBody>
          <a:bodyPr/>
          <a:lstStyle/>
          <a:p>
            <a:r>
              <a:rPr lang="en-US" dirty="0" smtClean="0"/>
              <a:t>What errors did you identify in </a:t>
            </a:r>
            <a:r>
              <a:rPr lang="en-US" smtClean="0"/>
              <a:t>Kelsey’s book?</a:t>
            </a:r>
            <a:endParaRPr lang="en-US"/>
          </a:p>
        </p:txBody>
      </p:sp>
    </p:spTree>
    <p:extLst>
      <p:ext uri="{BB962C8B-B14F-4D97-AF65-F5344CB8AC3E}">
        <p14:creationId xmlns:p14="http://schemas.microsoft.com/office/powerpoint/2010/main" val="7731171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Concept: Story</a:t>
            </a:r>
            <a:endParaRPr lang="en-US" dirty="0"/>
          </a:p>
        </p:txBody>
      </p:sp>
      <p:sp>
        <p:nvSpPr>
          <p:cNvPr id="3" name="Content Placeholder 2"/>
          <p:cNvSpPr>
            <a:spLocks noGrp="1"/>
          </p:cNvSpPr>
          <p:nvPr>
            <p:ph idx="1"/>
          </p:nvPr>
        </p:nvSpPr>
        <p:spPr/>
        <p:txBody>
          <a:bodyPr/>
          <a:lstStyle/>
          <a:p>
            <a:r>
              <a:rPr lang="en-US" dirty="0" smtClean="0"/>
              <a:t>KT to WU faculty, fall 2012: “Start with a story.”</a:t>
            </a:r>
          </a:p>
          <a:p>
            <a:r>
              <a:rPr lang="en-US" dirty="0" smtClean="0"/>
              <a:t>Starting with stories helps readers get engaged. </a:t>
            </a:r>
          </a:p>
          <a:p>
            <a:r>
              <a:rPr lang="en-US" dirty="0" smtClean="0"/>
              <a:t>Note: Kelsey was an anthropology major in college. His love of stories relates to this academic background.</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Story Provides the Links </a:t>
            </a:r>
            <a:br>
              <a:rPr lang="en-US" dirty="0" smtClean="0"/>
            </a:br>
            <a:r>
              <a:rPr lang="en-US" dirty="0" smtClean="0"/>
              <a:t>between Us and Them</a:t>
            </a:r>
            <a:endParaRPr lang="en-US" dirty="0"/>
          </a:p>
        </p:txBody>
      </p:sp>
      <p:sp>
        <p:nvSpPr>
          <p:cNvPr id="3" name="Content Placeholder 2"/>
          <p:cNvSpPr>
            <a:spLocks noGrp="1"/>
          </p:cNvSpPr>
          <p:nvPr>
            <p:ph idx="1"/>
          </p:nvPr>
        </p:nvSpPr>
        <p:spPr/>
        <p:txBody>
          <a:bodyPr>
            <a:normAutofit/>
          </a:bodyPr>
          <a:lstStyle/>
          <a:p>
            <a:pPr marL="0" indent="0">
              <a:buNone/>
            </a:pPr>
            <a:r>
              <a:rPr lang="en-US" sz="2800" dirty="0" smtClean="0"/>
              <a:t>From </a:t>
            </a:r>
            <a:r>
              <a:rPr lang="en-US" sz="2800" i="1" dirty="0" smtClean="0"/>
              <a:t>Wearing</a:t>
            </a:r>
            <a:r>
              <a:rPr lang="en-US" sz="2800" dirty="0" smtClean="0"/>
              <a:t> (with emphases added):</a:t>
            </a:r>
          </a:p>
          <a:p>
            <a:r>
              <a:rPr lang="en-US" sz="2800" dirty="0" smtClean="0"/>
              <a:t>xii: sharing </a:t>
            </a:r>
            <a:r>
              <a:rPr lang="en-US" sz="2800" b="1" dirty="0" smtClean="0"/>
              <a:t>stories</a:t>
            </a:r>
          </a:p>
          <a:p>
            <a:r>
              <a:rPr lang="en-US" sz="2800" dirty="0" smtClean="0"/>
              <a:t>19: each tag has a </a:t>
            </a:r>
            <a:r>
              <a:rPr lang="en-US" sz="2800" b="1" dirty="0" smtClean="0"/>
              <a:t>story</a:t>
            </a:r>
            <a:r>
              <a:rPr lang="en-US" sz="2800" dirty="0" smtClean="0"/>
              <a:t> behind it</a:t>
            </a:r>
          </a:p>
          <a:p>
            <a:r>
              <a:rPr lang="en-US" sz="2800" dirty="0" smtClean="0"/>
              <a:t>179: “quirky little </a:t>
            </a:r>
            <a:r>
              <a:rPr lang="en-US" sz="2800" b="1" dirty="0" smtClean="0"/>
              <a:t>stories</a:t>
            </a:r>
            <a:r>
              <a:rPr lang="en-US" sz="2800" dirty="0" smtClean="0"/>
              <a:t> about faraway places”</a:t>
            </a:r>
          </a:p>
          <a:p>
            <a:r>
              <a:rPr lang="en-US" sz="2800" dirty="0" smtClean="0"/>
              <a:t>255: “the </a:t>
            </a:r>
            <a:r>
              <a:rPr lang="en-US" sz="2800" b="1" dirty="0" smtClean="0"/>
              <a:t>story</a:t>
            </a:r>
            <a:r>
              <a:rPr lang="en-US" sz="2800" dirty="0" smtClean="0"/>
              <a:t> of their stuff” vs. believing that “clothes come from the store”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More on Story from </a:t>
            </a:r>
            <a:r>
              <a:rPr lang="en-US" i="1" dirty="0" smtClean="0"/>
              <a:t>Eating</a:t>
            </a:r>
            <a:r>
              <a:rPr lang="en-US" dirty="0" smtClean="0"/>
              <a:t> </a:t>
            </a:r>
            <a:br>
              <a:rPr lang="en-US" dirty="0" smtClean="0"/>
            </a:br>
            <a:r>
              <a:rPr lang="en-US" dirty="0" smtClean="0"/>
              <a:t>(with emphases added)</a:t>
            </a:r>
            <a:endParaRPr lang="en-US" i="1" dirty="0"/>
          </a:p>
        </p:txBody>
      </p:sp>
      <p:sp>
        <p:nvSpPr>
          <p:cNvPr id="3" name="Content Placeholder 2"/>
          <p:cNvSpPr>
            <a:spLocks noGrp="1"/>
          </p:cNvSpPr>
          <p:nvPr>
            <p:ph idx="1"/>
          </p:nvPr>
        </p:nvSpPr>
        <p:spPr/>
        <p:txBody>
          <a:bodyPr>
            <a:normAutofit fontScale="92500" lnSpcReduction="20000"/>
          </a:bodyPr>
          <a:lstStyle/>
          <a:p>
            <a:r>
              <a:rPr lang="en-US" dirty="0" smtClean="0"/>
              <a:t>38: “But I’ve traveled for over 10 years now, and I always take. I take </a:t>
            </a:r>
            <a:r>
              <a:rPr lang="en-US" b="1" u="sng" dirty="0" smtClean="0"/>
              <a:t>stories</a:t>
            </a:r>
            <a:r>
              <a:rPr lang="en-US" dirty="0" smtClean="0"/>
              <a:t>. I take photos.”</a:t>
            </a:r>
          </a:p>
          <a:p>
            <a:r>
              <a:rPr lang="en-US" dirty="0" smtClean="0"/>
              <a:t>65: “Gail shows us pictures of farmers. They are nameless and </a:t>
            </a:r>
            <a:r>
              <a:rPr lang="en-US" b="1" u="sng" dirty="0" err="1" smtClean="0"/>
              <a:t>storyless</a:t>
            </a:r>
            <a:r>
              <a:rPr lang="en-US" dirty="0" smtClean="0"/>
              <a:t> and happy and proud.”</a:t>
            </a:r>
          </a:p>
          <a:p>
            <a:r>
              <a:rPr lang="en-US" dirty="0" smtClean="0"/>
              <a:t>187: “My </a:t>
            </a:r>
            <a:r>
              <a:rPr lang="en-US" b="1" u="sng" dirty="0" smtClean="0"/>
              <a:t>tale</a:t>
            </a:r>
            <a:r>
              <a:rPr lang="en-US" dirty="0" smtClean="0"/>
              <a:t> had won me widespread acceptance at the dock.”</a:t>
            </a:r>
          </a:p>
          <a:p>
            <a:r>
              <a:rPr lang="en-US" dirty="0" smtClean="0"/>
              <a:t>258: “So more than just buy certified products. Learn the </a:t>
            </a:r>
            <a:r>
              <a:rPr lang="en-US" b="1" u="sng" dirty="0" smtClean="0"/>
              <a:t>stories</a:t>
            </a:r>
            <a:r>
              <a:rPr lang="en-US" dirty="0" smtClean="0"/>
              <a:t> of those products. Something with a story always tastes better. . . .”</a:t>
            </a:r>
          </a:p>
          <a:p>
            <a:r>
              <a:rPr lang="en-US" dirty="0" smtClean="0"/>
              <a:t>276: “ . . . I’m dedicated to addressing global issues through </a:t>
            </a:r>
            <a:r>
              <a:rPr lang="en-US" b="1" u="sng" dirty="0" smtClean="0"/>
              <a:t>storytelling</a:t>
            </a:r>
            <a:r>
              <a:rPr lang="en-US" dirty="0" smtClean="0"/>
              <a:t>.”</a:t>
            </a:r>
            <a:endParaRPr lang="en-US" dirty="0"/>
          </a:p>
        </p:txBody>
      </p:sp>
    </p:spTree>
    <p:extLst>
      <p:ext uri="{BB962C8B-B14F-4D97-AF65-F5344CB8AC3E}">
        <p14:creationId xmlns:p14="http://schemas.microsoft.com/office/powerpoint/2010/main" val="31260263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Point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There are references to storytelling within a book that is itself a collection of travel stories.</a:t>
            </a:r>
          </a:p>
          <a:p>
            <a:r>
              <a:rPr lang="en-US" dirty="0" smtClean="0"/>
              <a:t>In fact, </a:t>
            </a:r>
            <a:r>
              <a:rPr lang="en-US" i="1" dirty="0" smtClean="0"/>
              <a:t>Wearing</a:t>
            </a:r>
            <a:r>
              <a:rPr lang="en-US" dirty="0" smtClean="0"/>
              <a:t> and </a:t>
            </a:r>
            <a:r>
              <a:rPr lang="en-US" i="1" dirty="0" smtClean="0"/>
              <a:t>Eating </a:t>
            </a:r>
            <a:r>
              <a:rPr lang="en-US" dirty="0" smtClean="0"/>
              <a:t>are </a:t>
            </a:r>
            <a:r>
              <a:rPr lang="en-US" b="1" u="sng" dirty="0" err="1" smtClean="0"/>
              <a:t>autoethnographies</a:t>
            </a:r>
            <a:r>
              <a:rPr lang="en-US" dirty="0" smtClean="0"/>
              <a:t>. Auto = self; ethnography = a description of a specific culture, especially a foreign one. So an </a:t>
            </a:r>
            <a:r>
              <a:rPr lang="en-US" dirty="0" err="1" smtClean="0"/>
              <a:t>autoethnography</a:t>
            </a:r>
            <a:r>
              <a:rPr lang="en-US" dirty="0" smtClean="0"/>
              <a:t> explores a foreign culture within the framework of one person’s personal journey. </a:t>
            </a:r>
          </a:p>
          <a:p>
            <a:r>
              <a:rPr lang="en-US" dirty="0" smtClean="0"/>
              <a:t>Story </a:t>
            </a:r>
            <a:r>
              <a:rPr lang="en-US" dirty="0"/>
              <a:t>is a powerful tool for changing people’s attitudes, beliefs, paradigms, etc. Kelsey himself thinks that his experiences have dissolved the notion of the Other</a:t>
            </a:r>
            <a:r>
              <a:rPr lang="en-US" dirty="0" smtClean="0"/>
              <a:t>. That is, he no longer has a sense of Us vs. Them. People are just folks. </a:t>
            </a:r>
            <a:r>
              <a:rPr lang="en-US" b="1" i="1" dirty="0" smtClean="0"/>
              <a:t>He hopes that reading his book will have the same effect on you that visiting various cultures had on him</a:t>
            </a:r>
            <a:r>
              <a:rPr lang="en-US" dirty="0" smtClean="0"/>
              <a:t>.</a:t>
            </a:r>
          </a:p>
          <a:p>
            <a:endParaRPr lang="en-US" dirty="0" smtClean="0"/>
          </a:p>
          <a:p>
            <a:endParaRPr lang="en-US" dirty="0"/>
          </a:p>
        </p:txBody>
      </p:sp>
    </p:spTree>
    <p:extLst>
      <p:ext uri="{BB962C8B-B14F-4D97-AF65-F5344CB8AC3E}">
        <p14:creationId xmlns:p14="http://schemas.microsoft.com/office/powerpoint/2010/main" val="30313751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CRTW 201</a:t>
            </a:r>
            <a:endParaRPr lang="en-US" dirty="0"/>
          </a:p>
        </p:txBody>
      </p:sp>
      <p:sp>
        <p:nvSpPr>
          <p:cNvPr id="3" name="Content Placeholder 2"/>
          <p:cNvSpPr>
            <a:spLocks noGrp="1"/>
          </p:cNvSpPr>
          <p:nvPr>
            <p:ph idx="1"/>
          </p:nvPr>
        </p:nvSpPr>
        <p:spPr/>
        <p:txBody>
          <a:bodyPr/>
          <a:lstStyle/>
          <a:p>
            <a:r>
              <a:rPr lang="en-US" dirty="0" smtClean="0"/>
              <a:t>Let us now use some of the tools from the course that follows HMXP 102.</a:t>
            </a:r>
            <a:endParaRPr lang="en-US" dirty="0"/>
          </a:p>
        </p:txBody>
      </p:sp>
    </p:spTree>
    <p:extLst>
      <p:ext uri="{BB962C8B-B14F-4D97-AF65-F5344CB8AC3E}">
        <p14:creationId xmlns:p14="http://schemas.microsoft.com/office/powerpoint/2010/main" val="31467273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Q@I and Purpose in </a:t>
            </a:r>
            <a:r>
              <a:rPr lang="en-US" i="1" dirty="0" smtClean="0"/>
              <a:t>Wearing</a:t>
            </a:r>
            <a:endParaRPr lang="en-US" i="1" dirty="0"/>
          </a:p>
        </p:txBody>
      </p:sp>
      <p:sp>
        <p:nvSpPr>
          <p:cNvPr id="3" name="Content Placeholder 2"/>
          <p:cNvSpPr>
            <a:spLocks noGrp="1"/>
          </p:cNvSpPr>
          <p:nvPr>
            <p:ph idx="1"/>
          </p:nvPr>
        </p:nvSpPr>
        <p:spPr/>
        <p:txBody>
          <a:bodyPr>
            <a:normAutofit fontScale="85000" lnSpcReduction="20000"/>
          </a:bodyPr>
          <a:lstStyle/>
          <a:p>
            <a:r>
              <a:rPr lang="en-US" b="1" dirty="0" smtClean="0"/>
              <a:t>Questions at issue</a:t>
            </a:r>
            <a:r>
              <a:rPr lang="en-US" dirty="0" smtClean="0"/>
              <a:t>: Where am I wearing? </a:t>
            </a:r>
            <a:endParaRPr lang="en-US" dirty="0"/>
          </a:p>
          <a:p>
            <a:pPr lvl="1"/>
            <a:r>
              <a:rPr lang="en-US" dirty="0" smtClean="0"/>
              <a:t>Something more fundamental in </a:t>
            </a:r>
            <a:r>
              <a:rPr lang="en-US" i="1" dirty="0" smtClean="0"/>
              <a:t>Wearing</a:t>
            </a:r>
            <a:r>
              <a:rPr lang="en-US" dirty="0" smtClean="0"/>
              <a:t> 9: “What are we as consumers to do [about global inequities such as those in the garment industry]?”</a:t>
            </a:r>
          </a:p>
          <a:p>
            <a:endParaRPr lang="en-US" dirty="0"/>
          </a:p>
          <a:p>
            <a:r>
              <a:rPr lang="en-US" b="1" dirty="0" smtClean="0"/>
              <a:t>Purpose</a:t>
            </a:r>
            <a:r>
              <a:rPr lang="en-US" dirty="0" smtClean="0"/>
              <a:t>: To help overcome the “producer-consumer divide” (256)—that is, to illustrate the MLK epigraph’s point about mutuality and to motivate readers to take action—by telling the stories of 7 garment workers in Honduras (</a:t>
            </a:r>
            <a:r>
              <a:rPr lang="en-US" dirty="0" err="1" smtClean="0"/>
              <a:t>Amilcar</a:t>
            </a:r>
            <a:r>
              <a:rPr lang="en-US" dirty="0" smtClean="0"/>
              <a:t>), Bangladesh (</a:t>
            </a:r>
            <a:r>
              <a:rPr lang="en-US" dirty="0" err="1" smtClean="0"/>
              <a:t>Arifa</a:t>
            </a:r>
            <a:r>
              <a:rPr lang="en-US" dirty="0" smtClean="0"/>
              <a:t>), Cambodia (</a:t>
            </a:r>
            <a:r>
              <a:rPr lang="en-US" dirty="0" err="1" smtClean="0"/>
              <a:t>Nari</a:t>
            </a:r>
            <a:r>
              <a:rPr lang="en-US" dirty="0" smtClean="0"/>
              <a:t> and Ai), China (</a:t>
            </a:r>
            <a:r>
              <a:rPr lang="en-US" dirty="0" err="1" smtClean="0"/>
              <a:t>Dewan</a:t>
            </a:r>
            <a:r>
              <a:rPr lang="en-US" dirty="0" smtClean="0"/>
              <a:t> and Zhu Chun), and the US (Debbie).</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Other Words</a:t>
            </a:r>
            <a:endParaRPr lang="en-US" dirty="0"/>
          </a:p>
        </p:txBody>
      </p:sp>
      <p:sp>
        <p:nvSpPr>
          <p:cNvPr id="3" name="Content Placeholder 2"/>
          <p:cNvSpPr>
            <a:spLocks noGrp="1"/>
          </p:cNvSpPr>
          <p:nvPr>
            <p:ph idx="1"/>
          </p:nvPr>
        </p:nvSpPr>
        <p:spPr/>
        <p:txBody>
          <a:bodyPr/>
          <a:lstStyle/>
          <a:p>
            <a:pPr>
              <a:buNone/>
            </a:pPr>
            <a:endParaRPr lang="en-US" dirty="0" smtClean="0"/>
          </a:p>
          <a:p>
            <a:pPr>
              <a:buNone/>
            </a:pPr>
            <a:endParaRPr lang="en-US" dirty="0" smtClean="0"/>
          </a:p>
          <a:p>
            <a:pPr>
              <a:buNone/>
            </a:pPr>
            <a:r>
              <a:rPr lang="en-US" dirty="0" smtClean="0"/>
              <a:t>Producer---------Kelsey’s book---------consumers</a:t>
            </a:r>
          </a:p>
          <a:p>
            <a:pPr>
              <a:buNone/>
            </a:pPr>
            <a:r>
              <a:rPr lang="en-US" dirty="0" smtClean="0"/>
              <a:t>3</a:t>
            </a:r>
            <a:r>
              <a:rPr lang="en-US" baseline="30000" dirty="0" smtClean="0"/>
              <a:t>rd</a:t>
            </a:r>
            <a:r>
              <a:rPr lang="en-US" dirty="0" smtClean="0"/>
              <a:t> world            a bridge                      us</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Q@I and Purpose in </a:t>
            </a:r>
            <a:r>
              <a:rPr lang="en-US" i="1" dirty="0" smtClean="0"/>
              <a:t>Eating</a:t>
            </a:r>
            <a:endParaRPr lang="en-US" i="1" dirty="0"/>
          </a:p>
        </p:txBody>
      </p:sp>
      <p:sp>
        <p:nvSpPr>
          <p:cNvPr id="3" name="Content Placeholder 2"/>
          <p:cNvSpPr>
            <a:spLocks noGrp="1"/>
          </p:cNvSpPr>
          <p:nvPr>
            <p:ph idx="1"/>
          </p:nvPr>
        </p:nvSpPr>
        <p:spPr/>
        <p:txBody>
          <a:bodyPr>
            <a:normAutofit fontScale="62500" lnSpcReduction="20000"/>
          </a:bodyPr>
          <a:lstStyle/>
          <a:p>
            <a:pPr marL="342900" lvl="1" indent="-342900">
              <a:buFont typeface="Arial" pitchFamily="34" charset="0"/>
              <a:buChar char="•"/>
            </a:pPr>
            <a:r>
              <a:rPr lang="en-US" dirty="0" smtClean="0"/>
              <a:t>The most basic Q@I: “Where am I eating?” (7). But more fundamentally, “What </a:t>
            </a:r>
            <a:r>
              <a:rPr lang="en-US" dirty="0"/>
              <a:t>are we as consumers to do [about global inequities such as those in the </a:t>
            </a:r>
            <a:r>
              <a:rPr lang="en-US" dirty="0" smtClean="0"/>
              <a:t>agricultural </a:t>
            </a:r>
            <a:r>
              <a:rPr lang="en-US" dirty="0"/>
              <a:t>industry]?”</a:t>
            </a:r>
          </a:p>
          <a:p>
            <a:endParaRPr lang="en-US" dirty="0" smtClean="0"/>
          </a:p>
          <a:p>
            <a:r>
              <a:rPr lang="en-US" b="1" u="sng" dirty="0" smtClean="0">
                <a:solidFill>
                  <a:srgbClr val="FF0000"/>
                </a:solidFill>
              </a:rPr>
              <a:t>Page 12 is a key page: Turn to it</a:t>
            </a:r>
            <a:r>
              <a:rPr lang="en-US" b="1" dirty="0" smtClean="0">
                <a:solidFill>
                  <a:srgbClr val="FF0000"/>
                </a:solidFill>
              </a:rPr>
              <a:t>.</a:t>
            </a:r>
          </a:p>
          <a:p>
            <a:pPr lvl="1"/>
            <a:r>
              <a:rPr lang="en-US" b="1" dirty="0" smtClean="0"/>
              <a:t>Q@I</a:t>
            </a:r>
            <a:r>
              <a:rPr lang="en-US" dirty="0" smtClean="0"/>
              <a:t>: </a:t>
            </a:r>
            <a:r>
              <a:rPr lang="en-US" i="1" dirty="0" smtClean="0"/>
              <a:t>Eating</a:t>
            </a:r>
            <a:r>
              <a:rPr lang="en-US" dirty="0" smtClean="0"/>
              <a:t> will try to answer the questions at the top.</a:t>
            </a:r>
          </a:p>
          <a:p>
            <a:pPr lvl="1"/>
            <a:r>
              <a:rPr lang="en-US" b="1" dirty="0" smtClean="0"/>
              <a:t>Purpose and point of view</a:t>
            </a:r>
            <a:r>
              <a:rPr lang="en-US" dirty="0" smtClean="0"/>
              <a:t>: To explore “the global food economy through my own out-of-touch consumer eyes and from theirs as boots-on-the ground producers.”</a:t>
            </a:r>
          </a:p>
          <a:p>
            <a:pPr lvl="1"/>
            <a:r>
              <a:rPr lang="en-US" b="1" dirty="0" smtClean="0"/>
              <a:t>Concepts</a:t>
            </a:r>
            <a:r>
              <a:rPr lang="en-US" dirty="0" smtClean="0"/>
              <a:t>: outsourcing, importation, sustainability, national food security.</a:t>
            </a:r>
          </a:p>
          <a:p>
            <a:pPr lvl="1"/>
            <a:r>
              <a:rPr lang="en-US" b="1" dirty="0" smtClean="0"/>
              <a:t>Assumption</a:t>
            </a:r>
            <a:r>
              <a:rPr lang="en-US" dirty="0" smtClean="0"/>
              <a:t>: Our lives and the workers’ “are inextricably linked.”</a:t>
            </a:r>
          </a:p>
          <a:p>
            <a:pPr lvl="1"/>
            <a:r>
              <a:rPr lang="en-US" b="1" dirty="0" smtClean="0"/>
              <a:t>Implication/consequence</a:t>
            </a:r>
            <a:r>
              <a:rPr lang="en-US" dirty="0" smtClean="0"/>
              <a:t>: “We eat food that maims, kills, and enslaves other human beings.”</a:t>
            </a:r>
          </a:p>
          <a:p>
            <a:pPr lvl="1"/>
            <a:r>
              <a:rPr lang="en-US" b="1" dirty="0" smtClean="0"/>
              <a:t>Conclusion</a:t>
            </a:r>
            <a:r>
              <a:rPr lang="en-US" dirty="0" smtClean="0"/>
              <a:t>: “The globalization of our diets is an issue of global health an of national security.”</a:t>
            </a:r>
            <a:endParaRPr lang="en-US" dirty="0"/>
          </a:p>
        </p:txBody>
      </p:sp>
    </p:spTree>
    <p:extLst>
      <p:ext uri="{BB962C8B-B14F-4D97-AF65-F5344CB8AC3E}">
        <p14:creationId xmlns:p14="http://schemas.microsoft.com/office/powerpoint/2010/main" val="39015640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Kelsey’s Further Purposes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To indict Americans: See the middle of page 52.</a:t>
            </a:r>
          </a:p>
          <a:p>
            <a:r>
              <a:rPr lang="en-US" dirty="0" smtClean="0"/>
              <a:t>To underscore the idea that we mess with Mother Nature at our peril:</a:t>
            </a:r>
          </a:p>
          <a:p>
            <a:pPr lvl="1"/>
            <a:r>
              <a:rPr lang="en-US" dirty="0" smtClean="0"/>
              <a:t>52: “‘We really believe that anything we do to harm the Earth comes back . .  like Hurricane Katrina,’ the </a:t>
            </a:r>
            <a:r>
              <a:rPr lang="en-US" dirty="0" err="1" smtClean="0"/>
              <a:t>mamu</a:t>
            </a:r>
            <a:r>
              <a:rPr lang="en-US" dirty="0" smtClean="0"/>
              <a:t> says. . . .”</a:t>
            </a:r>
          </a:p>
          <a:p>
            <a:pPr lvl="1"/>
            <a:r>
              <a:rPr lang="en-US" dirty="0" smtClean="0"/>
              <a:t>74: “‘We tease Mother Earth, and eventually she swats us into oblivion.”</a:t>
            </a:r>
          </a:p>
          <a:p>
            <a:pPr lvl="1"/>
            <a:r>
              <a:rPr lang="en-US" dirty="0"/>
              <a:t>53: While the </a:t>
            </a:r>
            <a:r>
              <a:rPr lang="en-US" dirty="0" err="1"/>
              <a:t>Arhuaco</a:t>
            </a:r>
            <a:r>
              <a:rPr lang="en-US" dirty="0"/>
              <a:t> believe we are changing the earth, we do less to reverse the change—and more to out-engineer our impact</a:t>
            </a:r>
            <a:r>
              <a:rPr lang="en-US" dirty="0" smtClean="0"/>
              <a:t>.” (He is critical of technological solutions that address symptoms rather than causes.)</a:t>
            </a:r>
            <a:endParaRPr lang="en-US" dirty="0"/>
          </a:p>
          <a:p>
            <a:r>
              <a:rPr lang="en-US" dirty="0" smtClean="0"/>
              <a:t>To motivate us to think globally and act locally. Be a “</a:t>
            </a:r>
            <a:r>
              <a:rPr lang="en-US" dirty="0" err="1" smtClean="0"/>
              <a:t>glocal</a:t>
            </a:r>
            <a:r>
              <a:rPr lang="en-US" dirty="0" smtClean="0"/>
              <a:t>.”</a:t>
            </a:r>
            <a:endParaRPr lang="en-US" dirty="0"/>
          </a:p>
        </p:txBody>
      </p:sp>
    </p:spTree>
    <p:extLst>
      <p:ext uri="{BB962C8B-B14F-4D97-AF65-F5344CB8AC3E}">
        <p14:creationId xmlns:p14="http://schemas.microsoft.com/office/powerpoint/2010/main" val="1939912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9372600" cy="1143000"/>
          </a:xfrm>
        </p:spPr>
        <p:txBody>
          <a:bodyPr>
            <a:noAutofit/>
          </a:bodyPr>
          <a:lstStyle/>
          <a:p>
            <a:r>
              <a:rPr lang="en-US" sz="3600" dirty="0" smtClean="0"/>
              <a:t>So His Purpose Is Also To Get Us To Raise Our Level of Awareness Regarding Our Food</a:t>
            </a:r>
            <a:endParaRPr lang="en-US" sz="3600" i="1" dirty="0"/>
          </a:p>
        </p:txBody>
      </p:sp>
      <p:sp>
        <p:nvSpPr>
          <p:cNvPr id="3" name="Content Placeholder 2"/>
          <p:cNvSpPr>
            <a:spLocks noGrp="1"/>
          </p:cNvSpPr>
          <p:nvPr>
            <p:ph idx="1"/>
          </p:nvPr>
        </p:nvSpPr>
        <p:spPr/>
        <p:txBody>
          <a:bodyPr>
            <a:normAutofit/>
          </a:bodyPr>
          <a:lstStyle/>
          <a:p>
            <a:r>
              <a:rPr lang="en-US" b="1" dirty="0" smtClean="0"/>
              <a:t>Conclusion (answers Q@I: What should we do?):</a:t>
            </a:r>
          </a:p>
          <a:p>
            <a:pPr lvl="1"/>
            <a:r>
              <a:rPr lang="en-US" dirty="0" smtClean="0"/>
              <a:t>193: “Companies and people are recognizing that a food’s origin </a:t>
            </a:r>
            <a:r>
              <a:rPr lang="en-US" i="1" dirty="0" smtClean="0"/>
              <a:t>matters</a:t>
            </a:r>
            <a:r>
              <a:rPr lang="en-US" dirty="0" smtClean="0"/>
              <a:t>.” This statement encapsulates the “moral of the story.”</a:t>
            </a:r>
          </a:p>
          <a:p>
            <a:pPr lvl="1"/>
            <a:r>
              <a:rPr lang="en-US" dirty="0" smtClean="0"/>
              <a:t>194: “Consumers need to ask, ‘Where am I eating?’ at the grocery store and at restaurants in order to make responsible eating decisions.”</a:t>
            </a:r>
          </a:p>
        </p:txBody>
      </p:sp>
    </p:spTree>
    <p:extLst>
      <p:ext uri="{BB962C8B-B14F-4D97-AF65-F5344CB8AC3E}">
        <p14:creationId xmlns:p14="http://schemas.microsoft.com/office/powerpoint/2010/main" val="1384569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Kamkwamba’s</a:t>
            </a:r>
            <a:r>
              <a:rPr lang="en-US" dirty="0" smtClean="0"/>
              <a:t> Message of Hope</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b="1" dirty="0"/>
              <a:t>2013-2014 Common </a:t>
            </a:r>
            <a:r>
              <a:rPr lang="en-US" b="1" dirty="0" smtClean="0"/>
              <a:t>Book: William </a:t>
            </a:r>
            <a:r>
              <a:rPr lang="en-US" b="1" dirty="0" err="1"/>
              <a:t>Kamkwamba’s</a:t>
            </a:r>
            <a:r>
              <a:rPr lang="en-US" b="1" dirty="0"/>
              <a:t> </a:t>
            </a:r>
            <a:r>
              <a:rPr lang="en-US" b="1" i="1" dirty="0"/>
              <a:t>The Boy Who Harnessed the Wind: Creating Currents of Electricity and Hope</a:t>
            </a:r>
            <a:r>
              <a:rPr lang="en-US" b="1" dirty="0"/>
              <a:t>.</a:t>
            </a:r>
          </a:p>
          <a:p>
            <a:pPr lvl="0"/>
            <a:r>
              <a:rPr lang="en-US" dirty="0" smtClean="0"/>
              <a:t>73</a:t>
            </a:r>
            <a:r>
              <a:rPr lang="en-US" dirty="0"/>
              <a:t>: “‘When you go to see the lake, you also see the hippos.’”</a:t>
            </a:r>
          </a:p>
          <a:p>
            <a:pPr lvl="0"/>
            <a:r>
              <a:rPr lang="en-US" dirty="0"/>
              <a:t>269: “‘I try, and I made it!’”</a:t>
            </a:r>
          </a:p>
          <a:p>
            <a:pPr lvl="0"/>
            <a:r>
              <a:rPr lang="en-US" dirty="0"/>
              <a:t>275: “‘Whatever you want to do, if you do it with all your heart, it will happen.’” Moral of the story.</a:t>
            </a:r>
          </a:p>
          <a:p>
            <a:pPr lvl="0"/>
            <a:r>
              <a:rPr lang="en-US" dirty="0"/>
              <a:t>280: “I went to sleep dreaming of Malawi, and all the things made possible when your dreams are powered by your heart.” </a:t>
            </a:r>
          </a:p>
          <a:p>
            <a:pPr lvl="0"/>
            <a:r>
              <a:rPr lang="en-US" dirty="0"/>
              <a:t>8 in the back matter: “‘Trust yourself and believe,’ I told them. ‘And whatever happens, don’t give up.’”</a:t>
            </a:r>
          </a:p>
        </p:txBody>
      </p:sp>
    </p:spTree>
    <p:extLst>
      <p:ext uri="{BB962C8B-B14F-4D97-AF65-F5344CB8AC3E}">
        <p14:creationId xmlns:p14="http://schemas.microsoft.com/office/powerpoint/2010/main" val="23397030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Implication</a:t>
            </a:r>
            <a:endParaRPr lang="en-US" dirty="0"/>
          </a:p>
        </p:txBody>
      </p:sp>
      <p:sp>
        <p:nvSpPr>
          <p:cNvPr id="3" name="Content Placeholder 2"/>
          <p:cNvSpPr>
            <a:spLocks noGrp="1"/>
          </p:cNvSpPr>
          <p:nvPr>
            <p:ph idx="1"/>
          </p:nvPr>
        </p:nvSpPr>
        <p:spPr/>
        <p:txBody>
          <a:bodyPr/>
          <a:lstStyle/>
          <a:p>
            <a:r>
              <a:rPr lang="en-US" dirty="0"/>
              <a:t>238: “I realized that every bite of food is an act of conformity or rebellion. Every </a:t>
            </a:r>
            <a:r>
              <a:rPr lang="en-US" dirty="0" smtClean="0"/>
              <a:t>bite </a:t>
            </a:r>
            <a:r>
              <a:rPr lang="en-US" dirty="0"/>
              <a:t>of food is a political statement</a:t>
            </a:r>
            <a:r>
              <a:rPr lang="en-US" dirty="0" smtClean="0"/>
              <a:t>.”</a:t>
            </a:r>
          </a:p>
          <a:p>
            <a:pPr marL="0" indent="0">
              <a:buNone/>
            </a:pPr>
            <a:endParaRPr lang="en-US" dirty="0"/>
          </a:p>
          <a:p>
            <a:endParaRPr lang="en-US" dirty="0"/>
          </a:p>
        </p:txBody>
      </p:sp>
    </p:spTree>
    <p:extLst>
      <p:ext uri="{BB962C8B-B14F-4D97-AF65-F5344CB8AC3E}">
        <p14:creationId xmlns:p14="http://schemas.microsoft.com/office/powerpoint/2010/main" val="34189256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 in </a:t>
            </a:r>
            <a:r>
              <a:rPr lang="en-US" i="1" dirty="0" smtClean="0"/>
              <a:t>Wearing</a:t>
            </a:r>
            <a:endParaRPr lang="en-US" i="1" dirty="0"/>
          </a:p>
        </p:txBody>
      </p:sp>
      <p:sp>
        <p:nvSpPr>
          <p:cNvPr id="3" name="Content Placeholder 2"/>
          <p:cNvSpPr>
            <a:spLocks noGrp="1"/>
          </p:cNvSpPr>
          <p:nvPr>
            <p:ph idx="1"/>
          </p:nvPr>
        </p:nvSpPr>
        <p:spPr/>
        <p:txBody>
          <a:bodyPr/>
          <a:lstStyle/>
          <a:p>
            <a:r>
              <a:rPr lang="en-US" b="1" dirty="0" smtClean="0"/>
              <a:t>What are Kelsey’s further conclusions? </a:t>
            </a:r>
            <a:r>
              <a:rPr lang="en-US" dirty="0" smtClean="0"/>
              <a:t>In other words, how does he answer the following question on page 9 in </a:t>
            </a:r>
            <a:r>
              <a:rPr lang="en-US" i="1" dirty="0" smtClean="0"/>
              <a:t>Wearing</a:t>
            </a:r>
            <a:r>
              <a:rPr lang="en-US" dirty="0" smtClean="0"/>
              <a:t>? “What are we as consumers to do [about global inequities such as those in the garment industry]?”</a:t>
            </a:r>
          </a:p>
          <a:p>
            <a:r>
              <a:rPr lang="en-US" dirty="0" smtClean="0"/>
              <a:t>The answers are important because they apply as well to </a:t>
            </a:r>
            <a:r>
              <a:rPr lang="en-US" i="1" dirty="0" smtClean="0"/>
              <a:t>Eating</a:t>
            </a:r>
            <a:r>
              <a:rPr lang="en-US" dirty="0" smtClean="0"/>
              <a:t>.</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Kelsey’s Conclusions in </a:t>
            </a:r>
            <a:r>
              <a:rPr lang="en-US" i="1" dirty="0" smtClean="0"/>
              <a:t>Wearing</a:t>
            </a:r>
            <a:endParaRPr lang="en-US" i="1" dirty="0"/>
          </a:p>
        </p:txBody>
      </p:sp>
      <p:sp>
        <p:nvSpPr>
          <p:cNvPr id="3" name="Content Placeholder 2"/>
          <p:cNvSpPr>
            <a:spLocks noGrp="1"/>
          </p:cNvSpPr>
          <p:nvPr>
            <p:ph idx="1"/>
          </p:nvPr>
        </p:nvSpPr>
        <p:spPr/>
        <p:txBody>
          <a:bodyPr>
            <a:normAutofit lnSpcReduction="10000"/>
          </a:bodyPr>
          <a:lstStyle/>
          <a:p>
            <a:r>
              <a:rPr lang="en-US" dirty="0" smtClean="0"/>
              <a:t>9: Be engaged consumers.</a:t>
            </a:r>
            <a:endParaRPr lang="en-US" b="1" dirty="0" smtClean="0"/>
          </a:p>
          <a:p>
            <a:r>
              <a:rPr lang="en-US" dirty="0" smtClean="0"/>
              <a:t>54: Recognize that sweatshops are a better alternative than abject poverty.</a:t>
            </a:r>
          </a:p>
          <a:p>
            <a:r>
              <a:rPr lang="en-US" dirty="0" smtClean="0"/>
              <a:t>221: Producers and consumers should work together and accomplish great things.</a:t>
            </a:r>
          </a:p>
          <a:p>
            <a:r>
              <a:rPr lang="en-US" dirty="0" smtClean="0"/>
              <a:t>259: Workers should be better paid.</a:t>
            </a:r>
          </a:p>
          <a:p>
            <a:r>
              <a:rPr lang="en-US" dirty="0" smtClean="0"/>
              <a:t>260: “ . . . suffering human wrongs should not be a rite of passage.” (See </a:t>
            </a:r>
            <a:r>
              <a:rPr lang="en-US" i="1" dirty="0" smtClean="0"/>
              <a:t>Eating</a:t>
            </a:r>
            <a:r>
              <a:rPr lang="en-US" dirty="0" smtClean="0"/>
              <a:t> 112: “rite of passage.”)</a:t>
            </a:r>
          </a:p>
          <a:p>
            <a:endParaRPr lang="en-US" dirty="0" smtClean="0"/>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Other Words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Think globally, act locally. Be a </a:t>
            </a:r>
            <a:r>
              <a:rPr lang="en-US" dirty="0" err="1" smtClean="0"/>
              <a:t>glocal</a:t>
            </a:r>
            <a:r>
              <a:rPr lang="en-US" dirty="0" smtClean="0"/>
              <a:t> (</a:t>
            </a:r>
            <a:r>
              <a:rPr lang="en-US" b="1" dirty="0" smtClean="0"/>
              <a:t>row 4</a:t>
            </a:r>
            <a:r>
              <a:rPr lang="en-US" dirty="0" smtClean="0"/>
              <a:t>). How? </a:t>
            </a:r>
          </a:p>
          <a:p>
            <a:pPr lvl="1"/>
            <a:r>
              <a:rPr lang="en-US" dirty="0" smtClean="0"/>
              <a:t>For example, we can go to the websites that Kelsey mentions throughout the book but especially in Appendix A.</a:t>
            </a:r>
          </a:p>
          <a:p>
            <a:pPr lvl="1"/>
            <a:r>
              <a:rPr lang="en-US" dirty="0" smtClean="0"/>
              <a:t>When we buy things, we should be aware of their origin and think about the human consequences of supporting companies whose practices may be unjust. </a:t>
            </a:r>
          </a:p>
          <a:p>
            <a:pPr lvl="1"/>
            <a:r>
              <a:rPr lang="en-US" dirty="0" smtClean="0"/>
              <a:t>Strategic buying (the power of the purse) can effect positive change. Pay special attention to labels and only buy Fair Trade products.</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More on Story: You Have </a:t>
            </a:r>
            <a:br>
              <a:rPr lang="en-US" dirty="0" smtClean="0"/>
            </a:br>
            <a:r>
              <a:rPr lang="en-US" dirty="0" smtClean="0"/>
              <a:t>To Put Things Together</a:t>
            </a:r>
            <a:endParaRPr lang="en-US" dirty="0"/>
          </a:p>
        </p:txBody>
      </p:sp>
      <p:sp>
        <p:nvSpPr>
          <p:cNvPr id="3" name="Content Placeholder 2"/>
          <p:cNvSpPr>
            <a:spLocks noGrp="1"/>
          </p:cNvSpPr>
          <p:nvPr>
            <p:ph idx="1"/>
          </p:nvPr>
        </p:nvSpPr>
        <p:spPr/>
        <p:txBody>
          <a:bodyPr>
            <a:normAutofit/>
          </a:bodyPr>
          <a:lstStyle/>
          <a:p>
            <a:r>
              <a:rPr lang="en-US" dirty="0" smtClean="0"/>
              <a:t>It is not just that </a:t>
            </a:r>
            <a:r>
              <a:rPr lang="en-US" i="1" dirty="0" smtClean="0"/>
              <a:t>Where Am I Eating? </a:t>
            </a:r>
            <a:r>
              <a:rPr lang="en-US" dirty="0" smtClean="0"/>
              <a:t>tells Kelsey’s story (his trips to foreign countries, the friends he made there, etc.). In addition, the concepts that he uses tell the story of economic globalization.</a:t>
            </a:r>
          </a:p>
          <a:p>
            <a:r>
              <a:rPr lang="en-US" dirty="0" smtClean="0"/>
              <a:t>What “story” emerged from your work on the concepts? What </a:t>
            </a:r>
            <a:r>
              <a:rPr lang="en-US" u="sng" dirty="0" smtClean="0"/>
              <a:t>negatives</a:t>
            </a:r>
            <a:r>
              <a:rPr lang="en-US" dirty="0" smtClean="0"/>
              <a:t> does he identify? This was </a:t>
            </a:r>
            <a:r>
              <a:rPr lang="en-US" b="1" dirty="0" smtClean="0"/>
              <a:t>row 1</a:t>
            </a:r>
            <a:r>
              <a:rPr lang="en-US" dirty="0" smtClean="0"/>
              <a:t>’s</a:t>
            </a:r>
            <a:r>
              <a:rPr lang="en-US" b="1" dirty="0" smtClean="0"/>
              <a:t> </a:t>
            </a:r>
            <a:r>
              <a:rPr lang="en-US" dirty="0" smtClean="0"/>
              <a:t>job last time.</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about Changing the System</a:t>
            </a:r>
            <a:endParaRPr lang="en-US" dirty="0"/>
          </a:p>
        </p:txBody>
      </p:sp>
      <p:sp>
        <p:nvSpPr>
          <p:cNvPr id="3" name="Content Placeholder 2"/>
          <p:cNvSpPr>
            <a:spLocks noGrp="1"/>
          </p:cNvSpPr>
          <p:nvPr>
            <p:ph idx="1"/>
          </p:nvPr>
        </p:nvSpPr>
        <p:spPr/>
        <p:txBody>
          <a:bodyPr/>
          <a:lstStyle/>
          <a:p>
            <a:r>
              <a:rPr lang="en-US" dirty="0" smtClean="0"/>
              <a:t>Here is the question as it was framed in your worksheet:</a:t>
            </a:r>
          </a:p>
          <a:p>
            <a:pPr lvl="1"/>
            <a:r>
              <a:rPr lang="en-US" dirty="0"/>
              <a:t>If Kelsey could adjust the global food system, what would it look like? In other words, which items from the list in step one would receive greater emphasis or be more prevalent</a:t>
            </a:r>
            <a:r>
              <a:rPr lang="en-US" dirty="0" smtClean="0"/>
              <a:t>? What does Kelsey think SHOUD be the case with global agriculture?</a:t>
            </a:r>
          </a:p>
          <a:p>
            <a:pPr lvl="1"/>
            <a:r>
              <a:rPr lang="en-US" dirty="0" smtClean="0"/>
              <a:t>What did </a:t>
            </a:r>
            <a:r>
              <a:rPr lang="en-US" b="1" dirty="0" smtClean="0"/>
              <a:t>row 2 </a:t>
            </a:r>
            <a:r>
              <a:rPr lang="en-US" dirty="0" smtClean="0"/>
              <a:t>come up with last time? (Discuss this before going on to the next slide.)</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 and Environmentalism</a:t>
            </a:r>
            <a:endParaRPr lang="en-US" dirty="0"/>
          </a:p>
        </p:txBody>
      </p:sp>
      <p:sp>
        <p:nvSpPr>
          <p:cNvPr id="3" name="Content Placeholder 2"/>
          <p:cNvSpPr>
            <a:spLocks noGrp="1"/>
          </p:cNvSpPr>
          <p:nvPr>
            <p:ph idx="1"/>
          </p:nvPr>
        </p:nvSpPr>
        <p:spPr/>
        <p:txBody>
          <a:bodyPr/>
          <a:lstStyle/>
          <a:p>
            <a:r>
              <a:rPr lang="en-US" dirty="0" smtClean="0"/>
              <a:t>What does Kelsey suggest about the relationship between these two fundamental and powerful concepts? (</a:t>
            </a:r>
            <a:r>
              <a:rPr lang="en-US" b="1" dirty="0" smtClean="0"/>
              <a:t>rows 3 and 4</a:t>
            </a:r>
            <a:r>
              <a:rPr lang="en-US" dirty="0" smtClean="0"/>
              <a:t>)</a:t>
            </a:r>
            <a:endParaRPr lang="en-US" dirty="0"/>
          </a:p>
        </p:txBody>
      </p:sp>
    </p:spTree>
    <p:extLst>
      <p:ext uri="{BB962C8B-B14F-4D97-AF65-F5344CB8AC3E}">
        <p14:creationId xmlns:p14="http://schemas.microsoft.com/office/powerpoint/2010/main" val="17254095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Concept: Types of Freedom</a:t>
            </a:r>
            <a:endParaRPr lang="en-US" dirty="0"/>
          </a:p>
        </p:txBody>
      </p:sp>
      <p:sp>
        <p:nvSpPr>
          <p:cNvPr id="3" name="Content Placeholder 2"/>
          <p:cNvSpPr>
            <a:spLocks noGrp="1"/>
          </p:cNvSpPr>
          <p:nvPr>
            <p:ph idx="1"/>
          </p:nvPr>
        </p:nvSpPr>
        <p:spPr/>
        <p:txBody>
          <a:bodyPr/>
          <a:lstStyle/>
          <a:p>
            <a:r>
              <a:rPr lang="en-US" i="1" dirty="0" smtClean="0"/>
              <a:t>Wearing</a:t>
            </a:r>
            <a:r>
              <a:rPr lang="en-US" dirty="0" smtClean="0"/>
              <a:t> 188: “I suppose not being hungry and not being impoverished are the most important types of freedoms—the freedom to survive. But there are other freedoms that the 1.3 billion Chinese don’t have.”</a:t>
            </a:r>
          </a:p>
          <a:p>
            <a:r>
              <a:rPr lang="en-US" b="1" dirty="0" smtClean="0"/>
              <a:t>What are these other freedoms? Think about the human values that we mentioned when we discussed Marx’s texts.</a:t>
            </a:r>
            <a:endParaRPr lang="en-US" b="1"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Maslow’s Hierarchy of Needs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713506163"/>
              </p:ext>
            </p:extLst>
          </p:nvPr>
        </p:nvGraphicFramePr>
        <p:xfrm>
          <a:off x="457200" y="1600200"/>
          <a:ext cx="8229600" cy="484632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solidFill>
                            <a:schemeClr val="tx1"/>
                          </a:solidFill>
                        </a:rPr>
                        <a:t>Self-actualization</a:t>
                      </a:r>
                      <a:r>
                        <a:rPr lang="en-US" b="0" dirty="0" smtClean="0">
                          <a:solidFill>
                            <a:schemeClr val="tx1"/>
                          </a:solidFill>
                        </a:rPr>
                        <a:t>: pursue inner talent, creativity, self-fulfillment, growth, potential</a:t>
                      </a:r>
                    </a:p>
                    <a:p>
                      <a:endParaRPr lang="en-US" dirty="0">
                        <a:solidFill>
                          <a:schemeClr val="tx1"/>
                        </a:solidFill>
                      </a:endParaRPr>
                    </a:p>
                  </a:txBody>
                  <a:tcPr/>
                </a:tc>
                <a:tc>
                  <a:txBody>
                    <a:bodyPr/>
                    <a:lstStyle/>
                    <a:p>
                      <a:r>
                        <a:rPr lang="en-US" b="0" dirty="0" smtClean="0">
                          <a:solidFill>
                            <a:schemeClr val="tx1"/>
                          </a:solidFill>
                        </a:rPr>
                        <a:t>Higher-order</a:t>
                      </a:r>
                      <a:r>
                        <a:rPr lang="en-US" b="0" baseline="0" dirty="0" smtClean="0">
                          <a:solidFill>
                            <a:schemeClr val="tx1"/>
                          </a:solidFill>
                        </a:rPr>
                        <a:t> needs (the most internal): clearly a matter of education, which is mentioned in </a:t>
                      </a:r>
                      <a:r>
                        <a:rPr lang="en-US" b="0" i="1" baseline="0" dirty="0" smtClean="0">
                          <a:solidFill>
                            <a:schemeClr val="tx1"/>
                          </a:solidFill>
                        </a:rPr>
                        <a:t>Eating</a:t>
                      </a:r>
                      <a:r>
                        <a:rPr lang="en-US" b="0" baseline="0" dirty="0" smtClean="0">
                          <a:solidFill>
                            <a:schemeClr val="tx1"/>
                          </a:solidFill>
                        </a:rPr>
                        <a:t> on </a:t>
                      </a:r>
                      <a:r>
                        <a:rPr lang="en-US" sz="1800" b="0" kern="1200" dirty="0" smtClean="0">
                          <a:solidFill>
                            <a:schemeClr val="tx1"/>
                          </a:solidFill>
                          <a:effectLst/>
                          <a:latin typeface="+mn-lt"/>
                          <a:ea typeface="+mn-ea"/>
                          <a:cs typeface="+mn-cs"/>
                        </a:rPr>
                        <a:t>58, 99, 119, 128, 135, 140, 142, 227 (</a:t>
                      </a:r>
                      <a:r>
                        <a:rPr lang="en-US" sz="1800" b="1" u="sng" kern="1200" dirty="0" smtClean="0">
                          <a:solidFill>
                            <a:schemeClr val="tx1"/>
                          </a:solidFill>
                          <a:effectLst/>
                          <a:latin typeface="+mn-lt"/>
                          <a:ea typeface="+mn-ea"/>
                          <a:cs typeface="+mn-cs"/>
                        </a:rPr>
                        <a:t>row 2</a:t>
                      </a:r>
                      <a:r>
                        <a:rPr lang="en-US" sz="1800" b="1" u="sng" kern="1200" baseline="0" dirty="0" smtClean="0">
                          <a:solidFill>
                            <a:schemeClr val="tx1"/>
                          </a:solidFill>
                          <a:effectLst/>
                          <a:latin typeface="+mn-lt"/>
                          <a:ea typeface="+mn-ea"/>
                          <a:cs typeface="+mn-cs"/>
                        </a:rPr>
                        <a:t> </a:t>
                      </a:r>
                      <a:r>
                        <a:rPr lang="en-US" sz="1800" b="0" kern="1200" baseline="0" dirty="0" smtClean="0">
                          <a:solidFill>
                            <a:schemeClr val="tx1"/>
                          </a:solidFill>
                          <a:effectLst/>
                          <a:latin typeface="+mn-lt"/>
                          <a:ea typeface="+mn-ea"/>
                          <a:cs typeface="+mn-cs"/>
                        </a:rPr>
                        <a:t>group)</a:t>
                      </a:r>
                      <a:endParaRPr lang="en-US" b="0" dirty="0">
                        <a:solidFill>
                          <a:schemeClr val="tx1"/>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solidFill>
                            <a:schemeClr val="tx1"/>
                          </a:solidFill>
                        </a:rPr>
                        <a:t>Self-esteem</a:t>
                      </a:r>
                      <a:r>
                        <a:rPr lang="en-US" dirty="0" smtClean="0">
                          <a:solidFill>
                            <a:schemeClr val="tx1"/>
                          </a:solidFill>
                        </a:rPr>
                        <a:t>: achievement, mastery, recognition, self-respect, autonomy</a:t>
                      </a:r>
                    </a:p>
                    <a:p>
                      <a:endParaRPr lang="en-US" dirty="0">
                        <a:solidFill>
                          <a:schemeClr val="tx1"/>
                        </a:solidFill>
                      </a:endParaRPr>
                    </a:p>
                  </a:txBody>
                  <a:tcPr/>
                </a:tc>
                <a:tc>
                  <a:txBody>
                    <a:bodyPr/>
                    <a:lstStyle/>
                    <a:p>
                      <a:r>
                        <a:rPr lang="en-US" dirty="0" smtClean="0">
                          <a:solidFill>
                            <a:schemeClr val="tx1"/>
                          </a:solidFill>
                        </a:rPr>
                        <a:t>Internal</a:t>
                      </a:r>
                      <a:endParaRPr lang="en-US" dirty="0">
                        <a:solidFill>
                          <a:schemeClr val="tx1"/>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solidFill>
                            <a:schemeClr val="tx1"/>
                          </a:solidFill>
                        </a:rPr>
                        <a:t>Belonging-love </a:t>
                      </a:r>
                      <a:r>
                        <a:rPr lang="en-US" dirty="0" smtClean="0">
                          <a:solidFill>
                            <a:schemeClr val="tx1"/>
                          </a:solidFill>
                        </a:rPr>
                        <a:t>(social stuff): friendship, family, affection</a:t>
                      </a:r>
                    </a:p>
                    <a:p>
                      <a:endParaRPr lang="en-US" dirty="0">
                        <a:solidFill>
                          <a:schemeClr val="tx1"/>
                        </a:solidFill>
                      </a:endParaRPr>
                    </a:p>
                  </a:txBody>
                  <a:tcPr/>
                </a:tc>
                <a:tc>
                  <a:txBody>
                    <a:bodyPr/>
                    <a:lstStyle/>
                    <a:p>
                      <a:r>
                        <a:rPr lang="en-US" dirty="0" smtClean="0">
                          <a:solidFill>
                            <a:schemeClr val="tx1"/>
                          </a:solidFill>
                        </a:rPr>
                        <a:t>External and internal</a:t>
                      </a:r>
                      <a:endParaRPr lang="en-US" dirty="0">
                        <a:solidFill>
                          <a:schemeClr val="tx1"/>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solidFill>
                            <a:schemeClr val="tx1"/>
                          </a:solidFill>
                        </a:rPr>
                        <a:t>Safety</a:t>
                      </a:r>
                      <a:r>
                        <a:rPr lang="en-US" dirty="0" smtClean="0">
                          <a:solidFill>
                            <a:schemeClr val="tx1"/>
                          </a:solidFill>
                        </a:rPr>
                        <a:t>: security, stability, protection, freedom from fears </a:t>
                      </a:r>
                    </a:p>
                    <a:p>
                      <a:endParaRPr lang="en-US" dirty="0">
                        <a:solidFill>
                          <a:schemeClr val="tx1"/>
                        </a:solidFill>
                      </a:endParaRPr>
                    </a:p>
                  </a:txBody>
                  <a:tcPr/>
                </a:tc>
                <a:tc>
                  <a:txBody>
                    <a:bodyPr/>
                    <a:lstStyle/>
                    <a:p>
                      <a:r>
                        <a:rPr lang="en-US" dirty="0" smtClean="0">
                          <a:solidFill>
                            <a:schemeClr val="tx1"/>
                          </a:solidFill>
                        </a:rPr>
                        <a:t>External more than internal</a:t>
                      </a:r>
                      <a:endParaRPr lang="en-US" dirty="0">
                        <a:solidFill>
                          <a:schemeClr val="tx1"/>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solidFill>
                            <a:schemeClr val="tx1"/>
                          </a:solidFill>
                        </a:rPr>
                        <a:t>Physiological needs</a:t>
                      </a:r>
                      <a:r>
                        <a:rPr lang="en-US" dirty="0" smtClean="0">
                          <a:solidFill>
                            <a:schemeClr val="tx1"/>
                          </a:solidFill>
                        </a:rPr>
                        <a:t>: food, water, shelter, warmth</a:t>
                      </a:r>
                    </a:p>
                    <a:p>
                      <a:endParaRPr lang="en-US" dirty="0">
                        <a:solidFill>
                          <a:schemeClr val="tx1"/>
                        </a:solidFill>
                      </a:endParaRPr>
                    </a:p>
                  </a:txBody>
                  <a:tcPr/>
                </a:tc>
                <a:tc>
                  <a:txBody>
                    <a:bodyPr/>
                    <a:lstStyle/>
                    <a:p>
                      <a:r>
                        <a:rPr lang="en-US" dirty="0" smtClean="0">
                          <a:solidFill>
                            <a:schemeClr val="tx1"/>
                          </a:solidFill>
                        </a:rPr>
                        <a:t>Lower-order needs (external)</a:t>
                      </a:r>
                      <a:endParaRPr lang="en-US" dirty="0">
                        <a:solidFill>
                          <a:schemeClr val="tx1"/>
                        </a:solidFill>
                      </a:endParaRPr>
                    </a:p>
                  </a:txBody>
                  <a:tcPr/>
                </a:tc>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Analogy</a:t>
            </a:r>
            <a:endParaRPr lang="en-US" dirty="0"/>
          </a:p>
        </p:txBody>
      </p:sp>
      <p:sp>
        <p:nvSpPr>
          <p:cNvPr id="3" name="Content Placeholder 2"/>
          <p:cNvSpPr>
            <a:spLocks noGrp="1"/>
          </p:cNvSpPr>
          <p:nvPr>
            <p:ph idx="1"/>
          </p:nvPr>
        </p:nvSpPr>
        <p:spPr/>
        <p:txBody>
          <a:bodyPr>
            <a:normAutofit lnSpcReduction="10000"/>
          </a:bodyPr>
          <a:lstStyle/>
          <a:p>
            <a:r>
              <a:rPr lang="en-US" dirty="0" smtClean="0"/>
              <a:t>There is an analogy to be made to Maslow’s Hierarchy of Needs.</a:t>
            </a:r>
          </a:p>
          <a:p>
            <a:r>
              <a:rPr lang="en-US" b="1" dirty="0" smtClean="0"/>
              <a:t>Where do Felipe (coffee in Columbia), Solo (chocolate in Nigeria), Juan (bananas in Costa Rica), </a:t>
            </a:r>
            <a:r>
              <a:rPr lang="en-US" b="1" dirty="0" err="1" smtClean="0"/>
              <a:t>Evanor</a:t>
            </a:r>
            <a:r>
              <a:rPr lang="en-US" b="1" dirty="0" smtClean="0"/>
              <a:t> (lobster in Nicaragua), and Daryl (apples in Michigan) fall on Maslow’s scale?</a:t>
            </a:r>
          </a:p>
          <a:p>
            <a:r>
              <a:rPr lang="en-US" b="1" dirty="0" smtClean="0"/>
              <a:t>Where do YOU fall?</a:t>
            </a:r>
          </a:p>
          <a:p>
            <a:r>
              <a:rPr lang="en-US" b="1" dirty="0" smtClean="0"/>
              <a:t>How does the hierarchy enable us to critique agriculture in foreign countries?</a:t>
            </a:r>
            <a:endParaRPr 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Timmerman, </a:t>
            </a:r>
            <a:r>
              <a:rPr lang="en-US" i="1" dirty="0" smtClean="0"/>
              <a:t>Eating</a:t>
            </a:r>
            <a:endParaRPr lang="en-US" i="1" dirty="0"/>
          </a:p>
        </p:txBody>
      </p:sp>
      <p:sp>
        <p:nvSpPr>
          <p:cNvPr id="3" name="Content Placeholder 2"/>
          <p:cNvSpPr>
            <a:spLocks noGrp="1"/>
          </p:cNvSpPr>
          <p:nvPr>
            <p:ph idx="1"/>
          </p:nvPr>
        </p:nvSpPr>
        <p:spPr/>
        <p:txBody>
          <a:bodyPr/>
          <a:lstStyle/>
          <a:p>
            <a:r>
              <a:rPr lang="en-US" dirty="0" smtClean="0"/>
              <a:t>See page 76 in Kelsey’s book for famine in Malawi.</a:t>
            </a:r>
          </a:p>
          <a:p>
            <a:r>
              <a:rPr lang="en-US" dirty="0" smtClean="0"/>
              <a:t>See page 164 in Kelsey’s book: </a:t>
            </a:r>
            <a:r>
              <a:rPr lang="en-US" dirty="0" smtClean="0"/>
              <a:t>“‘Dis </a:t>
            </a:r>
            <a:r>
              <a:rPr lang="en-US" dirty="0" smtClean="0"/>
              <a:t>is our life. We cannot change it . . . because the control we have is just very little . . . dis isn’t possible.’”</a:t>
            </a:r>
          </a:p>
          <a:p>
            <a:r>
              <a:rPr lang="en-US" b="1" dirty="0" smtClean="0"/>
              <a:t>Pessimism versus </a:t>
            </a:r>
            <a:r>
              <a:rPr lang="en-US" b="1" dirty="0" err="1" smtClean="0"/>
              <a:t>Kamkwamba’s</a:t>
            </a:r>
            <a:r>
              <a:rPr lang="en-US" b="1" dirty="0" smtClean="0"/>
              <a:t> optimism.</a:t>
            </a:r>
            <a:endParaRPr lang="en-US" b="1" dirty="0"/>
          </a:p>
        </p:txBody>
      </p:sp>
    </p:spTree>
    <p:extLst>
      <p:ext uri="{BB962C8B-B14F-4D97-AF65-F5344CB8AC3E}">
        <p14:creationId xmlns:p14="http://schemas.microsoft.com/office/powerpoint/2010/main" val="2552793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Connections to Our Anthology</a:t>
            </a:r>
            <a:endParaRPr lang="en-US" dirty="0"/>
          </a:p>
        </p:txBody>
      </p:sp>
      <p:sp>
        <p:nvSpPr>
          <p:cNvPr id="3" name="Content Placeholder 2"/>
          <p:cNvSpPr>
            <a:spLocks noGrp="1"/>
          </p:cNvSpPr>
          <p:nvPr>
            <p:ph idx="1"/>
          </p:nvPr>
        </p:nvSpPr>
        <p:spPr/>
        <p:txBody>
          <a:bodyPr/>
          <a:lstStyle/>
          <a:p>
            <a:r>
              <a:rPr lang="en-US" dirty="0"/>
              <a:t>How does </a:t>
            </a:r>
            <a:r>
              <a:rPr lang="en-US" i="1" dirty="0" smtClean="0"/>
              <a:t>Eating</a:t>
            </a:r>
            <a:r>
              <a:rPr lang="en-US" dirty="0" smtClean="0"/>
              <a:t> </a:t>
            </a:r>
            <a:r>
              <a:rPr lang="en-US" dirty="0"/>
              <a:t>story </a:t>
            </a:r>
            <a:r>
              <a:rPr lang="en-US" dirty="0" smtClean="0"/>
              <a:t>relate to </a:t>
            </a:r>
            <a:r>
              <a:rPr lang="en-US" dirty="0"/>
              <a:t>statements in our HMXP anthology?</a:t>
            </a:r>
          </a:p>
          <a:p>
            <a:endParaRPr lang="en-US" dirty="0"/>
          </a:p>
        </p:txBody>
      </p:sp>
    </p:spTree>
    <p:extLst>
      <p:ext uri="{BB962C8B-B14F-4D97-AF65-F5344CB8AC3E}">
        <p14:creationId xmlns:p14="http://schemas.microsoft.com/office/powerpoint/2010/main" val="368449593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Ralph Waldo Emerson</a:t>
            </a:r>
            <a:endParaRPr lang="en-US" dirty="0"/>
          </a:p>
        </p:txBody>
      </p:sp>
      <p:sp>
        <p:nvSpPr>
          <p:cNvPr id="3" name="Content Placeholder 2"/>
          <p:cNvSpPr>
            <a:spLocks noGrp="1"/>
          </p:cNvSpPr>
          <p:nvPr>
            <p:ph idx="1"/>
          </p:nvPr>
        </p:nvSpPr>
        <p:spPr/>
        <p:txBody>
          <a:bodyPr>
            <a:normAutofit fontScale="70000" lnSpcReduction="20000"/>
          </a:bodyPr>
          <a:lstStyle/>
          <a:p>
            <a:r>
              <a:rPr lang="en-US" dirty="0"/>
              <a:t>Par. 6: “Then, again, do not tell me, as a good man did today, of my obligation to put all poor men in good situations. Are they my poor? I tell thee, thou foolish philanthropist, that I grudge the dollar, the dime, the cent I give to such men as do not belong to me and to whom I do not belong. There is a class of persons to whom by all spiritual affinity I am bought and sold; for them I will go to prison, if need be; but your miscellaneous popular charities; the education at college of fools; the building of meeting-houses to the vain end to which many now stand; alms to sots; and the </a:t>
            </a:r>
            <a:r>
              <a:rPr lang="en-US" dirty="0" err="1"/>
              <a:t>thousandfold</a:t>
            </a:r>
            <a:r>
              <a:rPr lang="en-US" dirty="0"/>
              <a:t> Relief Societies;—though I confess with shame I sometimes succumb and give the dollar, it is a wicked dollar which by and by I shall have the manhood to withhold.”</a:t>
            </a:r>
          </a:p>
          <a:p>
            <a:r>
              <a:rPr lang="en-US" b="1" dirty="0"/>
              <a:t>What do you think about this passage now that you have read </a:t>
            </a:r>
            <a:r>
              <a:rPr lang="en-US" b="1" dirty="0" smtClean="0"/>
              <a:t>Kelsey’s </a:t>
            </a:r>
            <a:r>
              <a:rPr lang="en-US" b="1" dirty="0"/>
              <a:t>book?</a:t>
            </a:r>
          </a:p>
          <a:p>
            <a:endParaRPr lang="en-US" dirty="0"/>
          </a:p>
        </p:txBody>
      </p:sp>
    </p:spTree>
    <p:extLst>
      <p:ext uri="{BB962C8B-B14F-4D97-AF65-F5344CB8AC3E}">
        <p14:creationId xmlns:p14="http://schemas.microsoft.com/office/powerpoint/2010/main" val="16041370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Daniel Quinn</a:t>
            </a:r>
            <a:endParaRPr lang="en-US" dirty="0"/>
          </a:p>
        </p:txBody>
      </p:sp>
      <p:sp>
        <p:nvSpPr>
          <p:cNvPr id="3" name="Content Placeholder 2"/>
          <p:cNvSpPr>
            <a:spLocks noGrp="1"/>
          </p:cNvSpPr>
          <p:nvPr>
            <p:ph idx="1"/>
          </p:nvPr>
        </p:nvSpPr>
        <p:spPr/>
        <p:txBody>
          <a:bodyPr>
            <a:normAutofit fontScale="85000" lnSpcReduction="20000"/>
          </a:bodyPr>
          <a:lstStyle/>
          <a:p>
            <a:r>
              <a:rPr lang="en-US" dirty="0"/>
              <a:t>Par. 62: “‘You’re really not thinking, I’m afraid. You’ve recited a story you’ve heard a thousand times, and now you’re listening to Mother Culture as she murmurs in your ear: ‘There, there, my child, there’s nothing to think about, nothing to worry about, don’t get excited, don’t listen to the nasty animal, this is no myth, nothing I tell you is a myth, so there’s nothing to think about, nothing to worry about, just listen to my voice and go to sleep, go to sleep, go to sleep. . . .’”</a:t>
            </a:r>
          </a:p>
          <a:p>
            <a:r>
              <a:rPr lang="en-US" dirty="0"/>
              <a:t>“‘I should have gotten you when you were seventeen.’”</a:t>
            </a:r>
          </a:p>
          <a:p>
            <a:r>
              <a:rPr lang="en-US" b="1" dirty="0"/>
              <a:t>Does </a:t>
            </a:r>
            <a:r>
              <a:rPr lang="en-US" b="1" dirty="0" smtClean="0"/>
              <a:t>Kelsey </a:t>
            </a:r>
            <a:r>
              <a:rPr lang="en-US" b="1" dirty="0"/>
              <a:t>listen to Mother Culture or not? Why do you think so?</a:t>
            </a:r>
          </a:p>
          <a:p>
            <a:endParaRPr lang="en-US" dirty="0"/>
          </a:p>
        </p:txBody>
      </p:sp>
    </p:spTree>
    <p:extLst>
      <p:ext uri="{BB962C8B-B14F-4D97-AF65-F5344CB8AC3E}">
        <p14:creationId xmlns:p14="http://schemas.microsoft.com/office/powerpoint/2010/main" val="298700020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Universal Declaration </a:t>
            </a:r>
            <a:br>
              <a:rPr lang="en-US" dirty="0" smtClean="0"/>
            </a:br>
            <a:r>
              <a:rPr lang="en-US" dirty="0" smtClean="0"/>
              <a:t>of Human Rights”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23.3: Everyone who works has the right to just and </a:t>
            </a:r>
            <a:r>
              <a:rPr lang="en-US" dirty="0" err="1" smtClean="0"/>
              <a:t>favourable</a:t>
            </a:r>
            <a:r>
              <a:rPr lang="en-US" dirty="0" smtClean="0"/>
              <a:t> remuneration ensuring  for himself and his family an existence worthy of human dignity, and supplemented, if necessary, by other means of social protection.</a:t>
            </a:r>
          </a:p>
          <a:p>
            <a:r>
              <a:rPr lang="en-US" dirty="0" smtClean="0"/>
              <a:t>24: Everyone has the right to rest and leisure, including reasonable limitation of working hours and periodic holidays with pay.</a:t>
            </a:r>
          </a:p>
          <a:p>
            <a:r>
              <a:rPr lang="en-US" dirty="0" smtClean="0"/>
              <a:t>25.1: Everyone has the right to a standard of living adequate for the health and well-being of himself and of his family, including food, clothing, housing and medical care and necessary social services, and the right to security in the event of unemployment, sickness, disability, widowhood, old age or other lack of livelihood in circumstances beyond his control.</a:t>
            </a:r>
          </a:p>
          <a:p>
            <a:endParaRPr lang="en-US" dirty="0" smtClean="0"/>
          </a:p>
          <a:p>
            <a:r>
              <a:rPr lang="en-US" sz="4000" b="1" dirty="0" smtClean="0"/>
              <a:t>How do those whom Kelsey meets measure up to these articles? </a:t>
            </a:r>
            <a:endParaRPr lang="en-US" sz="4000" b="1"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Friedman and Timmerman</a:t>
            </a:r>
            <a:endParaRPr lang="en-US" dirty="0"/>
          </a:p>
        </p:txBody>
      </p:sp>
      <p:sp>
        <p:nvSpPr>
          <p:cNvPr id="3" name="Content Placeholder 2"/>
          <p:cNvSpPr>
            <a:spLocks noGrp="1"/>
          </p:cNvSpPr>
          <p:nvPr>
            <p:ph idx="1"/>
          </p:nvPr>
        </p:nvSpPr>
        <p:spPr/>
        <p:txBody>
          <a:bodyPr/>
          <a:lstStyle/>
          <a:p>
            <a:r>
              <a:rPr lang="en-US" dirty="0" smtClean="0"/>
              <a:t>Kelsey Timmerman and Milton Friedman: Do they agree or disagree? See quotations on the next slide for </a:t>
            </a:r>
            <a:r>
              <a:rPr lang="en-US" smtClean="0"/>
              <a:t>suggested answers.</a:t>
            </a:r>
            <a:endParaRPr lang="en-US" dirty="0" smtClean="0"/>
          </a:p>
          <a:p>
            <a:endParaRPr lang="en-US" sz="24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Contrast</a:t>
            </a:r>
            <a:endParaRPr lang="en-US" dirty="0"/>
          </a:p>
        </p:txBody>
      </p:sp>
      <p:sp>
        <p:nvSpPr>
          <p:cNvPr id="3" name="Content Placeholder 2"/>
          <p:cNvSpPr>
            <a:spLocks noGrp="1"/>
          </p:cNvSpPr>
          <p:nvPr>
            <p:ph idx="1"/>
          </p:nvPr>
        </p:nvSpPr>
        <p:spPr/>
        <p:txBody>
          <a:bodyPr>
            <a:normAutofit fontScale="92500"/>
          </a:bodyPr>
          <a:lstStyle/>
          <a:p>
            <a:r>
              <a:rPr lang="en-US" dirty="0" smtClean="0"/>
              <a:t>Friedman, par. 9: “Political freedom in this instance clearly came along with the free market and the development of capitalist institutions.”</a:t>
            </a:r>
          </a:p>
          <a:p>
            <a:r>
              <a:rPr lang="en-US" i="1" dirty="0" smtClean="0"/>
              <a:t>Wearing</a:t>
            </a:r>
            <a:r>
              <a:rPr lang="en-US" dirty="0" smtClean="0"/>
              <a:t> 189: “I worry that the China Fantasy—economic prosperity yields democrat freedoms—won’t become a reality.”</a:t>
            </a:r>
          </a:p>
          <a:p>
            <a:r>
              <a:rPr lang="en-US" i="1" dirty="0" smtClean="0"/>
              <a:t>Eating</a:t>
            </a:r>
            <a:r>
              <a:rPr lang="en-US" dirty="0" smtClean="0"/>
              <a:t> 75: “We tell them that a free market is the way to prosperity even though it wasn’t our way to prosperity.”</a:t>
            </a:r>
          </a:p>
          <a:p>
            <a:endParaRPr lang="en-US" dirty="0"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Peggy McIntosh</a:t>
            </a:r>
            <a:endParaRPr lang="en-US" dirty="0"/>
          </a:p>
        </p:txBody>
      </p:sp>
      <p:sp>
        <p:nvSpPr>
          <p:cNvPr id="3" name="Content Placeholder 2"/>
          <p:cNvSpPr>
            <a:spLocks noGrp="1"/>
          </p:cNvSpPr>
          <p:nvPr>
            <p:ph idx="1"/>
          </p:nvPr>
        </p:nvSpPr>
        <p:spPr/>
        <p:txBody>
          <a:bodyPr>
            <a:normAutofit lnSpcReduction="10000"/>
          </a:bodyPr>
          <a:lstStyle/>
          <a:p>
            <a:r>
              <a:rPr lang="en-US" dirty="0"/>
              <a:t>She writes about white people’s unearned privileges. An extension of her point is as follows:</a:t>
            </a:r>
          </a:p>
          <a:p>
            <a:r>
              <a:rPr lang="en-US" dirty="0" err="1"/>
              <a:t>Whites:blacks</a:t>
            </a:r>
            <a:r>
              <a:rPr lang="en-US" dirty="0"/>
              <a:t> in the U.S.::U.S. and the </a:t>
            </a:r>
            <a:r>
              <a:rPr lang="en-US" dirty="0" err="1" smtClean="0"/>
              <a:t>West:Africa</a:t>
            </a:r>
            <a:r>
              <a:rPr lang="en-US" dirty="0" smtClean="0"/>
              <a:t> and other places in </a:t>
            </a:r>
            <a:r>
              <a:rPr lang="en-US" i="1" dirty="0" smtClean="0"/>
              <a:t>Eating</a:t>
            </a:r>
            <a:r>
              <a:rPr lang="en-US" dirty="0" smtClean="0"/>
              <a:t>.</a:t>
            </a:r>
            <a:endParaRPr lang="en-US" dirty="0"/>
          </a:p>
          <a:p>
            <a:r>
              <a:rPr lang="en-US" dirty="0"/>
              <a:t>In other words, we as Americans believe that we are entitled to things that </a:t>
            </a:r>
            <a:r>
              <a:rPr lang="en-US" dirty="0" smtClean="0"/>
              <a:t>persons in third-world countries </a:t>
            </a:r>
            <a:r>
              <a:rPr lang="en-US" dirty="0"/>
              <a:t>do not even have access to. Agree? Disagree?</a:t>
            </a:r>
          </a:p>
          <a:p>
            <a:endParaRPr lang="en-US" dirty="0"/>
          </a:p>
        </p:txBody>
      </p:sp>
    </p:spTree>
    <p:extLst>
      <p:ext uri="{BB962C8B-B14F-4D97-AF65-F5344CB8AC3E}">
        <p14:creationId xmlns:p14="http://schemas.microsoft.com/office/powerpoint/2010/main" val="344568417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WU’s Global Learning </a:t>
            </a:r>
            <a:r>
              <a:rPr lang="en-US" dirty="0" err="1" smtClean="0"/>
              <a:t>Iniative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t>
            </a:r>
            <a:r>
              <a:rPr lang="en-US" dirty="0"/>
              <a:t>By enhancing global education for our students with the full support and participation of the University’s faculty, staff, and administrators, we intend for Winthrop to become a school of distinction for preparing our students to be educated and involved global citizens, to understand their place in global society and their responsibilities to human society at large, and to take great joy at celebrating the very rich cultures of their communities, their states, their regions, their nations, and their world.” </a:t>
            </a:r>
            <a:r>
              <a:rPr lang="en-US" sz="1800" dirty="0"/>
              <a:t>(</a:t>
            </a:r>
            <a:r>
              <a:rPr lang="en-US" sz="1800" dirty="0">
                <a:hlinkClick r:id="rId2"/>
              </a:rPr>
              <a:t>http://www2.winthrop.edu/gli/</a:t>
            </a:r>
            <a:r>
              <a:rPr lang="en-US" sz="1800" dirty="0"/>
              <a:t>)</a:t>
            </a:r>
          </a:p>
          <a:p>
            <a:r>
              <a:rPr lang="en-US" dirty="0"/>
              <a:t>By reading and discussing </a:t>
            </a:r>
            <a:r>
              <a:rPr lang="en-US" dirty="0" smtClean="0"/>
              <a:t>Kelsey’s </a:t>
            </a:r>
            <a:r>
              <a:rPr lang="en-US" dirty="0"/>
              <a:t>book, you are participating in the GLI.</a:t>
            </a:r>
          </a:p>
          <a:p>
            <a:endParaRPr lang="en-US" dirty="0"/>
          </a:p>
        </p:txBody>
      </p:sp>
    </p:spTree>
    <p:extLst>
      <p:ext uri="{BB962C8B-B14F-4D97-AF65-F5344CB8AC3E}">
        <p14:creationId xmlns:p14="http://schemas.microsoft.com/office/powerpoint/2010/main" val="272257869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Like WU’s GLI</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“Declaration,” par. 49, article 25.2: “Education . . . Shall promote understanding, tolerance and friendship among all nations, racial or religious groups. . . .”</a:t>
            </a:r>
          </a:p>
          <a:p>
            <a:endParaRPr lang="en-US" dirty="0" smtClean="0"/>
          </a:p>
          <a:p>
            <a:r>
              <a:rPr lang="en-US" dirty="0" smtClean="0"/>
              <a:t>Martha Nussbaum, page 189, par. 9: One’s education must stress cosmopolitanism over nationalism. </a:t>
            </a:r>
            <a:r>
              <a:rPr lang="en-US" b="1" dirty="0" smtClean="0"/>
              <a:t>Cosmopolitan education</a:t>
            </a:r>
            <a:r>
              <a:rPr lang="en-US" dirty="0" smtClean="0"/>
              <a:t>: you “are above all citizens of a world of human beings,” which you “have to </a:t>
            </a:r>
            <a:r>
              <a:rPr lang="en-US" smtClean="0"/>
              <a:t>share     . </a:t>
            </a:r>
            <a:r>
              <a:rPr lang="en-US" dirty="0" smtClean="0"/>
              <a:t>. . with the citizens of other countries.” Kelsey Timmerman would heartily agree with this statement.        </a:t>
            </a:r>
          </a:p>
          <a:p>
            <a:pPr marL="0" indent="0">
              <a:buNone/>
            </a:pPr>
            <a:r>
              <a:rPr lang="en-US" sz="2200" dirty="0"/>
              <a:t> </a:t>
            </a:r>
            <a:r>
              <a:rPr lang="en-US" sz="2200" dirty="0" smtClean="0"/>
              <a:t>                                                                                                        END</a:t>
            </a:r>
            <a:endParaRPr lang="en-US" sz="2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2012-2013 Common Book</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Kelsey Timmerman’s </a:t>
            </a:r>
            <a:r>
              <a:rPr lang="en-US" i="1" dirty="0" smtClean="0"/>
              <a:t>Where Am I Wearing?</a:t>
            </a:r>
            <a:r>
              <a:rPr lang="en-US" dirty="0" smtClean="0"/>
              <a:t>:</a:t>
            </a:r>
          </a:p>
          <a:p>
            <a:r>
              <a:rPr lang="en-US" dirty="0" smtClean="0"/>
              <a:t>Epigraph from MLK: “We are caught in an inescapable network of </a:t>
            </a:r>
            <a:r>
              <a:rPr lang="en-US" b="1" dirty="0" smtClean="0"/>
              <a:t>mutuality</a:t>
            </a:r>
            <a:r>
              <a:rPr lang="en-US" dirty="0" smtClean="0"/>
              <a:t>, tied in a single </a:t>
            </a:r>
            <a:r>
              <a:rPr lang="en-US" b="1" dirty="0" smtClean="0"/>
              <a:t>garment</a:t>
            </a:r>
            <a:r>
              <a:rPr lang="en-US" dirty="0" smtClean="0"/>
              <a:t> of destiny. Whatever affects one directly, affects all indirectly” (emphases added).</a:t>
            </a:r>
          </a:p>
          <a:p>
            <a:pPr marL="0" indent="0">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Kelsey’s Elaboration</a:t>
            </a:r>
            <a:endParaRPr lang="en-US" dirty="0"/>
          </a:p>
        </p:txBody>
      </p:sp>
      <p:sp>
        <p:nvSpPr>
          <p:cNvPr id="3" name="Content Placeholder 2"/>
          <p:cNvSpPr>
            <a:spLocks noGrp="1"/>
          </p:cNvSpPr>
          <p:nvPr>
            <p:ph idx="1"/>
          </p:nvPr>
        </p:nvSpPr>
        <p:spPr/>
        <p:txBody>
          <a:bodyPr>
            <a:normAutofit fontScale="70000" lnSpcReduction="20000"/>
          </a:bodyPr>
          <a:lstStyle/>
          <a:p>
            <a:r>
              <a:rPr lang="en-US" i="1" dirty="0" smtClean="0"/>
              <a:t>Wearing</a:t>
            </a:r>
            <a:r>
              <a:rPr lang="en-US" dirty="0" smtClean="0"/>
              <a:t> 265: “Basically, Dr. King is saying that what happens in our community happens to the rest of the world. And what happens to the rest of the world happens to us. The global is local. The local is global.” (In </a:t>
            </a:r>
            <a:r>
              <a:rPr lang="en-US" i="1" dirty="0" smtClean="0"/>
              <a:t>Where Am I Wearing?</a:t>
            </a:r>
            <a:r>
              <a:rPr lang="en-US" dirty="0" smtClean="0"/>
              <a:t>, Kelsey uses the word “</a:t>
            </a:r>
            <a:r>
              <a:rPr lang="en-US" b="1" dirty="0" err="1" smtClean="0"/>
              <a:t>glocal</a:t>
            </a:r>
            <a:r>
              <a:rPr lang="en-US" dirty="0" smtClean="0"/>
              <a:t>”: he wants us to think globally and act locally.)</a:t>
            </a:r>
          </a:p>
          <a:p>
            <a:pPr>
              <a:buNone/>
            </a:pPr>
            <a:endParaRPr lang="en-US" dirty="0" smtClean="0"/>
          </a:p>
          <a:p>
            <a:r>
              <a:rPr lang="en-US" i="1" dirty="0" smtClean="0"/>
              <a:t>Wearing</a:t>
            </a:r>
            <a:r>
              <a:rPr lang="en-US" dirty="0" smtClean="0"/>
              <a:t> 255: “When we recognize that the people who make our stuff have hopes, dreams, and personalities, we can’t help [caring] about whether their job pays them a living wage and allows them to reach those dreams.”</a:t>
            </a:r>
          </a:p>
          <a:p>
            <a:endParaRPr lang="en-US" dirty="0"/>
          </a:p>
          <a:p>
            <a:r>
              <a:rPr lang="en-US" i="1" dirty="0" smtClean="0"/>
              <a:t>Eating</a:t>
            </a:r>
            <a:r>
              <a:rPr lang="en-US" dirty="0" smtClean="0"/>
              <a:t> 46: “Weaving plays an important part in </a:t>
            </a:r>
            <a:r>
              <a:rPr lang="en-US" dirty="0" err="1" smtClean="0"/>
              <a:t>Arhuacan</a:t>
            </a:r>
            <a:r>
              <a:rPr lang="en-US" dirty="0" smtClean="0"/>
              <a:t> culture,” etc. It is a metaphor in Columbia, but it is also a metaphor for the overall message that Kelsey wants us to understand. The whole world is woven together, as MLK says.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Theme of Mutuality in </a:t>
            </a:r>
            <a:r>
              <a:rPr lang="en-US" i="1" dirty="0" smtClean="0"/>
              <a:t>Wearing</a:t>
            </a:r>
            <a:br>
              <a:rPr lang="en-US" i="1" dirty="0" smtClean="0"/>
            </a:br>
            <a:r>
              <a:rPr lang="en-US" dirty="0" smtClean="0"/>
              <a:t>(with emphases added)</a:t>
            </a:r>
            <a:endParaRPr lang="en-US" i="1" dirty="0"/>
          </a:p>
        </p:txBody>
      </p:sp>
      <p:sp>
        <p:nvSpPr>
          <p:cNvPr id="3" name="Content Placeholder 2"/>
          <p:cNvSpPr>
            <a:spLocks noGrp="1"/>
          </p:cNvSpPr>
          <p:nvPr>
            <p:ph idx="1"/>
          </p:nvPr>
        </p:nvSpPr>
        <p:spPr/>
        <p:txBody>
          <a:bodyPr>
            <a:normAutofit fontScale="62500" lnSpcReduction="20000"/>
          </a:bodyPr>
          <a:lstStyle/>
          <a:p>
            <a:pPr marL="0" indent="0">
              <a:buNone/>
            </a:pPr>
            <a:r>
              <a:rPr lang="en-US" b="1" dirty="0" smtClean="0"/>
              <a:t>Kelsey is making basically the same point in </a:t>
            </a:r>
            <a:r>
              <a:rPr lang="en-US" b="1" i="1" dirty="0" smtClean="0"/>
              <a:t>Eating</a:t>
            </a:r>
            <a:r>
              <a:rPr lang="en-US" b="1" dirty="0" smtClean="0"/>
              <a:t> as he does in </a:t>
            </a:r>
            <a:r>
              <a:rPr lang="en-US" b="1" i="1" dirty="0" smtClean="0"/>
              <a:t>Wearing</a:t>
            </a:r>
            <a:r>
              <a:rPr lang="en-US" b="1" dirty="0" smtClean="0"/>
              <a:t>. From </a:t>
            </a:r>
            <a:r>
              <a:rPr lang="en-US" b="1" i="1" dirty="0" smtClean="0"/>
              <a:t>Wearing</a:t>
            </a:r>
            <a:r>
              <a:rPr lang="en-US" dirty="0" smtClean="0"/>
              <a:t>:</a:t>
            </a:r>
          </a:p>
          <a:p>
            <a:r>
              <a:rPr lang="en-US" dirty="0" smtClean="0"/>
              <a:t>xi:    </a:t>
            </a:r>
            <a:r>
              <a:rPr lang="en-US" b="1" dirty="0" smtClean="0"/>
              <a:t>global</a:t>
            </a:r>
            <a:r>
              <a:rPr lang="en-US" dirty="0" smtClean="0"/>
              <a:t> financial crisis </a:t>
            </a:r>
          </a:p>
          <a:p>
            <a:r>
              <a:rPr lang="en-US" dirty="0" smtClean="0"/>
              <a:t>7:     </a:t>
            </a:r>
            <a:r>
              <a:rPr lang="en-US" b="1" dirty="0" smtClean="0"/>
              <a:t>chain</a:t>
            </a:r>
            <a:r>
              <a:rPr lang="en-US" dirty="0" smtClean="0"/>
              <a:t> from workers to consumers (“chain” reappears in </a:t>
            </a:r>
            <a:r>
              <a:rPr lang="en-US" i="1" dirty="0" smtClean="0"/>
              <a:t>Eating</a:t>
            </a:r>
            <a:r>
              <a:rPr lang="en-US" dirty="0" smtClean="0"/>
              <a:t> 98)</a:t>
            </a:r>
          </a:p>
          <a:p>
            <a:r>
              <a:rPr lang="en-US" dirty="0" smtClean="0"/>
              <a:t>8:     “the fabric of </a:t>
            </a:r>
            <a:r>
              <a:rPr lang="en-US" b="1" i="1" dirty="0" smtClean="0"/>
              <a:t>global</a:t>
            </a:r>
            <a:r>
              <a:rPr lang="en-US" dirty="0" smtClean="0"/>
              <a:t> trade” (see “weaving” in </a:t>
            </a:r>
            <a:r>
              <a:rPr lang="en-US" i="1" dirty="0" smtClean="0"/>
              <a:t>Eating</a:t>
            </a:r>
            <a:r>
              <a:rPr lang="en-US" dirty="0" smtClean="0"/>
              <a:t> 46)</a:t>
            </a:r>
          </a:p>
          <a:p>
            <a:r>
              <a:rPr lang="en-US" dirty="0" smtClean="0"/>
              <a:t>17:   connecting workers </a:t>
            </a:r>
            <a:r>
              <a:rPr lang="en-US" b="1" dirty="0" smtClean="0"/>
              <a:t>worldwide</a:t>
            </a:r>
          </a:p>
          <a:p>
            <a:r>
              <a:rPr lang="en-US" dirty="0" smtClean="0"/>
              <a:t>50:   stages in the production of cloth</a:t>
            </a:r>
          </a:p>
          <a:p>
            <a:r>
              <a:rPr lang="en-US" dirty="0" smtClean="0"/>
              <a:t>178: “‘</a:t>
            </a:r>
            <a:r>
              <a:rPr lang="en-US" b="1" dirty="0" smtClean="0"/>
              <a:t>fellow</a:t>
            </a:r>
            <a:r>
              <a:rPr lang="en-US" dirty="0" smtClean="0"/>
              <a:t> human beings, our brothers and sisters’”</a:t>
            </a:r>
          </a:p>
          <a:p>
            <a:r>
              <a:rPr lang="en-US" dirty="0" smtClean="0"/>
              <a:t>179: </a:t>
            </a:r>
            <a:r>
              <a:rPr lang="en-US" b="1" dirty="0" smtClean="0"/>
              <a:t>solidarity</a:t>
            </a:r>
          </a:p>
          <a:p>
            <a:r>
              <a:rPr lang="en-US" dirty="0" smtClean="0"/>
              <a:t>180: “</a:t>
            </a:r>
            <a:r>
              <a:rPr lang="en-US" b="1" dirty="0" smtClean="0"/>
              <a:t>web</a:t>
            </a:r>
            <a:r>
              <a:rPr lang="en-US" dirty="0" smtClean="0"/>
              <a:t> of economic relationships” </a:t>
            </a:r>
          </a:p>
          <a:p>
            <a:r>
              <a:rPr lang="en-US" dirty="0" smtClean="0"/>
              <a:t>191: “brother”</a:t>
            </a:r>
          </a:p>
          <a:p>
            <a:r>
              <a:rPr lang="en-US" dirty="0" smtClean="0"/>
              <a:t>255: “</a:t>
            </a:r>
            <a:r>
              <a:rPr lang="en-US" dirty="0" err="1" smtClean="0"/>
              <a:t>iPhone</a:t>
            </a:r>
            <a:r>
              <a:rPr lang="en-US" dirty="0" smtClean="0"/>
              <a:t> girl”; workers’ hopes and dreams</a:t>
            </a:r>
          </a:p>
          <a:p>
            <a:r>
              <a:rPr lang="en-US" dirty="0" smtClean="0"/>
              <a:t>267: how </a:t>
            </a:r>
            <a:r>
              <a:rPr lang="en-US" b="1" dirty="0" smtClean="0"/>
              <a:t>connected</a:t>
            </a:r>
            <a:r>
              <a:rPr lang="en-US" dirty="0" smtClean="0"/>
              <a:t> we are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Context</a:t>
            </a:r>
            <a:endParaRPr lang="en-US" dirty="0"/>
          </a:p>
        </p:txBody>
      </p:sp>
      <p:sp>
        <p:nvSpPr>
          <p:cNvPr id="3" name="Content Placeholder 2"/>
          <p:cNvSpPr>
            <a:spLocks noGrp="1"/>
          </p:cNvSpPr>
          <p:nvPr>
            <p:ph idx="1"/>
          </p:nvPr>
        </p:nvSpPr>
        <p:spPr/>
        <p:txBody>
          <a:bodyPr/>
          <a:lstStyle/>
          <a:p>
            <a:r>
              <a:rPr lang="en-US" b="1" dirty="0" smtClean="0"/>
              <a:t>What does knowing the </a:t>
            </a:r>
            <a:r>
              <a:rPr lang="en-US" b="1" i="1" dirty="0" smtClean="0"/>
              <a:t>Wearing</a:t>
            </a:r>
            <a:r>
              <a:rPr lang="en-US" b="1" dirty="0" smtClean="0"/>
              <a:t> epigraph’s context add to your interpretation? Does anyone recognize it from high school, WRIT 101, or some other class?</a:t>
            </a:r>
          </a:p>
          <a:p>
            <a:endParaRPr lang="en-US"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Epigraph</a:t>
            </a:r>
            <a:endParaRPr lang="en-US" dirty="0"/>
          </a:p>
        </p:txBody>
      </p:sp>
      <p:sp>
        <p:nvSpPr>
          <p:cNvPr id="3" name="Content Placeholder 2"/>
          <p:cNvSpPr>
            <a:spLocks noGrp="1"/>
          </p:cNvSpPr>
          <p:nvPr>
            <p:ph idx="1"/>
          </p:nvPr>
        </p:nvSpPr>
        <p:spPr/>
        <p:txBody>
          <a:bodyPr>
            <a:noAutofit/>
          </a:bodyPr>
          <a:lstStyle/>
          <a:p>
            <a:pPr>
              <a:buNone/>
            </a:pPr>
            <a:r>
              <a:rPr lang="en-US" sz="2400" dirty="0" smtClean="0"/>
              <a:t>	“Moreover, I am cognizant of the interrelatedness of all communities and states. I cannot sit idly by in Atlanta and not be concerned about what happens in Birmingham. Injustice anywhere is a threat to </a:t>
            </a:r>
            <a:r>
              <a:rPr lang="en-US" sz="2400" b="1" u="sng" dirty="0" smtClean="0">
                <a:solidFill>
                  <a:srgbClr val="FF0000"/>
                </a:solidFill>
              </a:rPr>
              <a:t>justice</a:t>
            </a:r>
            <a:r>
              <a:rPr lang="en-US" sz="2400" dirty="0" smtClean="0"/>
              <a:t> everywhere. </a:t>
            </a:r>
            <a:r>
              <a:rPr lang="en-US" sz="2400" b="1" dirty="0" smtClean="0"/>
              <a:t>We are caught in an inescapable network of mutuality, tied in a single garment of destiny. Whatever affects one directly, affects all indirectly. </a:t>
            </a:r>
            <a:r>
              <a:rPr lang="en-US" sz="2400" dirty="0" smtClean="0"/>
              <a:t>Never again can we afford to live with the narrow, provincial "outside agitator" idea. Anyone who lives inside the United States can never be considered an outsider anywhere within its bounds” (emphases added).</a:t>
            </a:r>
          </a:p>
          <a:p>
            <a:pPr>
              <a:buNone/>
            </a:pPr>
            <a:r>
              <a:rPr lang="en-US" sz="2400" dirty="0"/>
              <a:t>	</a:t>
            </a:r>
            <a:r>
              <a:rPr lang="en-US" sz="2400" dirty="0" smtClean="0"/>
              <a:t>	Martin Luther King, Jr., “Letter from Birmingham Jail”</a:t>
            </a:r>
          </a:p>
          <a:p>
            <a:pPr>
              <a:buNone/>
            </a:pPr>
            <a:endParaRPr lang="en-US" sz="2400" dirty="0" smtClean="0"/>
          </a:p>
          <a:p>
            <a:endParaRPr lang="en-US" sz="2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608</TotalTime>
  <Words>3850</Words>
  <Application>Microsoft Office PowerPoint</Application>
  <PresentationFormat>On-screen Show (4:3)</PresentationFormat>
  <Paragraphs>221</Paragraphs>
  <Slides>48</Slides>
  <Notes>0</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Office Theme</vt:lpstr>
      <vt:lpstr>Kelsey Timmerman’s  Where Am I Eating?</vt:lpstr>
      <vt:lpstr>Homework</vt:lpstr>
      <vt:lpstr>Kamkwamba’s Message of Hope</vt:lpstr>
      <vt:lpstr>Timmerman, Eating</vt:lpstr>
      <vt:lpstr>2012-2013 Common Book</vt:lpstr>
      <vt:lpstr>Kelsey’s Elaboration</vt:lpstr>
      <vt:lpstr>The Theme of Mutuality in Wearing (with emphases added)</vt:lpstr>
      <vt:lpstr>Context</vt:lpstr>
      <vt:lpstr>The Epigraph</vt:lpstr>
      <vt:lpstr>Connection</vt:lpstr>
      <vt:lpstr>MLK in Eating</vt:lpstr>
      <vt:lpstr>The Theme of Connectedness</vt:lpstr>
      <vt:lpstr>The Theme of Connectedness  (with emphases added)</vt:lpstr>
      <vt:lpstr>A Failure to Connect Early in Wearing</vt:lpstr>
      <vt:lpstr>Kelsey to WU Faculty, Fall 2012</vt:lpstr>
      <vt:lpstr>Kelsey’s Growth as a “Glocal”</vt:lpstr>
      <vt:lpstr>Question</vt:lpstr>
      <vt:lpstr>Globalization</vt:lpstr>
      <vt:lpstr>Summary of Concepts Thus Far</vt:lpstr>
      <vt:lpstr>Another Concept: Story</vt:lpstr>
      <vt:lpstr>Story Provides the Links  between Us and Them</vt:lpstr>
      <vt:lpstr>More on Story from Eating  (with emphases added)</vt:lpstr>
      <vt:lpstr>The Point</vt:lpstr>
      <vt:lpstr>CRTW 201</vt:lpstr>
      <vt:lpstr>Q@I and Purpose in Wearing</vt:lpstr>
      <vt:lpstr>In Other Words</vt:lpstr>
      <vt:lpstr>Q@I and Purpose in Eating</vt:lpstr>
      <vt:lpstr>Kelsey’s Further Purposes</vt:lpstr>
      <vt:lpstr>So His Purpose Is Also To Get Us To Raise Our Level of Awareness Regarding Our Food</vt:lpstr>
      <vt:lpstr>Important Implication</vt:lpstr>
      <vt:lpstr>Conclusions in Wearing</vt:lpstr>
      <vt:lpstr>Kelsey’s Conclusions in Wearing</vt:lpstr>
      <vt:lpstr>In Other Words</vt:lpstr>
      <vt:lpstr>More on Story: You Have  To Put Things Together</vt:lpstr>
      <vt:lpstr>What about Changing the System</vt:lpstr>
      <vt:lpstr>Education and Environmentalism</vt:lpstr>
      <vt:lpstr>Next Concept: Types of Freedom</vt:lpstr>
      <vt:lpstr>Maslow’s Hierarchy of Needs</vt:lpstr>
      <vt:lpstr>Analogy</vt:lpstr>
      <vt:lpstr>Connections to Our Anthology</vt:lpstr>
      <vt:lpstr>Ralph Waldo Emerson</vt:lpstr>
      <vt:lpstr>Daniel Quinn</vt:lpstr>
      <vt:lpstr>“The Universal Declaration  of Human Rights”</vt:lpstr>
      <vt:lpstr>Friedman and Timmerman</vt:lpstr>
      <vt:lpstr>A Contrast</vt:lpstr>
      <vt:lpstr>Peggy McIntosh</vt:lpstr>
      <vt:lpstr>WU’s Global Learning Iniative</vt:lpstr>
      <vt:lpstr>Like WU’s GLI</vt:lpstr>
    </vt:vector>
  </TitlesOfParts>
  <Company>Winthrop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Kelsey Timmerman’s  Where Am I Wearing?</dc:title>
  <dc:creator>fikem</dc:creator>
  <cp:lastModifiedBy>Fike, Matthew A.</cp:lastModifiedBy>
  <cp:revision>82</cp:revision>
  <dcterms:created xsi:type="dcterms:W3CDTF">2012-12-17T14:29:40Z</dcterms:created>
  <dcterms:modified xsi:type="dcterms:W3CDTF">2014-10-27T19:20:02Z</dcterms:modified>
</cp:coreProperties>
</file>