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2" r:id="rId4"/>
    <p:sldId id="259" r:id="rId5"/>
    <p:sldId id="257" r:id="rId6"/>
    <p:sldId id="260" r:id="rId7"/>
    <p:sldId id="286" r:id="rId8"/>
    <p:sldId id="272" r:id="rId9"/>
    <p:sldId id="263" r:id="rId10"/>
    <p:sldId id="265" r:id="rId11"/>
    <p:sldId id="261" r:id="rId12"/>
    <p:sldId id="268" r:id="rId13"/>
    <p:sldId id="287" r:id="rId14"/>
    <p:sldId id="266" r:id="rId15"/>
    <p:sldId id="267" r:id="rId16"/>
    <p:sldId id="291" r:id="rId17"/>
    <p:sldId id="270" r:id="rId18"/>
    <p:sldId id="284" r:id="rId19"/>
    <p:sldId id="271" r:id="rId20"/>
    <p:sldId id="281" r:id="rId21"/>
    <p:sldId id="269" r:id="rId22"/>
    <p:sldId id="288" r:id="rId23"/>
    <p:sldId id="273" r:id="rId24"/>
    <p:sldId id="276" r:id="rId25"/>
    <p:sldId id="285" r:id="rId26"/>
    <p:sldId id="277" r:id="rId27"/>
    <p:sldId id="279" r:id="rId28"/>
    <p:sldId id="280" r:id="rId29"/>
    <p:sldId id="282" r:id="rId30"/>
    <p:sldId id="283" r:id="rId31"/>
    <p:sldId id="290" r:id="rId32"/>
    <p:sldId id="289"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378"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ED653F-85AF-4EB1-81E0-B15410887CA6}" type="datetimeFigureOut">
              <a:rPr lang="en-US" smtClean="0"/>
              <a:pPr/>
              <a:t>2/27/2013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6E13A-046E-467E-BE60-0A5BA061AA1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ED653F-85AF-4EB1-81E0-B15410887CA6}" type="datetimeFigureOut">
              <a:rPr lang="en-US" smtClean="0"/>
              <a:pPr/>
              <a:t>2/27/2013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6E13A-046E-467E-BE60-0A5BA061AA1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ED653F-85AF-4EB1-81E0-B15410887CA6}" type="datetimeFigureOut">
              <a:rPr lang="en-US" smtClean="0"/>
              <a:pPr/>
              <a:t>2/27/2013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6E13A-046E-467E-BE60-0A5BA061AA1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ED653F-85AF-4EB1-81E0-B15410887CA6}" type="datetimeFigureOut">
              <a:rPr lang="en-US" smtClean="0"/>
              <a:pPr/>
              <a:t>2/27/2013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6E13A-046E-467E-BE60-0A5BA061AA1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ED653F-85AF-4EB1-81E0-B15410887CA6}" type="datetimeFigureOut">
              <a:rPr lang="en-US" smtClean="0"/>
              <a:pPr/>
              <a:t>2/27/2013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6E13A-046E-467E-BE60-0A5BA061AA1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ED653F-85AF-4EB1-81E0-B15410887CA6}" type="datetimeFigureOut">
              <a:rPr lang="en-US" smtClean="0"/>
              <a:pPr/>
              <a:t>2/27/2013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E6E13A-046E-467E-BE60-0A5BA061AA1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ED653F-85AF-4EB1-81E0-B15410887CA6}" type="datetimeFigureOut">
              <a:rPr lang="en-US" smtClean="0"/>
              <a:pPr/>
              <a:t>2/27/2013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E6E13A-046E-467E-BE60-0A5BA061AA1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ED653F-85AF-4EB1-81E0-B15410887CA6}" type="datetimeFigureOut">
              <a:rPr lang="en-US" smtClean="0"/>
              <a:pPr/>
              <a:t>2/27/2013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E6E13A-046E-467E-BE60-0A5BA061AA1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ED653F-85AF-4EB1-81E0-B15410887CA6}" type="datetimeFigureOut">
              <a:rPr lang="en-US" smtClean="0"/>
              <a:pPr/>
              <a:t>2/27/2013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E6E13A-046E-467E-BE60-0A5BA061AA1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ED653F-85AF-4EB1-81E0-B15410887CA6}" type="datetimeFigureOut">
              <a:rPr lang="en-US" smtClean="0"/>
              <a:pPr/>
              <a:t>2/27/2013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E6E13A-046E-467E-BE60-0A5BA061AA1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ED653F-85AF-4EB1-81E0-B15410887CA6}" type="datetimeFigureOut">
              <a:rPr lang="en-US" smtClean="0"/>
              <a:pPr/>
              <a:t>2/27/2013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E6E13A-046E-467E-BE60-0A5BA061AA1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ED653F-85AF-4EB1-81E0-B15410887CA6}" type="datetimeFigureOut">
              <a:rPr lang="en-US" smtClean="0"/>
              <a:pPr/>
              <a:t>2/27/2013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E6E13A-046E-467E-BE60-0A5BA061AA1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merriam-webster.com/dictionary/globalization" TargetMode="External"/><Relationship Id="rId2" Type="http://schemas.openxmlformats.org/officeDocument/2006/relationships/hyperlink" Target="http://www.merriam-webster.com/dictionary/globa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Kelsey Timmerman’s </a:t>
            </a:r>
            <a:br>
              <a:rPr lang="en-US" dirty="0" smtClean="0"/>
            </a:br>
            <a:r>
              <a:rPr lang="en-US" i="1" dirty="0" smtClean="0"/>
              <a:t>Where Am I Wearing?</a:t>
            </a:r>
            <a:endParaRPr lang="en-US" i="1" dirty="0"/>
          </a:p>
        </p:txBody>
      </p:sp>
      <p:sp>
        <p:nvSpPr>
          <p:cNvPr id="3" name="Subtitle 2"/>
          <p:cNvSpPr>
            <a:spLocks noGrp="1"/>
          </p:cNvSpPr>
          <p:nvPr>
            <p:ph type="subTitle" idx="1"/>
          </p:nvPr>
        </p:nvSpPr>
        <p:spPr/>
        <p:txBody>
          <a:bodyPr/>
          <a:lstStyle/>
          <a:p>
            <a:r>
              <a:rPr lang="en-US" dirty="0" smtClean="0"/>
              <a:t>HMXP 102</a:t>
            </a:r>
          </a:p>
          <a:p>
            <a:r>
              <a:rPr lang="en-US" dirty="0" smtClean="0"/>
              <a:t>Dr. Fike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Theme of Mutuality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xi:    global financial crisis </a:t>
            </a:r>
          </a:p>
          <a:p>
            <a:r>
              <a:rPr lang="en-US" dirty="0" smtClean="0"/>
              <a:t>7:     chain from workers to consumers</a:t>
            </a:r>
          </a:p>
          <a:p>
            <a:r>
              <a:rPr lang="en-US" dirty="0" smtClean="0"/>
              <a:t>8:     “the fabric of global trade”</a:t>
            </a:r>
          </a:p>
          <a:p>
            <a:r>
              <a:rPr lang="en-US" dirty="0" smtClean="0"/>
              <a:t>17:   connecting workers worldwide</a:t>
            </a:r>
          </a:p>
          <a:p>
            <a:r>
              <a:rPr lang="en-US" dirty="0" smtClean="0"/>
              <a:t>50:   stages in the production of cloth</a:t>
            </a:r>
          </a:p>
          <a:p>
            <a:r>
              <a:rPr lang="en-US" dirty="0" smtClean="0"/>
              <a:t>178: “‘fellow human beings, our brothers and sisters’”</a:t>
            </a:r>
          </a:p>
          <a:p>
            <a:r>
              <a:rPr lang="en-US" dirty="0" smtClean="0"/>
              <a:t>179: solidarity</a:t>
            </a:r>
          </a:p>
          <a:p>
            <a:r>
              <a:rPr lang="en-US" dirty="0" smtClean="0"/>
              <a:t>180: “web of economic relationships” </a:t>
            </a:r>
          </a:p>
          <a:p>
            <a:r>
              <a:rPr lang="en-US" dirty="0" smtClean="0"/>
              <a:t>191: “brother”</a:t>
            </a:r>
          </a:p>
          <a:p>
            <a:r>
              <a:rPr lang="en-US" dirty="0" smtClean="0"/>
              <a:t>255: “</a:t>
            </a:r>
            <a:r>
              <a:rPr lang="en-US" dirty="0" err="1" smtClean="0"/>
              <a:t>iPhone</a:t>
            </a:r>
            <a:r>
              <a:rPr lang="en-US" dirty="0" smtClean="0"/>
              <a:t> girl”; workers’ hopes and dreams</a:t>
            </a:r>
          </a:p>
          <a:p>
            <a:r>
              <a:rPr lang="en-US" dirty="0" smtClean="0"/>
              <a:t>267: how connected we are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What is the relationship between mutuality and globalization? What IS globalization? Let’s start with the following statement:</a:t>
            </a:r>
          </a:p>
          <a:p>
            <a:pPr>
              <a:buNone/>
            </a:pPr>
            <a:endParaRPr lang="en-US" dirty="0" smtClean="0"/>
          </a:p>
          <a:p>
            <a:r>
              <a:rPr lang="en-US" dirty="0" smtClean="0"/>
              <a:t>Page 180: “But we share little with the people who make our clothes nowadays. We’re divided by oceans, politics, language, culture, and a complex web of economic relationships. It doesn’t affect our daily lives if they are overworked and underpaid as it did during the turn of the twentieth century.”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Globalization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Kelsey defines it as finding cheap labor overseas to meet “tight margins” (8). So it is an economic web that connects Us and Them but that also simultaneously empowers, impoverishes, and isolates. Consequently, we are unaware of where our clothes are made and believe that they come from the store (it is like thinking that meat comes from the supermarket). </a:t>
            </a:r>
          </a:p>
          <a:p>
            <a:endParaRPr lang="en-US" dirty="0"/>
          </a:p>
          <a:p>
            <a:r>
              <a:rPr lang="en-US" dirty="0" smtClean="0"/>
              <a:t>Globalization is “the development of an increasingly integrated </a:t>
            </a:r>
            <a:r>
              <a:rPr lang="en-US" dirty="0" smtClean="0">
                <a:hlinkClick r:id="rId2" action="ppaction://hlinkfile"/>
              </a:rPr>
              <a:t>global</a:t>
            </a:r>
            <a:r>
              <a:rPr lang="en-US" dirty="0" smtClean="0"/>
              <a:t> economy marked especially by free trade, free flow of capital, and the tapping of cheaper foreign labor markets” (</a:t>
            </a:r>
            <a:r>
              <a:rPr lang="en-US" dirty="0" smtClean="0">
                <a:hlinkClick r:id="rId3"/>
              </a:rPr>
              <a:t>http://www.merriam-webster.com/dictionary/globalization</a:t>
            </a:r>
            <a:r>
              <a:rPr lang="en-US" dirty="0" smtClean="0"/>
              <a:t>)</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Concept: Story</a:t>
            </a:r>
            <a:endParaRPr lang="en-US" dirty="0"/>
          </a:p>
        </p:txBody>
      </p:sp>
      <p:sp>
        <p:nvSpPr>
          <p:cNvPr id="3" name="Content Placeholder 2"/>
          <p:cNvSpPr>
            <a:spLocks noGrp="1"/>
          </p:cNvSpPr>
          <p:nvPr>
            <p:ph idx="1"/>
          </p:nvPr>
        </p:nvSpPr>
        <p:spPr/>
        <p:txBody>
          <a:bodyPr/>
          <a:lstStyle/>
          <a:p>
            <a:r>
              <a:rPr lang="en-US" dirty="0" smtClean="0"/>
              <a:t>KT to WU faculty, fall 2012: “Start with a story.”</a:t>
            </a:r>
          </a:p>
          <a:p>
            <a:r>
              <a:rPr lang="en-US" dirty="0" smtClean="0"/>
              <a:t>Starting with stories helps readers get engaged.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Story Provides the Links </a:t>
            </a:r>
            <a:br>
              <a:rPr lang="en-US" dirty="0" smtClean="0"/>
            </a:br>
            <a:r>
              <a:rPr lang="en-US" dirty="0" smtClean="0"/>
              <a:t>between Us and Them</a:t>
            </a:r>
            <a:endParaRPr lang="en-US" dirty="0"/>
          </a:p>
        </p:txBody>
      </p:sp>
      <p:sp>
        <p:nvSpPr>
          <p:cNvPr id="3" name="Content Placeholder 2"/>
          <p:cNvSpPr>
            <a:spLocks noGrp="1"/>
          </p:cNvSpPr>
          <p:nvPr>
            <p:ph idx="1"/>
          </p:nvPr>
        </p:nvSpPr>
        <p:spPr/>
        <p:txBody>
          <a:bodyPr>
            <a:normAutofit/>
          </a:bodyPr>
          <a:lstStyle/>
          <a:p>
            <a:r>
              <a:rPr lang="en-US" sz="2800" dirty="0" smtClean="0"/>
              <a:t>xii: sharing stories</a:t>
            </a:r>
          </a:p>
          <a:p>
            <a:r>
              <a:rPr lang="en-US" sz="2800" dirty="0" smtClean="0"/>
              <a:t>19: each tag has a story behind it</a:t>
            </a:r>
          </a:p>
          <a:p>
            <a:r>
              <a:rPr lang="en-US" sz="2800" dirty="0" smtClean="0"/>
              <a:t>179: “quirky little stories about faraway places”</a:t>
            </a:r>
          </a:p>
          <a:p>
            <a:r>
              <a:rPr lang="en-US" sz="2800" dirty="0" smtClean="0"/>
              <a:t>255: “the story of their stuff” vs. believing that “clothes come from the store”</a:t>
            </a:r>
          </a:p>
          <a:p>
            <a:r>
              <a:rPr lang="en-US" sz="2800" dirty="0" smtClean="0"/>
              <a:t>POINT: Story is a powerful tool for changing people’s attitudes, beliefs, paradigms, etc. Kelsey himself thinks that his experiences have dissolved the notion of the Other.</a:t>
            </a:r>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Q@I and Purpose</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Questions at issue</a:t>
            </a:r>
            <a:r>
              <a:rPr lang="en-US" dirty="0" smtClean="0"/>
              <a:t>: Where am I wearing? </a:t>
            </a:r>
            <a:endParaRPr lang="en-US" dirty="0"/>
          </a:p>
          <a:p>
            <a:pPr lvl="1"/>
            <a:r>
              <a:rPr lang="en-US" dirty="0" smtClean="0"/>
              <a:t>Something more fundamental on page 9: “What are we as consumers to do </a:t>
            </a:r>
            <a:r>
              <a:rPr lang="en-US" dirty="0" smtClean="0"/>
              <a:t>[about </a:t>
            </a:r>
            <a:r>
              <a:rPr lang="en-US" dirty="0" smtClean="0"/>
              <a:t>global inequities such as those in the garment </a:t>
            </a:r>
            <a:r>
              <a:rPr lang="en-US" dirty="0" smtClean="0"/>
              <a:t>industry]?”</a:t>
            </a:r>
            <a:endParaRPr lang="en-US" dirty="0" smtClean="0"/>
          </a:p>
          <a:p>
            <a:endParaRPr lang="en-US" dirty="0"/>
          </a:p>
          <a:p>
            <a:r>
              <a:rPr lang="en-US" b="1" dirty="0" smtClean="0"/>
              <a:t>Purpose</a:t>
            </a:r>
            <a:r>
              <a:rPr lang="en-US" dirty="0" smtClean="0"/>
              <a:t>: To help overcome the “producer-consumer divide” (256)—that is, to illustrate the epigraph’s point about mutuality and to motivate readers to take action—by telling the stories of 7 garment workers in Honduras (</a:t>
            </a:r>
            <a:r>
              <a:rPr lang="en-US" dirty="0" err="1" smtClean="0"/>
              <a:t>Amilcar</a:t>
            </a:r>
            <a:r>
              <a:rPr lang="en-US" dirty="0" smtClean="0"/>
              <a:t>), Bangladesh (</a:t>
            </a:r>
            <a:r>
              <a:rPr lang="en-US" dirty="0" err="1" smtClean="0"/>
              <a:t>Arifa</a:t>
            </a:r>
            <a:r>
              <a:rPr lang="en-US" dirty="0" smtClean="0"/>
              <a:t>), Cambodia (</a:t>
            </a:r>
            <a:r>
              <a:rPr lang="en-US" dirty="0" err="1" smtClean="0"/>
              <a:t>Nari</a:t>
            </a:r>
            <a:r>
              <a:rPr lang="en-US" dirty="0" smtClean="0"/>
              <a:t> and Ai), China (</a:t>
            </a:r>
            <a:r>
              <a:rPr lang="en-US" dirty="0" err="1" smtClean="0"/>
              <a:t>Dewan</a:t>
            </a:r>
            <a:r>
              <a:rPr lang="en-US" dirty="0" smtClean="0"/>
              <a:t> and Zhu Chun), and the US (Debbie).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Other Words</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a:buNone/>
            </a:pPr>
            <a:r>
              <a:rPr lang="en-US" dirty="0" smtClean="0"/>
              <a:t>Producer---------Kelsey’s book---------consumers</a:t>
            </a:r>
          </a:p>
          <a:p>
            <a:pPr>
              <a:buNone/>
            </a:pPr>
            <a:r>
              <a:rPr lang="en-US" dirty="0" smtClean="0"/>
              <a:t>3</a:t>
            </a:r>
            <a:r>
              <a:rPr lang="en-US" baseline="30000" dirty="0" smtClean="0"/>
              <a:t>rd</a:t>
            </a:r>
            <a:r>
              <a:rPr lang="en-US" dirty="0" smtClean="0"/>
              <a:t> world            a bridge                      us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FBIs Interfere</a:t>
            </a:r>
            <a:endParaRPr lang="en-US" dirty="0"/>
          </a:p>
        </p:txBody>
      </p:sp>
      <p:sp>
        <p:nvSpPr>
          <p:cNvPr id="3" name="Content Placeholder 2"/>
          <p:cNvSpPr>
            <a:spLocks noGrp="1"/>
          </p:cNvSpPr>
          <p:nvPr>
            <p:ph idx="1"/>
          </p:nvPr>
        </p:nvSpPr>
        <p:spPr/>
        <p:txBody>
          <a:bodyPr>
            <a:normAutofit lnSpcReduction="10000"/>
          </a:bodyPr>
          <a:lstStyle/>
          <a:p>
            <a:r>
              <a:rPr lang="en-US" dirty="0" smtClean="0"/>
              <a:t>13: the media (</a:t>
            </a:r>
            <a:r>
              <a:rPr lang="en-US" i="1" dirty="0" smtClean="0"/>
              <a:t>Fantasy Island</a:t>
            </a:r>
            <a:r>
              <a:rPr lang="en-US" dirty="0" smtClean="0"/>
              <a:t>)</a:t>
            </a:r>
          </a:p>
          <a:p>
            <a:r>
              <a:rPr lang="en-US" dirty="0" smtClean="0"/>
              <a:t>50: Americans can do anything they set their minds to</a:t>
            </a:r>
          </a:p>
          <a:p>
            <a:r>
              <a:rPr lang="en-US" dirty="0" smtClean="0"/>
              <a:t>85: Jeans are all-American, especially western. Part of our heritage and mythology.</a:t>
            </a:r>
          </a:p>
          <a:p>
            <a:r>
              <a:rPr lang="en-US" dirty="0" smtClean="0"/>
              <a:t>257: “our own lives’ relatively limitless opportunities”</a:t>
            </a:r>
          </a:p>
          <a:p>
            <a:r>
              <a:rPr lang="en-US" dirty="0" smtClean="0"/>
              <a:t>McIntosh: our “invisible backpack” of assumed and unearned privileges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dirty="0" smtClean="0"/>
              <a:t>What are Kelsey’s conclusions? In other words, how does he answer the following question on page 9: “What are we as consumers </a:t>
            </a:r>
            <a:r>
              <a:rPr lang="en-US" smtClean="0"/>
              <a:t>to </a:t>
            </a:r>
            <a:r>
              <a:rPr lang="en-US" smtClean="0"/>
              <a:t>do [about </a:t>
            </a:r>
            <a:r>
              <a:rPr lang="en-US" dirty="0" smtClean="0"/>
              <a:t>global inequities such as those in the </a:t>
            </a:r>
            <a:r>
              <a:rPr lang="en-US" smtClean="0"/>
              <a:t>garment </a:t>
            </a:r>
            <a:r>
              <a:rPr lang="en-US" smtClean="0"/>
              <a:t>industry]?”</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Kelsey’s Conclusions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9: “My conclusion . . . Is that we should try to be </a:t>
            </a:r>
            <a:r>
              <a:rPr lang="en-US" b="1" u="sng" dirty="0" smtClean="0"/>
              <a:t>engaged consumers</a:t>
            </a:r>
            <a:r>
              <a:rPr lang="en-US" dirty="0" smtClean="0"/>
              <a:t>, not mindless pocketbooks. . . .”</a:t>
            </a:r>
            <a:endParaRPr lang="en-US" b="1" dirty="0" smtClean="0"/>
          </a:p>
          <a:p>
            <a:r>
              <a:rPr lang="en-US" dirty="0" smtClean="0"/>
              <a:t>54: “ . . . we should not be ashamed that our clothes are made by children so much as ashamed that we live in a world where child labor is often necessary for survival.” He surprises himself by realizing that sweatshops are not all bad when the alternative is unemployment and brutal poverty. See 209 and 265.</a:t>
            </a:r>
          </a:p>
          <a:p>
            <a:r>
              <a:rPr lang="en-US" dirty="0" smtClean="0"/>
              <a:t>221: “ . . . when producer and consumer unite and work together, they can accomplish great things.” </a:t>
            </a:r>
          </a:p>
          <a:p>
            <a:r>
              <a:rPr lang="en-US" dirty="0" smtClean="0"/>
              <a:t>259: Jobs mean a lot to garment workers, and they should be better paid.</a:t>
            </a:r>
          </a:p>
          <a:p>
            <a:r>
              <a:rPr lang="en-US" dirty="0" smtClean="0"/>
              <a:t>260: “ . . . suffering human wrongs should not be a rite of passage.”</a:t>
            </a:r>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Epigraph</a:t>
            </a:r>
            <a:endParaRPr lang="en-US" dirty="0"/>
          </a:p>
        </p:txBody>
      </p:sp>
      <p:sp>
        <p:nvSpPr>
          <p:cNvPr id="3" name="Content Placeholder 2"/>
          <p:cNvSpPr>
            <a:spLocks noGrp="1"/>
          </p:cNvSpPr>
          <p:nvPr>
            <p:ph idx="1"/>
          </p:nvPr>
        </p:nvSpPr>
        <p:spPr/>
        <p:txBody>
          <a:bodyPr>
            <a:normAutofit lnSpcReduction="10000"/>
          </a:bodyPr>
          <a:lstStyle/>
          <a:p>
            <a:r>
              <a:rPr lang="en-US" dirty="0" smtClean="0"/>
              <a:t>“We are caught in an inescapable network of mutuality, tied in a single garment of destiny. Whatever affects one directly, affects all indirectly.”</a:t>
            </a:r>
          </a:p>
          <a:p>
            <a:endParaRPr lang="en-US" dirty="0"/>
          </a:p>
          <a:p>
            <a:r>
              <a:rPr lang="en-US" dirty="0" smtClean="0"/>
              <a:t>What does the epigraph mean/imply?</a:t>
            </a:r>
          </a:p>
          <a:p>
            <a:r>
              <a:rPr lang="en-US" dirty="0" smtClean="0"/>
              <a:t>What key words resonate meaningfully for you?</a:t>
            </a:r>
          </a:p>
          <a:p>
            <a:r>
              <a:rPr lang="en-US" dirty="0" smtClean="0"/>
              <a:t>What is Kelsey’s answer?</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a:t>
            </a:r>
            <a:endParaRPr lang="en-US" dirty="0"/>
          </a:p>
        </p:txBody>
      </p:sp>
      <p:sp>
        <p:nvSpPr>
          <p:cNvPr id="3" name="Content Placeholder 2"/>
          <p:cNvSpPr>
            <a:spLocks noGrp="1"/>
          </p:cNvSpPr>
          <p:nvPr>
            <p:ph idx="1"/>
          </p:nvPr>
        </p:nvSpPr>
        <p:spPr/>
        <p:txBody>
          <a:bodyPr/>
          <a:lstStyle/>
          <a:p>
            <a:r>
              <a:rPr lang="en-US" dirty="0" smtClean="0"/>
              <a:t>What does Kelsey want us to </a:t>
            </a:r>
            <a:r>
              <a:rPr lang="en-US" b="1" u="sng" dirty="0" smtClean="0"/>
              <a:t>do</a:t>
            </a:r>
            <a:r>
              <a:rPr lang="en-US" dirty="0" smtClean="0"/>
              <a:t>? Write the “moral of the story” in your own words in your notebook. You have 30 seconds.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Moral of the Story</a:t>
            </a:r>
            <a:endParaRPr lang="en-US" dirty="0"/>
          </a:p>
        </p:txBody>
      </p:sp>
      <p:sp>
        <p:nvSpPr>
          <p:cNvPr id="3" name="Content Placeholder 2"/>
          <p:cNvSpPr>
            <a:spLocks noGrp="1"/>
          </p:cNvSpPr>
          <p:nvPr>
            <p:ph idx="1"/>
          </p:nvPr>
        </p:nvSpPr>
        <p:spPr/>
        <p:txBody>
          <a:bodyPr>
            <a:normAutofit/>
          </a:bodyPr>
          <a:lstStyle/>
          <a:p>
            <a:r>
              <a:rPr lang="en-US" dirty="0" smtClean="0"/>
              <a:t>Think globally, act locally. Be a </a:t>
            </a:r>
            <a:r>
              <a:rPr lang="en-US" dirty="0" err="1" smtClean="0"/>
              <a:t>glocal</a:t>
            </a:r>
            <a:r>
              <a:rPr lang="en-US" dirty="0" smtClean="0"/>
              <a:t>. How? For example, we can go to the websites that Kelsey mentions in the final chapter. When we buy things, we should be aware of their provenance (origin) and think about the human consequences of supporting companies whose practices may be unjust. Strategic buying (the power of the purse) can effect positive change.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Rock Hill</a:t>
            </a:r>
            <a:endParaRPr lang="en-US" dirty="0"/>
          </a:p>
        </p:txBody>
      </p:sp>
      <p:sp>
        <p:nvSpPr>
          <p:cNvPr id="3" name="Content Placeholder 2"/>
          <p:cNvSpPr>
            <a:spLocks noGrp="1"/>
          </p:cNvSpPr>
          <p:nvPr>
            <p:ph idx="1"/>
          </p:nvPr>
        </p:nvSpPr>
        <p:spPr/>
        <p:txBody>
          <a:bodyPr/>
          <a:lstStyle/>
          <a:p>
            <a:r>
              <a:rPr lang="en-US" dirty="0" smtClean="0"/>
              <a:t>KT to WU faculty, fall 2012: We have a lot of ways to relate the book to Rock Hill, especially poverty resulting from globalization’s impact on the textile industry.</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on Story</a:t>
            </a:r>
            <a:endParaRPr lang="en-US" dirty="0"/>
          </a:p>
        </p:txBody>
      </p:sp>
      <p:sp>
        <p:nvSpPr>
          <p:cNvPr id="3" name="Content Placeholder 2"/>
          <p:cNvSpPr>
            <a:spLocks noGrp="1"/>
          </p:cNvSpPr>
          <p:nvPr>
            <p:ph idx="1"/>
          </p:nvPr>
        </p:nvSpPr>
        <p:spPr/>
        <p:txBody>
          <a:bodyPr>
            <a:normAutofit lnSpcReduction="10000"/>
          </a:bodyPr>
          <a:lstStyle/>
          <a:p>
            <a:r>
              <a:rPr lang="en-US" dirty="0" smtClean="0"/>
              <a:t>It is not just that </a:t>
            </a:r>
            <a:r>
              <a:rPr lang="en-US" i="1" dirty="0" smtClean="0"/>
              <a:t>Where Am I Wearing? </a:t>
            </a:r>
            <a:r>
              <a:rPr lang="en-US" dirty="0" smtClean="0"/>
              <a:t>tells Kelsey’s story (his trips to foreign countries, the friends he made there, etc.). In addition, the concepts that he uses tell the story of economic globalization.</a:t>
            </a:r>
          </a:p>
          <a:p>
            <a:r>
              <a:rPr lang="en-US" dirty="0" smtClean="0"/>
              <a:t>See the worksheet. The concepts are on the next slide.</a:t>
            </a:r>
          </a:p>
          <a:p>
            <a:r>
              <a:rPr lang="en-US" dirty="0" smtClean="0"/>
              <a:t>What “story” emerged from your work on the concepts?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Kelsey’s Concepts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hell, consumer, apathetic consumer, normal American, family, child labor, middle class, innocence (of children), poverty, sweatshop,  social capital, prostitution, “</a:t>
            </a:r>
            <a:r>
              <a:rPr lang="en-US" dirty="0" err="1" smtClean="0"/>
              <a:t>glocal</a:t>
            </a:r>
            <a:r>
              <a:rPr lang="en-US" dirty="0" smtClean="0"/>
              <a:t>” citizen, beauty, clueless buyer, the bottom, communism, China Fantasy, democracy, engaged consumer, trade, consumer class, consumer innocence, dharma, dignity, responsibility, solidarity, “all-American life,” social appendix, “</a:t>
            </a:r>
            <a:r>
              <a:rPr lang="en-US" dirty="0" err="1" smtClean="0"/>
              <a:t>touron</a:t>
            </a:r>
            <a:r>
              <a:rPr lang="en-US" dirty="0" smtClean="0"/>
              <a:t>,” justice, coolness, human rights, power, sourcing, freedom, American Dream, home, producer, good job, economic sustainability</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Narratives</a:t>
            </a:r>
            <a:endParaRPr lang="en-US" dirty="0"/>
          </a:p>
        </p:txBody>
      </p:sp>
      <p:sp>
        <p:nvSpPr>
          <p:cNvPr id="3" name="Content Placeholder 2"/>
          <p:cNvSpPr>
            <a:spLocks noGrp="1"/>
          </p:cNvSpPr>
          <p:nvPr>
            <p:ph idx="1"/>
          </p:nvPr>
        </p:nvSpPr>
        <p:spPr/>
        <p:txBody>
          <a:bodyPr/>
          <a:lstStyle/>
          <a:p>
            <a:r>
              <a:rPr lang="en-US" dirty="0" smtClean="0"/>
              <a:t>What did you write last time? Please share you responses.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Freedom</a:t>
            </a:r>
            <a:endParaRPr lang="en-US" dirty="0"/>
          </a:p>
        </p:txBody>
      </p:sp>
      <p:sp>
        <p:nvSpPr>
          <p:cNvPr id="3" name="Content Placeholder 2"/>
          <p:cNvSpPr>
            <a:spLocks noGrp="1"/>
          </p:cNvSpPr>
          <p:nvPr>
            <p:ph idx="1"/>
          </p:nvPr>
        </p:nvSpPr>
        <p:spPr/>
        <p:txBody>
          <a:bodyPr/>
          <a:lstStyle/>
          <a:p>
            <a:r>
              <a:rPr lang="en-US" dirty="0" smtClean="0"/>
              <a:t>Page 188: “I suppose not being hungry and not being impoverished are the most important types of freedoms—the freedom to survive. But there are other freedoms that the 1.3 billion Chinese don’t have.”</a:t>
            </a:r>
          </a:p>
          <a:p>
            <a:r>
              <a:rPr lang="en-US" b="1" dirty="0" smtClean="0"/>
              <a:t>What are these other freedoms? Think about the human values that we mentioned when we discussed Marx’s texts.</a:t>
            </a:r>
            <a:endParaRPr lang="en-US"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Analogy</a:t>
            </a:r>
            <a:endParaRPr lang="en-US" dirty="0"/>
          </a:p>
        </p:txBody>
      </p:sp>
      <p:sp>
        <p:nvSpPr>
          <p:cNvPr id="3" name="Content Placeholder 2"/>
          <p:cNvSpPr>
            <a:spLocks noGrp="1"/>
          </p:cNvSpPr>
          <p:nvPr>
            <p:ph idx="1"/>
          </p:nvPr>
        </p:nvSpPr>
        <p:spPr/>
        <p:txBody>
          <a:bodyPr/>
          <a:lstStyle/>
          <a:p>
            <a:r>
              <a:rPr lang="en-US" dirty="0" smtClean="0"/>
              <a:t>There is an analogy to be made to Maslow’s Hierarchy of Needs.</a:t>
            </a:r>
          </a:p>
          <a:p>
            <a:r>
              <a:rPr lang="en-US" b="1" dirty="0" smtClean="0"/>
              <a:t>Where do </a:t>
            </a:r>
            <a:r>
              <a:rPr lang="en-US" b="1" dirty="0" err="1" smtClean="0"/>
              <a:t>Amilcar</a:t>
            </a:r>
            <a:r>
              <a:rPr lang="en-US" b="1" dirty="0" smtClean="0"/>
              <a:t>, </a:t>
            </a:r>
            <a:r>
              <a:rPr lang="en-US" b="1" dirty="0" err="1" smtClean="0"/>
              <a:t>Arifa</a:t>
            </a:r>
            <a:r>
              <a:rPr lang="en-US" b="1" dirty="0" smtClean="0"/>
              <a:t>, </a:t>
            </a:r>
            <a:r>
              <a:rPr lang="en-US" b="1" dirty="0" err="1" smtClean="0"/>
              <a:t>Nari</a:t>
            </a:r>
            <a:r>
              <a:rPr lang="en-US" b="1" dirty="0" smtClean="0"/>
              <a:t> &amp; Ai, </a:t>
            </a:r>
            <a:r>
              <a:rPr lang="en-US" b="1" dirty="0" err="1" smtClean="0"/>
              <a:t>Dewan</a:t>
            </a:r>
            <a:r>
              <a:rPr lang="en-US" b="1" dirty="0" smtClean="0"/>
              <a:t> &amp; Zhu Chun, and Debbie fall on Maslow’s scale?</a:t>
            </a:r>
          </a:p>
          <a:p>
            <a:r>
              <a:rPr lang="en-US" b="1" dirty="0" smtClean="0"/>
              <a:t>Where do YOU fall?</a:t>
            </a:r>
          </a:p>
          <a:p>
            <a:r>
              <a:rPr lang="en-US" b="1" dirty="0" smtClean="0"/>
              <a:t>How does the hierarchy enable us to critique the garment industry in foreign countries?</a:t>
            </a:r>
            <a:endParaRPr lang="en-US"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Maslow’s Hierarchy of Needs</a:t>
            </a:r>
            <a:endParaRPr lang="en-US" dirty="0"/>
          </a:p>
        </p:txBody>
      </p:sp>
      <p:graphicFrame>
        <p:nvGraphicFramePr>
          <p:cNvPr id="5" name="Content Placeholder 4"/>
          <p:cNvGraphicFramePr>
            <a:graphicFrameLocks noGrp="1"/>
          </p:cNvGraphicFramePr>
          <p:nvPr>
            <p:ph idx="1"/>
          </p:nvPr>
        </p:nvGraphicFramePr>
        <p:xfrm>
          <a:off x="457200" y="1600200"/>
          <a:ext cx="8229600" cy="484632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tx1"/>
                          </a:solidFill>
                        </a:rPr>
                        <a:t>Self-actualization</a:t>
                      </a:r>
                      <a:r>
                        <a:rPr lang="en-US" b="0" dirty="0" smtClean="0">
                          <a:solidFill>
                            <a:schemeClr val="tx1"/>
                          </a:solidFill>
                        </a:rPr>
                        <a:t>: pursue inner talent, creativity, self-fulfillment, growth, potential</a:t>
                      </a:r>
                    </a:p>
                    <a:p>
                      <a:endParaRPr lang="en-US" dirty="0">
                        <a:solidFill>
                          <a:schemeClr val="tx1"/>
                        </a:solidFill>
                      </a:endParaRPr>
                    </a:p>
                  </a:txBody>
                  <a:tcPr/>
                </a:tc>
                <a:tc>
                  <a:txBody>
                    <a:bodyPr/>
                    <a:lstStyle/>
                    <a:p>
                      <a:r>
                        <a:rPr lang="en-US" b="0" dirty="0" smtClean="0">
                          <a:solidFill>
                            <a:schemeClr val="tx1"/>
                          </a:solidFill>
                        </a:rPr>
                        <a:t>Higher-order</a:t>
                      </a:r>
                      <a:r>
                        <a:rPr lang="en-US" b="0" baseline="0" dirty="0" smtClean="0">
                          <a:solidFill>
                            <a:schemeClr val="tx1"/>
                          </a:solidFill>
                        </a:rPr>
                        <a:t> needs (the most internal)</a:t>
                      </a:r>
                      <a:endParaRPr lang="en-US" b="0" dirty="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tx1"/>
                          </a:solidFill>
                        </a:rPr>
                        <a:t>Self-esteem</a:t>
                      </a:r>
                      <a:r>
                        <a:rPr lang="en-US" dirty="0" smtClean="0">
                          <a:solidFill>
                            <a:schemeClr val="tx1"/>
                          </a:solidFill>
                        </a:rPr>
                        <a:t>: achievement, mastery, recognition, self-respect, autonomy</a:t>
                      </a:r>
                    </a:p>
                    <a:p>
                      <a:endParaRPr lang="en-US" dirty="0">
                        <a:solidFill>
                          <a:schemeClr val="tx1"/>
                        </a:solidFill>
                      </a:endParaRPr>
                    </a:p>
                  </a:txBody>
                  <a:tcPr/>
                </a:tc>
                <a:tc>
                  <a:txBody>
                    <a:bodyPr/>
                    <a:lstStyle/>
                    <a:p>
                      <a:r>
                        <a:rPr lang="en-US" dirty="0" smtClean="0">
                          <a:solidFill>
                            <a:schemeClr val="tx1"/>
                          </a:solidFill>
                        </a:rPr>
                        <a:t>Internal</a:t>
                      </a:r>
                      <a:endParaRPr lang="en-US" dirty="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tx1"/>
                          </a:solidFill>
                        </a:rPr>
                        <a:t>Belonging-love </a:t>
                      </a:r>
                      <a:r>
                        <a:rPr lang="en-US" dirty="0" smtClean="0">
                          <a:solidFill>
                            <a:schemeClr val="tx1"/>
                          </a:solidFill>
                        </a:rPr>
                        <a:t>(social stuff): friendship, family, affection</a:t>
                      </a:r>
                    </a:p>
                    <a:p>
                      <a:endParaRPr lang="en-US" dirty="0">
                        <a:solidFill>
                          <a:schemeClr val="tx1"/>
                        </a:solidFill>
                      </a:endParaRPr>
                    </a:p>
                  </a:txBody>
                  <a:tcPr/>
                </a:tc>
                <a:tc>
                  <a:txBody>
                    <a:bodyPr/>
                    <a:lstStyle/>
                    <a:p>
                      <a:r>
                        <a:rPr lang="en-US" dirty="0" smtClean="0">
                          <a:solidFill>
                            <a:schemeClr val="tx1"/>
                          </a:solidFill>
                        </a:rPr>
                        <a:t>External and internal</a:t>
                      </a:r>
                      <a:endParaRPr lang="en-US" dirty="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tx1"/>
                          </a:solidFill>
                        </a:rPr>
                        <a:t>Safety</a:t>
                      </a:r>
                      <a:r>
                        <a:rPr lang="en-US" dirty="0" smtClean="0">
                          <a:solidFill>
                            <a:schemeClr val="tx1"/>
                          </a:solidFill>
                        </a:rPr>
                        <a:t>: security, stability, protection, freedom from fears </a:t>
                      </a:r>
                    </a:p>
                    <a:p>
                      <a:endParaRPr lang="en-US" dirty="0">
                        <a:solidFill>
                          <a:schemeClr val="tx1"/>
                        </a:solidFill>
                      </a:endParaRPr>
                    </a:p>
                  </a:txBody>
                  <a:tcPr/>
                </a:tc>
                <a:tc>
                  <a:txBody>
                    <a:bodyPr/>
                    <a:lstStyle/>
                    <a:p>
                      <a:r>
                        <a:rPr lang="en-US" dirty="0" smtClean="0">
                          <a:solidFill>
                            <a:schemeClr val="tx1"/>
                          </a:solidFill>
                        </a:rPr>
                        <a:t>External more than internal</a:t>
                      </a:r>
                      <a:endParaRPr lang="en-US" dirty="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tx1"/>
                          </a:solidFill>
                        </a:rPr>
                        <a:t>Physiological needs</a:t>
                      </a:r>
                      <a:r>
                        <a:rPr lang="en-US" dirty="0" smtClean="0">
                          <a:solidFill>
                            <a:schemeClr val="tx1"/>
                          </a:solidFill>
                        </a:rPr>
                        <a:t>: food, water, shelter, warmth</a:t>
                      </a:r>
                    </a:p>
                    <a:p>
                      <a:endParaRPr lang="en-US" dirty="0">
                        <a:solidFill>
                          <a:schemeClr val="tx1"/>
                        </a:solidFill>
                      </a:endParaRPr>
                    </a:p>
                  </a:txBody>
                  <a:tcPr/>
                </a:tc>
                <a:tc>
                  <a:txBody>
                    <a:bodyPr/>
                    <a:lstStyle/>
                    <a:p>
                      <a:r>
                        <a:rPr lang="en-US" dirty="0" smtClean="0">
                          <a:solidFill>
                            <a:schemeClr val="tx1"/>
                          </a:solidFill>
                        </a:rPr>
                        <a:t>Lower-order needs (external)</a:t>
                      </a:r>
                      <a:endParaRPr lang="en-US" dirty="0">
                        <a:solidFill>
                          <a:schemeClr val="tx1"/>
                        </a:solidFill>
                      </a:endParaRPr>
                    </a:p>
                  </a:txBody>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Universal Declaration </a:t>
            </a:r>
            <a:br>
              <a:rPr lang="en-US" dirty="0" smtClean="0"/>
            </a:br>
            <a:r>
              <a:rPr lang="en-US" dirty="0" smtClean="0"/>
              <a:t>of Human Rights”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23.3: Everyone who works has the right to just and </a:t>
            </a:r>
            <a:r>
              <a:rPr lang="en-US" dirty="0" err="1" smtClean="0"/>
              <a:t>favourable</a:t>
            </a:r>
            <a:r>
              <a:rPr lang="en-US" dirty="0" smtClean="0"/>
              <a:t> remuneration ensuring  for himself and his family an existence worthy of human dignity, and supplemented, if necessary, by other means of social protection.</a:t>
            </a:r>
          </a:p>
          <a:p>
            <a:r>
              <a:rPr lang="en-US" dirty="0" smtClean="0"/>
              <a:t>24: Everyone has the right to rest and leisure, including reasonable limitation of working hours and periodic holidays with pay.</a:t>
            </a:r>
          </a:p>
          <a:p>
            <a:r>
              <a:rPr lang="en-US" dirty="0" smtClean="0"/>
              <a:t>25.1: Everyone has the right to a standard of living adequate for the health and well-being of himself and of his family, including food, clothing, housing and medical care and necessary social services, and the right to security in the event of unemployment, sickness, disability, widowhood, old age or other lack of livelihood in circumstances beyond his control.</a:t>
            </a:r>
          </a:p>
          <a:p>
            <a:endParaRPr lang="en-US" dirty="0" smtClean="0"/>
          </a:p>
          <a:p>
            <a:r>
              <a:rPr lang="en-US" sz="4000" b="1" dirty="0" smtClean="0"/>
              <a:t>How do those whom Kelsey meets measure up to these articles? </a:t>
            </a:r>
            <a:endParaRPr lang="en-US" sz="40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Kelsey’s Answer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Page 265: “Basically, Dr. King is saying that what happens in our community happens to the rest of the world. And what happens to the rest of the world happens to us. The global is local. The local is global.” (Think about Kelsey’s word “</a:t>
            </a:r>
            <a:r>
              <a:rPr lang="en-US" dirty="0" err="1" smtClean="0"/>
              <a:t>glocal</a:t>
            </a:r>
            <a:r>
              <a:rPr lang="en-US" dirty="0" smtClean="0"/>
              <a:t>.”)</a:t>
            </a:r>
          </a:p>
          <a:p>
            <a:pPr>
              <a:buNone/>
            </a:pPr>
            <a:endParaRPr lang="en-US" dirty="0" smtClean="0"/>
          </a:p>
          <a:p>
            <a:r>
              <a:rPr lang="en-US" dirty="0" smtClean="0"/>
              <a:t>Page 255: “When we recognize that the people who make our stuff have hopes, dreams, and personalities, we can’t help but care about whether their job pays them a living wage and allows them to reach those dreams.”</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Friedman and Timmerman</a:t>
            </a:r>
            <a:endParaRPr lang="en-US" dirty="0"/>
          </a:p>
        </p:txBody>
      </p:sp>
      <p:sp>
        <p:nvSpPr>
          <p:cNvPr id="3" name="Content Placeholder 2"/>
          <p:cNvSpPr>
            <a:spLocks noGrp="1"/>
          </p:cNvSpPr>
          <p:nvPr>
            <p:ph idx="1"/>
          </p:nvPr>
        </p:nvSpPr>
        <p:spPr/>
        <p:txBody>
          <a:bodyPr/>
          <a:lstStyle/>
          <a:p>
            <a:r>
              <a:rPr lang="en-US" dirty="0" smtClean="0"/>
              <a:t>Kelsey Timmerman and Milton Friedman: Do they agree or disagree? See quotations on the next slide for </a:t>
            </a:r>
            <a:r>
              <a:rPr lang="en-US" smtClean="0"/>
              <a:t>suggested answers.</a:t>
            </a:r>
            <a:endParaRPr lang="en-US" dirty="0" smtClean="0"/>
          </a:p>
          <a:p>
            <a:endParaRPr lang="en-US"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Contrast</a:t>
            </a:r>
            <a:endParaRPr lang="en-US" dirty="0"/>
          </a:p>
        </p:txBody>
      </p:sp>
      <p:sp>
        <p:nvSpPr>
          <p:cNvPr id="3" name="Content Placeholder 2"/>
          <p:cNvSpPr>
            <a:spLocks noGrp="1"/>
          </p:cNvSpPr>
          <p:nvPr>
            <p:ph idx="1"/>
          </p:nvPr>
        </p:nvSpPr>
        <p:spPr/>
        <p:txBody>
          <a:bodyPr>
            <a:normAutofit/>
          </a:bodyPr>
          <a:lstStyle/>
          <a:p>
            <a:r>
              <a:rPr lang="en-US" dirty="0" smtClean="0"/>
              <a:t>Friedman, par. 9: “Political freedom in this instance clearly came along with the free market and the development of capitalist institutions.”</a:t>
            </a:r>
          </a:p>
          <a:p>
            <a:r>
              <a:rPr lang="en-US" dirty="0" smtClean="0"/>
              <a:t>Kelsey, page 189: “I worry that the China Fantasy—economic prosperity yields democrat freedoms—won’t become a reality.”</a:t>
            </a:r>
          </a:p>
          <a:p>
            <a:endParaRPr lang="en-US"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Like WU’s GLI</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“Declaration,” par. 49, article 25.2: “Education . . . Shall promote understanding, tolerance and friendship among all nations, racial or religious groups. . . .”</a:t>
            </a:r>
          </a:p>
          <a:p>
            <a:endParaRPr lang="en-US" dirty="0" smtClean="0"/>
          </a:p>
          <a:p>
            <a:r>
              <a:rPr lang="en-US" dirty="0" smtClean="0"/>
              <a:t>Martha Nussbaum, page 189, par. 9: One’s education must stress cosmopolitanism over nationalism. </a:t>
            </a:r>
            <a:r>
              <a:rPr lang="en-US" b="1" dirty="0" smtClean="0"/>
              <a:t>Cosmopolitan education</a:t>
            </a:r>
            <a:r>
              <a:rPr lang="en-US" dirty="0" smtClean="0"/>
              <a:t>: you “are above all citizens of a world of human beings,” which you “have to share . . . with the citizens of other countries</a:t>
            </a:r>
            <a:r>
              <a:rPr lang="en-US" smtClean="0"/>
              <a:t>.”         </a:t>
            </a:r>
            <a:r>
              <a:rPr lang="en-US" sz="2200" smtClean="0"/>
              <a:t>END</a:t>
            </a:r>
            <a:endParaRPr lang="en-US" sz="2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a:t>
            </a:r>
            <a:endParaRPr lang="en-US" dirty="0"/>
          </a:p>
        </p:txBody>
      </p:sp>
      <p:sp>
        <p:nvSpPr>
          <p:cNvPr id="3" name="Content Placeholder 2"/>
          <p:cNvSpPr>
            <a:spLocks noGrp="1"/>
          </p:cNvSpPr>
          <p:nvPr>
            <p:ph idx="1"/>
          </p:nvPr>
        </p:nvSpPr>
        <p:spPr/>
        <p:txBody>
          <a:bodyPr/>
          <a:lstStyle/>
          <a:p>
            <a:r>
              <a:rPr lang="en-US" b="1" dirty="0" smtClean="0"/>
              <a:t>What does knowing the epigraph’s context add to your interpretation? Does anyone recognize it from high school, WRIT 101, or some other class?</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Epigraph</a:t>
            </a:r>
            <a:endParaRPr lang="en-US" dirty="0"/>
          </a:p>
        </p:txBody>
      </p:sp>
      <p:sp>
        <p:nvSpPr>
          <p:cNvPr id="3" name="Content Placeholder 2"/>
          <p:cNvSpPr>
            <a:spLocks noGrp="1"/>
          </p:cNvSpPr>
          <p:nvPr>
            <p:ph idx="1"/>
          </p:nvPr>
        </p:nvSpPr>
        <p:spPr/>
        <p:txBody>
          <a:bodyPr>
            <a:noAutofit/>
          </a:bodyPr>
          <a:lstStyle/>
          <a:p>
            <a:pPr>
              <a:buNone/>
            </a:pPr>
            <a:r>
              <a:rPr lang="en-US" sz="2400" dirty="0" smtClean="0"/>
              <a:t>	“Moreover, I am cognizant of the interrelatedness of all communities and states. I cannot sit idly by in Atlanta and not be concerned about what happens in Birmingham. Injustice anywhere is a threat to justice everywhere. </a:t>
            </a:r>
            <a:r>
              <a:rPr lang="en-US" sz="2400" b="1" dirty="0" smtClean="0"/>
              <a:t>We are caught in an inescapable network of mutuality, tied in a single garment of destiny. Whatever affects one directly, affects all indirectly. </a:t>
            </a:r>
            <a:r>
              <a:rPr lang="en-US" sz="2400" dirty="0" smtClean="0"/>
              <a:t>Never again can we afford to live with the narrow, provincial "outside agitator" idea. Anyone who lives inside the United States can never be considered an outsider anywhere within its bounds.”</a:t>
            </a:r>
          </a:p>
          <a:p>
            <a:pPr>
              <a:buNone/>
            </a:pPr>
            <a:r>
              <a:rPr lang="en-US" sz="2400" dirty="0"/>
              <a:t>	</a:t>
            </a:r>
            <a:r>
              <a:rPr lang="en-US" sz="2400" dirty="0" smtClean="0"/>
              <a:t>	--Martin Luther King, Jr., “Letter from Birmingham Jail”</a:t>
            </a:r>
          </a:p>
          <a:p>
            <a:pPr>
              <a:buNone/>
            </a:pPr>
            <a:endParaRPr lang="en-US" sz="2400" dirty="0" smtClean="0"/>
          </a:p>
          <a:p>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What is the relationship between the epigraph and Kelsey’s failure to engage properly in Honduras with </a:t>
            </a:r>
            <a:r>
              <a:rPr lang="en-US" b="1" dirty="0" err="1" smtClean="0"/>
              <a:t>Amilcar</a:t>
            </a:r>
            <a:r>
              <a:rPr lang="en-US" b="1" dirty="0" smtClean="0"/>
              <a:t>, the garment worker with whom he only spent 10 minutes?</a:t>
            </a:r>
          </a:p>
          <a:p>
            <a:r>
              <a:rPr lang="en-US" dirty="0" smtClean="0"/>
              <a:t>Page 5: “I went to the factory and met a worker, but I wasn’t comfortable learning about his life and chose to abandon the quest. . . . I tried to forget about Honduras, the worker I [had] met, and my pile of clothes and their MADE IN labels, but I couldn’t.”</a:t>
            </a:r>
          </a:p>
          <a:p>
            <a:r>
              <a:rPr lang="en-US" dirty="0" smtClean="0"/>
              <a:t>Page 15: “Part of me wants to know about </a:t>
            </a:r>
            <a:r>
              <a:rPr lang="en-US" dirty="0" err="1" smtClean="0"/>
              <a:t>Amilcar</a:t>
            </a:r>
            <a:r>
              <a:rPr lang="en-US" dirty="0" smtClean="0"/>
              <a:t>, but the other part is content </a:t>
            </a:r>
            <a:r>
              <a:rPr lang="en-US" i="1" dirty="0" smtClean="0"/>
              <a:t>not</a:t>
            </a:r>
            <a:r>
              <a:rPr lang="en-US" dirty="0" smtClean="0"/>
              <a:t> knowing—and maybe even a little scared about what I would learn.”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KT to WU Faculty, Fall 2012</a:t>
            </a:r>
            <a:endParaRPr lang="en-US" dirty="0"/>
          </a:p>
        </p:txBody>
      </p:sp>
      <p:sp>
        <p:nvSpPr>
          <p:cNvPr id="3" name="Content Placeholder 2"/>
          <p:cNvSpPr>
            <a:spLocks noGrp="1"/>
          </p:cNvSpPr>
          <p:nvPr>
            <p:ph idx="1"/>
          </p:nvPr>
        </p:nvSpPr>
        <p:spPr/>
        <p:txBody>
          <a:bodyPr/>
          <a:lstStyle/>
          <a:p>
            <a:r>
              <a:rPr lang="en-US" dirty="0" smtClean="0"/>
              <a:t>He was scared to death of going solo to foreign countries.</a:t>
            </a:r>
          </a:p>
          <a:p>
            <a:r>
              <a:rPr lang="en-US" dirty="0" smtClean="0"/>
              <a:t>He would go out of his comfort zone and then draw back. That is why the book’s opening chapters are so tentative.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smtClean="0"/>
              <a:t>Fill out the chart in the next slide with examples of the concept of mutuality.</a:t>
            </a:r>
          </a:p>
          <a:p>
            <a:endParaRPr lang="en-US" dirty="0"/>
          </a:p>
          <a:p>
            <a:r>
              <a:rPr lang="en-US" dirty="0" smtClean="0"/>
              <a:t>POINT: Mutuality is an important theme that runs throughout the book.</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Theme of Mutuality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xi: </a:t>
            </a:r>
          </a:p>
          <a:p>
            <a:r>
              <a:rPr lang="en-US" dirty="0" smtClean="0"/>
              <a:t>7:</a:t>
            </a:r>
          </a:p>
          <a:p>
            <a:r>
              <a:rPr lang="en-US" dirty="0" smtClean="0"/>
              <a:t>8:</a:t>
            </a:r>
          </a:p>
          <a:p>
            <a:r>
              <a:rPr lang="en-US" dirty="0" smtClean="0"/>
              <a:t>17:</a:t>
            </a:r>
          </a:p>
          <a:p>
            <a:r>
              <a:rPr lang="en-US" dirty="0" smtClean="0"/>
              <a:t>50:</a:t>
            </a:r>
          </a:p>
          <a:p>
            <a:r>
              <a:rPr lang="en-US" dirty="0" smtClean="0"/>
              <a:t>178:</a:t>
            </a:r>
          </a:p>
          <a:p>
            <a:r>
              <a:rPr lang="en-US" dirty="0" smtClean="0"/>
              <a:t>179:</a:t>
            </a:r>
          </a:p>
          <a:p>
            <a:r>
              <a:rPr lang="en-US" dirty="0" smtClean="0"/>
              <a:t>180:</a:t>
            </a:r>
          </a:p>
          <a:p>
            <a:r>
              <a:rPr lang="en-US" dirty="0" smtClean="0"/>
              <a:t>191:</a:t>
            </a:r>
          </a:p>
          <a:p>
            <a:r>
              <a:rPr lang="en-US" dirty="0" smtClean="0"/>
              <a:t>255:</a:t>
            </a:r>
          </a:p>
          <a:p>
            <a:r>
              <a:rPr lang="en-US" dirty="0" smtClean="0"/>
              <a:t>267:</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350</TotalTime>
  <Words>1881</Words>
  <Application>Microsoft Office PowerPoint</Application>
  <PresentationFormat>On-screen Show (4:3)</PresentationFormat>
  <Paragraphs>143</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Kelsey Timmerman’s  Where Am I Wearing?</vt:lpstr>
      <vt:lpstr>Epigraph</vt:lpstr>
      <vt:lpstr>Kelsey’s Answer</vt:lpstr>
      <vt:lpstr>Context</vt:lpstr>
      <vt:lpstr>The Epigraph</vt:lpstr>
      <vt:lpstr>Question</vt:lpstr>
      <vt:lpstr>KT to WU Faculty, Fall 2012</vt:lpstr>
      <vt:lpstr>Exercise</vt:lpstr>
      <vt:lpstr>The Theme of Mutuality</vt:lpstr>
      <vt:lpstr>The Theme of Mutuality</vt:lpstr>
      <vt:lpstr>Question</vt:lpstr>
      <vt:lpstr>Globalization</vt:lpstr>
      <vt:lpstr>Another Concept: Story</vt:lpstr>
      <vt:lpstr>Story Provides the Links  between Us and Them</vt:lpstr>
      <vt:lpstr>Q@I and Purpose</vt:lpstr>
      <vt:lpstr>In Other Words</vt:lpstr>
      <vt:lpstr>FBIs Interfere</vt:lpstr>
      <vt:lpstr>Conclusions</vt:lpstr>
      <vt:lpstr>Kelsey’s Conclusions</vt:lpstr>
      <vt:lpstr>So what?</vt:lpstr>
      <vt:lpstr>The Moral of the Story</vt:lpstr>
      <vt:lpstr>Rock Hill</vt:lpstr>
      <vt:lpstr>More on Story</vt:lpstr>
      <vt:lpstr>Kelsey’s Concepts</vt:lpstr>
      <vt:lpstr>Your Narratives</vt:lpstr>
      <vt:lpstr>Types of Freedom</vt:lpstr>
      <vt:lpstr>Analogy</vt:lpstr>
      <vt:lpstr>Maslow’s Hierarchy of Needs</vt:lpstr>
      <vt:lpstr>“The Universal Declaration  of Human Rights”</vt:lpstr>
      <vt:lpstr>Friedman and Timmerman</vt:lpstr>
      <vt:lpstr>A Contrast</vt:lpstr>
      <vt:lpstr>Like WU’s GLI</vt:lpstr>
    </vt:vector>
  </TitlesOfParts>
  <Company>Winthrop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Kelsey Timmerman’s  Where Am I Wearing?</dc:title>
  <dc:creator>fikem</dc:creator>
  <cp:lastModifiedBy>fikem</cp:lastModifiedBy>
  <cp:revision>47</cp:revision>
  <dcterms:created xsi:type="dcterms:W3CDTF">2012-12-17T14:29:40Z</dcterms:created>
  <dcterms:modified xsi:type="dcterms:W3CDTF">2013-02-27T15:52:49Z</dcterms:modified>
</cp:coreProperties>
</file>