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5" r:id="rId3"/>
    <p:sldId id="317" r:id="rId4"/>
    <p:sldId id="316" r:id="rId5"/>
    <p:sldId id="304" r:id="rId6"/>
    <p:sldId id="267" r:id="rId7"/>
    <p:sldId id="301" r:id="rId8"/>
    <p:sldId id="324" r:id="rId9"/>
    <p:sldId id="307" r:id="rId10"/>
    <p:sldId id="308" r:id="rId11"/>
    <p:sldId id="323" r:id="rId12"/>
    <p:sldId id="322" r:id="rId13"/>
    <p:sldId id="318" r:id="rId14"/>
    <p:sldId id="314" r:id="rId15"/>
    <p:sldId id="263" r:id="rId16"/>
    <p:sldId id="305" r:id="rId17"/>
    <p:sldId id="312" r:id="rId18"/>
    <p:sldId id="313" r:id="rId19"/>
    <p:sldId id="291" r:id="rId20"/>
    <p:sldId id="270" r:id="rId21"/>
    <p:sldId id="280" r:id="rId22"/>
    <p:sldId id="319" r:id="rId23"/>
    <p:sldId id="295" r:id="rId24"/>
    <p:sldId id="309" r:id="rId25"/>
    <p:sldId id="288" r:id="rId26"/>
    <p:sldId id="297" r:id="rId27"/>
    <p:sldId id="321" r:id="rId28"/>
    <p:sldId id="310" r:id="rId29"/>
    <p:sldId id="283" r:id="rId30"/>
    <p:sldId id="298" r:id="rId31"/>
    <p:sldId id="282" r:id="rId32"/>
    <p:sldId id="303" r:id="rId33"/>
    <p:sldId id="289" r:id="rId34"/>
    <p:sldId id="315"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522" y="-1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ED653F-85AF-4EB1-81E0-B15410887CA6}" type="datetimeFigureOut">
              <a:rPr lang="en-US" smtClean="0"/>
              <a:pPr/>
              <a:t>3/13/2014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6E13A-046E-467E-BE60-0A5BA061AA1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ED653F-85AF-4EB1-81E0-B15410887CA6}" type="datetimeFigureOut">
              <a:rPr lang="en-US" smtClean="0"/>
              <a:pPr/>
              <a:t>3/13/2014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6E13A-046E-467E-BE60-0A5BA061AA1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ED653F-85AF-4EB1-81E0-B15410887CA6}" type="datetimeFigureOut">
              <a:rPr lang="en-US" smtClean="0"/>
              <a:pPr/>
              <a:t>3/13/2014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6E13A-046E-467E-BE60-0A5BA061AA1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ED653F-85AF-4EB1-81E0-B15410887CA6}" type="datetimeFigureOut">
              <a:rPr lang="en-US" smtClean="0"/>
              <a:pPr/>
              <a:t>3/13/2014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6E13A-046E-467E-BE60-0A5BA061AA1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ED653F-85AF-4EB1-81E0-B15410887CA6}" type="datetimeFigureOut">
              <a:rPr lang="en-US" smtClean="0"/>
              <a:pPr/>
              <a:t>3/13/2014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6E13A-046E-467E-BE60-0A5BA061AA1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ED653F-85AF-4EB1-81E0-B15410887CA6}" type="datetimeFigureOut">
              <a:rPr lang="en-US" smtClean="0"/>
              <a:pPr/>
              <a:t>3/13/2014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E6E13A-046E-467E-BE60-0A5BA061AA1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ED653F-85AF-4EB1-81E0-B15410887CA6}" type="datetimeFigureOut">
              <a:rPr lang="en-US" smtClean="0"/>
              <a:pPr/>
              <a:t>3/13/2014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E6E13A-046E-467E-BE60-0A5BA061AA1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ED653F-85AF-4EB1-81E0-B15410887CA6}" type="datetimeFigureOut">
              <a:rPr lang="en-US" smtClean="0"/>
              <a:pPr/>
              <a:t>3/13/2014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E6E13A-046E-467E-BE60-0A5BA061AA1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ED653F-85AF-4EB1-81E0-B15410887CA6}" type="datetimeFigureOut">
              <a:rPr lang="en-US" smtClean="0"/>
              <a:pPr/>
              <a:t>3/13/2014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E6E13A-046E-467E-BE60-0A5BA061AA1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ED653F-85AF-4EB1-81E0-B15410887CA6}" type="datetimeFigureOut">
              <a:rPr lang="en-US" smtClean="0"/>
              <a:pPr/>
              <a:t>3/13/2014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E6E13A-046E-467E-BE60-0A5BA061AA1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ED653F-85AF-4EB1-81E0-B15410887CA6}" type="datetimeFigureOut">
              <a:rPr lang="en-US" smtClean="0"/>
              <a:pPr/>
              <a:t>3/13/2014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E6E13A-046E-467E-BE60-0A5BA061AA1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ED653F-85AF-4EB1-81E0-B15410887CA6}" type="datetimeFigureOut">
              <a:rPr lang="en-US" smtClean="0"/>
              <a:pPr/>
              <a:t>3/13/2014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E6E13A-046E-467E-BE60-0A5BA061AA1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2.winthrop.edu/gli/"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William </a:t>
            </a:r>
            <a:r>
              <a:rPr lang="en-US" dirty="0" err="1" smtClean="0"/>
              <a:t>Kamkwamba’s</a:t>
            </a:r>
            <a:r>
              <a:rPr lang="en-US" dirty="0" smtClean="0"/>
              <a:t/>
            </a:r>
            <a:br>
              <a:rPr lang="en-US" dirty="0" smtClean="0"/>
            </a:br>
            <a:r>
              <a:rPr lang="en-US" i="1" dirty="0" smtClean="0"/>
              <a:t>The Boy Who Harnessed the Wind</a:t>
            </a:r>
            <a:br>
              <a:rPr lang="en-US" i="1" dirty="0" smtClean="0"/>
            </a:br>
            <a:r>
              <a:rPr lang="en-US" sz="2000" dirty="0" smtClean="0"/>
              <a:t> “‘I try, and I made it!’” </a:t>
            </a:r>
            <a:r>
              <a:rPr lang="en-US" dirty="0" smtClean="0"/>
              <a:t/>
            </a:r>
            <a:br>
              <a:rPr lang="en-US" dirty="0" smtClean="0"/>
            </a:br>
            <a:endParaRPr lang="en-US" i="1" dirty="0"/>
          </a:p>
        </p:txBody>
      </p:sp>
      <p:sp>
        <p:nvSpPr>
          <p:cNvPr id="3" name="Subtitle 2"/>
          <p:cNvSpPr>
            <a:spLocks noGrp="1"/>
          </p:cNvSpPr>
          <p:nvPr>
            <p:ph type="subTitle" idx="1"/>
          </p:nvPr>
        </p:nvSpPr>
        <p:spPr/>
        <p:txBody>
          <a:bodyPr/>
          <a:lstStyle/>
          <a:p>
            <a:r>
              <a:rPr lang="en-US" dirty="0" smtClean="0"/>
              <a:t>HMXP 102</a:t>
            </a:r>
          </a:p>
          <a:p>
            <a:r>
              <a:rPr lang="en-US" dirty="0" smtClean="0"/>
              <a:t>Dr. Fike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Magic</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What does the presence of magic in William’s book tell you about the human experience?</a:t>
            </a:r>
          </a:p>
          <a:p>
            <a:r>
              <a:rPr lang="en-US" dirty="0" smtClean="0"/>
              <a:t>To what extent do YOU embrace superstitions, perhaps alongside religion? </a:t>
            </a:r>
          </a:p>
          <a:p>
            <a:r>
              <a:rPr lang="en-US" dirty="0" smtClean="0"/>
              <a:t>At what times are you especially susceptible to a nonscientific mentality?</a:t>
            </a:r>
          </a:p>
          <a:p>
            <a:r>
              <a:rPr lang="en-US" dirty="0" smtClean="0"/>
              <a:t>Do you feel superior to the young William because you know better than to embrace a magical mentality? Is your imagination the worse for your skepticism? </a:t>
            </a:r>
          </a:p>
          <a:p>
            <a:endParaRPr lang="en-US" dirty="0" smtClean="0"/>
          </a:p>
          <a:p>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a:t>
            </a:r>
            <a:endParaRPr lang="en-US" dirty="0"/>
          </a:p>
        </p:txBody>
      </p:sp>
      <p:sp>
        <p:nvSpPr>
          <p:cNvPr id="3" name="Content Placeholder 2"/>
          <p:cNvSpPr>
            <a:spLocks noGrp="1"/>
          </p:cNvSpPr>
          <p:nvPr>
            <p:ph idx="1"/>
          </p:nvPr>
        </p:nvSpPr>
        <p:spPr/>
        <p:txBody>
          <a:bodyPr/>
          <a:lstStyle/>
          <a:p>
            <a:r>
              <a:rPr lang="en-US" dirty="0" smtClean="0"/>
              <a:t>What things get introduced in chapter 1? In other words, why is chapter 1 an appropriate way to open the book?</a:t>
            </a:r>
          </a:p>
          <a:p>
            <a:r>
              <a:rPr lang="en-US" dirty="0" smtClean="0"/>
              <a:t>Work in groups of 2-5 persons for 5-7 minutes. We will then discuss your answers as a whole class.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on Chapter 1</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Note all the details that are introduced here:</a:t>
            </a:r>
          </a:p>
          <a:p>
            <a:pPr lvl="1"/>
            <a:r>
              <a:rPr lang="en-US" dirty="0" smtClean="0"/>
              <a:t>Magic</a:t>
            </a:r>
          </a:p>
          <a:p>
            <a:pPr lvl="1"/>
            <a:r>
              <a:rPr lang="en-US" dirty="0" smtClean="0"/>
              <a:t>Western influence (technology)</a:t>
            </a:r>
          </a:p>
          <a:p>
            <a:pPr lvl="1"/>
            <a:r>
              <a:rPr lang="en-US" dirty="0" smtClean="0"/>
              <a:t>Participation mystique vs. science</a:t>
            </a:r>
          </a:p>
          <a:p>
            <a:pPr lvl="1"/>
            <a:r>
              <a:rPr lang="en-US" dirty="0" smtClean="0"/>
              <a:t>Patriarchy (father, grandfather, great grandfather)</a:t>
            </a:r>
          </a:p>
          <a:p>
            <a:pPr lvl="1"/>
            <a:r>
              <a:rPr lang="en-US" dirty="0" smtClean="0"/>
              <a:t>Superstition (wizards, </a:t>
            </a:r>
            <a:r>
              <a:rPr lang="en-US" dirty="0" err="1" smtClean="0"/>
              <a:t>Gule</a:t>
            </a:r>
            <a:r>
              <a:rPr lang="en-US" dirty="0" smtClean="0"/>
              <a:t> </a:t>
            </a:r>
            <a:r>
              <a:rPr lang="en-US" dirty="0" err="1" smtClean="0"/>
              <a:t>Wamkula</a:t>
            </a:r>
            <a:r>
              <a:rPr lang="en-US" dirty="0" smtClean="0"/>
              <a:t>, ghost trucks, magic hyenas, witch planes, the devil)</a:t>
            </a:r>
          </a:p>
          <a:p>
            <a:pPr lvl="1"/>
            <a:r>
              <a:rPr lang="en-US" dirty="0" smtClean="0"/>
              <a:t>Forest—environmentalism</a:t>
            </a:r>
          </a:p>
          <a:p>
            <a:pPr lvl="1"/>
            <a:r>
              <a:rPr lang="en-US" dirty="0" smtClean="0"/>
              <a:t>Colonialism</a:t>
            </a:r>
          </a:p>
          <a:p>
            <a:pPr lvl="1"/>
            <a:r>
              <a:rPr lang="en-US" dirty="0" smtClean="0"/>
              <a:t>Presbyterian church</a:t>
            </a:r>
          </a:p>
          <a:p>
            <a:pPr lvl="1"/>
            <a:r>
              <a:rPr lang="en-US" dirty="0" smtClean="0"/>
              <a:t>Heroes</a:t>
            </a:r>
          </a:p>
          <a:p>
            <a:pPr lvl="1"/>
            <a:r>
              <a:rPr lang="en-US" dirty="0" smtClean="0"/>
              <a:t>Childhood play</a:t>
            </a:r>
          </a:p>
          <a:p>
            <a:pPr lvl="1"/>
            <a:r>
              <a:rPr lang="en-US" dirty="0" smtClean="0"/>
              <a:t>Theater—movies, popular culture</a:t>
            </a:r>
          </a:p>
          <a:p>
            <a:pPr lvl="1"/>
            <a:r>
              <a:rPr lang="en-US" dirty="0" smtClean="0"/>
              <a:t>Trucks</a:t>
            </a:r>
          </a:p>
          <a:p>
            <a:pPr lvl="1"/>
            <a:r>
              <a:rPr lang="en-US" dirty="0" smtClean="0"/>
              <a:t>Power outages</a:t>
            </a:r>
          </a:p>
          <a:p>
            <a:pPr lvl="1"/>
            <a:r>
              <a:rPr lang="en-US" dirty="0" smtClean="0"/>
              <a:t>Hunger</a:t>
            </a:r>
          </a:p>
          <a:p>
            <a:pPr lvl="1"/>
            <a:r>
              <a:rPr lang="en-US" dirty="0" smtClean="0"/>
              <a:t>Story telling</a:t>
            </a:r>
          </a:p>
          <a:p>
            <a:pPr lvl="1"/>
            <a:r>
              <a:rPr lang="en-US" dirty="0" smtClean="0"/>
              <a:t>Karma</a:t>
            </a:r>
          </a:p>
          <a:p>
            <a:pPr lvl="1"/>
            <a:r>
              <a:rPr lang="en-US" dirty="0" smtClean="0"/>
              <a:t>Family</a:t>
            </a:r>
          </a:p>
          <a:p>
            <a:pPr lvl="1"/>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of View</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Note the tension between the Christian and the magical points of view:</a:t>
            </a:r>
          </a:p>
          <a:p>
            <a:pPr lvl="1"/>
            <a:r>
              <a:rPr lang="en-US" b="1" dirty="0" smtClean="0"/>
              <a:t>Names</a:t>
            </a:r>
            <a:r>
              <a:rPr lang="en-US" dirty="0" smtClean="0"/>
              <a:t>: Noah (276), Moses, Charity, Ruth, Jeremiah, Mary,</a:t>
            </a:r>
            <a:r>
              <a:rPr lang="en-US" b="1" dirty="0" smtClean="0"/>
              <a:t> </a:t>
            </a:r>
            <a:r>
              <a:rPr lang="en-US" dirty="0" err="1" smtClean="0"/>
              <a:t>Tiyamike</a:t>
            </a:r>
            <a:r>
              <a:rPr lang="en-US" dirty="0" smtClean="0"/>
              <a:t> (“Thank God”), devil</a:t>
            </a:r>
          </a:p>
          <a:p>
            <a:pPr lvl="1"/>
            <a:r>
              <a:rPr lang="en-US" b="1" dirty="0" smtClean="0"/>
              <a:t>References</a:t>
            </a:r>
            <a:r>
              <a:rPr lang="en-US" dirty="0" smtClean="0"/>
              <a:t>: Presbyterian church, prayers, father’s divine dream (36)</a:t>
            </a:r>
          </a:p>
          <a:p>
            <a:pPr lvl="1"/>
            <a:r>
              <a:rPr lang="en-US" b="1" dirty="0" smtClean="0"/>
              <a:t>Allusions</a:t>
            </a:r>
            <a:r>
              <a:rPr lang="en-US" dirty="0" smtClean="0"/>
              <a:t>: the creation of light, Israelites in the desert searching for Canaan (184), the parable of the </a:t>
            </a:r>
            <a:r>
              <a:rPr lang="en-US" dirty="0" err="1" smtClean="0"/>
              <a:t>sower</a:t>
            </a:r>
            <a:r>
              <a:rPr lang="en-US" dirty="0" smtClean="0"/>
              <a:t> (158)</a:t>
            </a:r>
          </a:p>
          <a:p>
            <a:pPr lvl="1"/>
            <a:r>
              <a:rPr lang="en-US" b="1" dirty="0" smtClean="0"/>
              <a:t>Magic</a:t>
            </a:r>
            <a:r>
              <a:rPr lang="en-US" dirty="0" smtClean="0"/>
              <a:t>: wizards, </a:t>
            </a:r>
            <a:r>
              <a:rPr lang="en-US" dirty="0" err="1" smtClean="0"/>
              <a:t>Gule</a:t>
            </a:r>
            <a:r>
              <a:rPr lang="en-US" dirty="0" smtClean="0"/>
              <a:t> </a:t>
            </a:r>
            <a:r>
              <a:rPr lang="en-US" dirty="0" err="1" smtClean="0"/>
              <a:t>Wamkula</a:t>
            </a:r>
            <a:r>
              <a:rPr lang="en-US" dirty="0" smtClean="0"/>
              <a:t>, ghost trucks, witch planes </a:t>
            </a:r>
          </a:p>
          <a:p>
            <a:pPr lvl="1"/>
            <a:r>
              <a:rPr lang="en-US" dirty="0" smtClean="0"/>
              <a:t>(The scientific point of view kicks in as William matures.)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Environmentalism:</a:t>
            </a:r>
            <a:br>
              <a:rPr lang="en-US" dirty="0" smtClean="0"/>
            </a:br>
            <a:r>
              <a:rPr lang="en-US" dirty="0" smtClean="0"/>
              <a:t>Implications and Consequences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Water for irrigation, cooking</a:t>
            </a:r>
          </a:p>
          <a:p>
            <a:r>
              <a:rPr lang="en-US" dirty="0" smtClean="0"/>
              <a:t>Dams (81)</a:t>
            </a:r>
          </a:p>
          <a:p>
            <a:r>
              <a:rPr lang="en-US" dirty="0" smtClean="0"/>
              <a:t>Wind and solar power</a:t>
            </a:r>
          </a:p>
          <a:p>
            <a:r>
              <a:rPr lang="en-US" dirty="0" smtClean="0"/>
              <a:t>Deforestation (82, 199)</a:t>
            </a:r>
          </a:p>
          <a:p>
            <a:r>
              <a:rPr lang="en-US" dirty="0" smtClean="0"/>
              <a:t>Agriculture</a:t>
            </a:r>
          </a:p>
          <a:p>
            <a:endParaRPr lang="en-US" dirty="0" smtClean="0"/>
          </a:p>
          <a:p>
            <a:pPr>
              <a:buNone/>
            </a:pPr>
            <a:r>
              <a:rPr lang="en-US" dirty="0" smtClean="0"/>
              <a:t>	Note that water is going to become a hugely important natural resource in our century because of global warming and the melting of the ice caps. It already is in parts of the American west and in places like China and Africa. Even in the U.S. water is a political issue, especially in the western part of the country. The ground in the southeast is drying out, and the aquifer is diminishing in the Midwest.</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Group Work: The Concept of Heroism</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What is the evolution of William’s sense of heroism in this book? What types of heroism (values) are portrayed? Consider the figures on the next slide, who are listed in no particular order. Mark your books as you work through the list.</a:t>
            </a:r>
          </a:p>
          <a:p>
            <a:pPr lvl="1"/>
            <a:r>
              <a:rPr lang="en-US" u="sng" dirty="0" smtClean="0"/>
              <a:t>Organize them </a:t>
            </a:r>
            <a:r>
              <a:rPr lang="en-US" dirty="0" smtClean="0"/>
              <a:t>(put them in groups or categories according to types of heroism and then categorize each type as a lower or higher form of heroism). </a:t>
            </a:r>
          </a:p>
          <a:p>
            <a:pPr lvl="1"/>
            <a:r>
              <a:rPr lang="en-US" u="sng" dirty="0" smtClean="0"/>
              <a:t>Who does not fit</a:t>
            </a:r>
            <a:r>
              <a:rPr lang="en-US" dirty="0" smtClean="0"/>
              <a:t> these categories? </a:t>
            </a:r>
          </a:p>
          <a:p>
            <a:pPr lvl="1"/>
            <a:r>
              <a:rPr lang="en-US" dirty="0" smtClean="0"/>
              <a:t>Then ask: </a:t>
            </a:r>
            <a:r>
              <a:rPr lang="en-US" u="sng" dirty="0" smtClean="0"/>
              <a:t>So what</a:t>
            </a:r>
            <a:r>
              <a:rPr lang="en-US" dirty="0" smtClean="0"/>
              <a:t>? </a:t>
            </a:r>
            <a:r>
              <a:rPr lang="en-US" u="sng" dirty="0" smtClean="0"/>
              <a:t>What interpretation</a:t>
            </a:r>
            <a:r>
              <a:rPr lang="en-US" dirty="0" smtClean="0"/>
              <a:t> of William’s development </a:t>
            </a:r>
            <a:r>
              <a:rPr lang="en-US" u="sng" dirty="0" smtClean="0"/>
              <a:t>arises</a:t>
            </a:r>
            <a:r>
              <a:rPr lang="en-US" dirty="0" smtClean="0"/>
              <a:t>? How does his journey enact a redefinition of heroism?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William’s Heroes</a:t>
            </a:r>
            <a:endParaRPr lang="en-US" dirty="0"/>
          </a:p>
        </p:txBody>
      </p:sp>
      <p:sp>
        <p:nvSpPr>
          <p:cNvPr id="3" name="Content Placeholder 2"/>
          <p:cNvSpPr>
            <a:spLocks noGrp="1"/>
          </p:cNvSpPr>
          <p:nvPr>
            <p:ph idx="1"/>
          </p:nvPr>
        </p:nvSpPr>
        <p:spPr/>
        <p:txBody>
          <a:bodyPr>
            <a:noAutofit/>
          </a:bodyPr>
          <a:lstStyle/>
          <a:p>
            <a:r>
              <a:rPr lang="en-US" sz="1600" dirty="0" smtClean="0"/>
              <a:t>Michael Faraday 211 and Thomas Edison 278</a:t>
            </a:r>
          </a:p>
          <a:p>
            <a:r>
              <a:rPr lang="en-US" sz="1600" dirty="0" smtClean="0"/>
              <a:t>Rambo, Chuck Norris, Delta Force, Terminator 15; Bolo </a:t>
            </a:r>
            <a:r>
              <a:rPr lang="en-US" sz="1600" dirty="0" err="1" smtClean="0"/>
              <a:t>Yeung</a:t>
            </a:r>
            <a:r>
              <a:rPr lang="en-US" sz="1600" dirty="0" smtClean="0"/>
              <a:t> from </a:t>
            </a:r>
            <a:r>
              <a:rPr lang="en-US" sz="1600" i="1" dirty="0" err="1" smtClean="0"/>
              <a:t>Bloodsport</a:t>
            </a:r>
            <a:r>
              <a:rPr lang="en-US" sz="1600" dirty="0" smtClean="0"/>
              <a:t> 176</a:t>
            </a:r>
            <a:endParaRPr lang="en-US" sz="1600" i="1" dirty="0" smtClean="0"/>
          </a:p>
          <a:p>
            <a:r>
              <a:rPr lang="en-US" sz="1600" dirty="0" smtClean="0"/>
              <a:t>Jesus 158</a:t>
            </a:r>
          </a:p>
          <a:p>
            <a:r>
              <a:rPr lang="en-US" sz="1600" dirty="0" smtClean="0"/>
              <a:t>Moses 175; Noah 276</a:t>
            </a:r>
          </a:p>
          <a:p>
            <a:r>
              <a:rPr lang="en-US" sz="1600" dirty="0" err="1" smtClean="0"/>
              <a:t>Mwase</a:t>
            </a:r>
            <a:r>
              <a:rPr lang="en-US" sz="1600" dirty="0" smtClean="0"/>
              <a:t> </a:t>
            </a:r>
            <a:r>
              <a:rPr lang="en-US" sz="1600" dirty="0" err="1" smtClean="0"/>
              <a:t>Chiphaudzu</a:t>
            </a:r>
            <a:r>
              <a:rPr lang="en-US" sz="1600" dirty="0" smtClean="0"/>
              <a:t> 6-7</a:t>
            </a:r>
          </a:p>
          <a:p>
            <a:r>
              <a:rPr lang="en-US" sz="1600" dirty="0" smtClean="0"/>
              <a:t>Chief </a:t>
            </a:r>
            <a:r>
              <a:rPr lang="en-US" sz="1600" dirty="0" err="1" smtClean="0"/>
              <a:t>Wimbe</a:t>
            </a:r>
            <a:r>
              <a:rPr lang="en-US" sz="1600" dirty="0" smtClean="0"/>
              <a:t> 96-97</a:t>
            </a:r>
          </a:p>
          <a:p>
            <a:r>
              <a:rPr lang="en-US" sz="1600" dirty="0" smtClean="0"/>
              <a:t>Father, </a:t>
            </a:r>
            <a:r>
              <a:rPr lang="en-US" sz="1600" dirty="0" err="1" smtClean="0"/>
              <a:t>Trywell</a:t>
            </a:r>
            <a:r>
              <a:rPr lang="en-US" sz="1600" dirty="0" smtClean="0"/>
              <a:t> </a:t>
            </a:r>
            <a:r>
              <a:rPr lang="en-US" sz="1600" dirty="0" err="1" smtClean="0"/>
              <a:t>Kamkwamba</a:t>
            </a:r>
            <a:r>
              <a:rPr lang="en-US" sz="1600" dirty="0" smtClean="0"/>
              <a:t> 5 and </a:t>
            </a:r>
            <a:r>
              <a:rPr lang="en-US" sz="1600" dirty="0" err="1" smtClean="0"/>
              <a:t>ch</a:t>
            </a:r>
            <a:r>
              <a:rPr lang="en-US" sz="1600" dirty="0" smtClean="0"/>
              <a:t>. 2;  </a:t>
            </a:r>
          </a:p>
          <a:p>
            <a:r>
              <a:rPr lang="en-US" sz="1600" dirty="0" smtClean="0"/>
              <a:t>Grandfather 9-11</a:t>
            </a:r>
          </a:p>
          <a:p>
            <a:pPr lvl="0"/>
            <a:r>
              <a:rPr lang="en-US" sz="1600" dirty="0" smtClean="0"/>
              <a:t>Hastings </a:t>
            </a:r>
            <a:r>
              <a:rPr lang="en-US" sz="1600" dirty="0" err="1" smtClean="0"/>
              <a:t>Kamuzu</a:t>
            </a:r>
            <a:r>
              <a:rPr lang="en-US" sz="1600" dirty="0" smtClean="0"/>
              <a:t> Banda (25, 68); </a:t>
            </a:r>
            <a:r>
              <a:rPr lang="en-US" sz="1600" dirty="0" err="1" smtClean="0"/>
              <a:t>Bakili</a:t>
            </a:r>
            <a:r>
              <a:rPr lang="en-US" sz="1600" dirty="0" smtClean="0"/>
              <a:t> </a:t>
            </a:r>
            <a:r>
              <a:rPr lang="en-US" sz="1600" dirty="0" err="1" smtClean="0"/>
              <a:t>Muluzi</a:t>
            </a:r>
            <a:r>
              <a:rPr lang="en-US" sz="1600" dirty="0" smtClean="0"/>
              <a:t> (54, 155); </a:t>
            </a:r>
            <a:r>
              <a:rPr lang="en-US" sz="1600" dirty="0" err="1" smtClean="0"/>
              <a:t>Bingu</a:t>
            </a:r>
            <a:r>
              <a:rPr lang="en-US" sz="1600" dirty="0" smtClean="0"/>
              <a:t> </a:t>
            </a:r>
            <a:r>
              <a:rPr lang="en-US" sz="1600" dirty="0" err="1" smtClean="0"/>
              <a:t>wa</a:t>
            </a:r>
            <a:r>
              <a:rPr lang="en-US" sz="1600" dirty="0" smtClean="0"/>
              <a:t> </a:t>
            </a:r>
            <a:r>
              <a:rPr lang="en-US" sz="1600" dirty="0" err="1" smtClean="0"/>
              <a:t>Mutharika</a:t>
            </a:r>
            <a:r>
              <a:rPr lang="en-US" sz="1600" dirty="0" smtClean="0"/>
              <a:t> (237)</a:t>
            </a:r>
          </a:p>
          <a:p>
            <a:r>
              <a:rPr lang="en-US" sz="1600" dirty="0" smtClean="0"/>
              <a:t>MLK 285-86; </a:t>
            </a:r>
            <a:r>
              <a:rPr lang="en-US" sz="1600" dirty="0" err="1" smtClean="0"/>
              <a:t>Obama</a:t>
            </a:r>
            <a:r>
              <a:rPr lang="en-US" sz="1600" dirty="0" smtClean="0"/>
              <a:t> on 5 in the back matter</a:t>
            </a:r>
          </a:p>
          <a:p>
            <a:r>
              <a:rPr lang="en-US" sz="1600" dirty="0" smtClean="0"/>
              <a:t>Mister </a:t>
            </a:r>
            <a:r>
              <a:rPr lang="en-US" sz="1600" dirty="0" err="1" smtClean="0"/>
              <a:t>Phiri</a:t>
            </a:r>
            <a:r>
              <a:rPr lang="en-US" sz="1600" dirty="0" smtClean="0"/>
              <a:t> 41</a:t>
            </a:r>
          </a:p>
          <a:p>
            <a:r>
              <a:rPr lang="en-US" sz="1600" dirty="0" smtClean="0"/>
              <a:t>Jeremiah (not the prophet) 53-54</a:t>
            </a:r>
          </a:p>
          <a:p>
            <a:r>
              <a:rPr lang="en-US" sz="1600" dirty="0" smtClean="0"/>
              <a:t>Scientists  68, 167, 203, 205; (</a:t>
            </a:r>
            <a:r>
              <a:rPr lang="en-US" sz="1600" dirty="0" err="1" smtClean="0"/>
              <a:t>McGyver</a:t>
            </a:r>
            <a:r>
              <a:rPr lang="en-US" sz="1600" dirty="0" smtClean="0"/>
              <a:t>)</a:t>
            </a:r>
          </a:p>
          <a:p>
            <a:r>
              <a:rPr lang="en-US" sz="1600" dirty="0" smtClean="0"/>
              <a:t>Dr. </a:t>
            </a:r>
            <a:r>
              <a:rPr lang="en-US" sz="1600" dirty="0" err="1" smtClean="0"/>
              <a:t>Mchazime</a:t>
            </a:r>
            <a:r>
              <a:rPr lang="en-US" sz="1600" dirty="0" smtClean="0"/>
              <a:t> 251; Mike McKay 257; </a:t>
            </a:r>
            <a:r>
              <a:rPr lang="en-US" sz="1600" dirty="0" err="1" smtClean="0"/>
              <a:t>Soyapi</a:t>
            </a:r>
            <a:r>
              <a:rPr lang="en-US" sz="1600" dirty="0" smtClean="0"/>
              <a:t> </a:t>
            </a:r>
            <a:r>
              <a:rPr lang="en-US" sz="1600" dirty="0" err="1" smtClean="0"/>
              <a:t>Mumba</a:t>
            </a:r>
            <a:r>
              <a:rPr lang="en-US" sz="1600" dirty="0" smtClean="0"/>
              <a:t> 263; Tom </a:t>
            </a:r>
            <a:r>
              <a:rPr lang="en-US" sz="1600" dirty="0" err="1" smtClean="0"/>
              <a:t>Rielly</a:t>
            </a:r>
            <a:r>
              <a:rPr lang="en-US" sz="1600" dirty="0" smtClean="0"/>
              <a:t> 265</a:t>
            </a:r>
          </a:p>
          <a:p>
            <a:r>
              <a:rPr lang="en-US" sz="1600" dirty="0" smtClean="0"/>
              <a:t>Dr. Mary Atwater on 6 in the back matter</a:t>
            </a:r>
          </a:p>
          <a:p>
            <a:r>
              <a:rPr lang="en-US" sz="1600" dirty="0" smtClean="0"/>
              <a:t>Chief </a:t>
            </a:r>
            <a:r>
              <a:rPr lang="en-US" sz="1600" dirty="0" err="1" smtClean="0"/>
              <a:t>Mwase</a:t>
            </a:r>
            <a:r>
              <a:rPr lang="en-US" sz="1600" dirty="0" smtClean="0"/>
              <a:t> 6-8</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Heroes</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b="1" dirty="0" smtClean="0"/>
              <a:t>LOW SIDE:</a:t>
            </a:r>
          </a:p>
          <a:p>
            <a:r>
              <a:rPr lang="en-US" b="1" dirty="0" smtClean="0"/>
              <a:t>Wizards</a:t>
            </a:r>
            <a:r>
              <a:rPr lang="en-US" dirty="0" smtClean="0"/>
              <a:t>: Chief </a:t>
            </a:r>
            <a:r>
              <a:rPr lang="en-US" dirty="0" err="1" smtClean="0"/>
              <a:t>Mwase</a:t>
            </a:r>
            <a:r>
              <a:rPr lang="en-US" dirty="0" smtClean="0"/>
              <a:t> </a:t>
            </a:r>
            <a:r>
              <a:rPr lang="en-US" dirty="0" err="1" smtClean="0"/>
              <a:t>Chiphaudzu</a:t>
            </a:r>
            <a:r>
              <a:rPr lang="en-US" dirty="0" smtClean="0"/>
              <a:t> 6-8</a:t>
            </a:r>
          </a:p>
          <a:p>
            <a:r>
              <a:rPr lang="en-US" b="1" dirty="0" smtClean="0"/>
              <a:t>Fighters/hunters</a:t>
            </a:r>
            <a:r>
              <a:rPr lang="en-US" dirty="0" smtClean="0"/>
              <a:t>: Rambo, Chuck Norris, Delta Force, Terminator 15; Bolo </a:t>
            </a:r>
            <a:r>
              <a:rPr lang="en-US" dirty="0" err="1" smtClean="0"/>
              <a:t>Yeung</a:t>
            </a:r>
            <a:r>
              <a:rPr lang="en-US" dirty="0" smtClean="0"/>
              <a:t> from </a:t>
            </a:r>
            <a:r>
              <a:rPr lang="en-US" i="1" dirty="0" err="1" smtClean="0"/>
              <a:t>Bloodsport</a:t>
            </a:r>
            <a:r>
              <a:rPr lang="en-US" dirty="0" smtClean="0"/>
              <a:t> 176; Father, </a:t>
            </a:r>
            <a:r>
              <a:rPr lang="en-US" dirty="0" err="1" smtClean="0"/>
              <a:t>Trywell</a:t>
            </a:r>
            <a:r>
              <a:rPr lang="en-US" dirty="0" smtClean="0"/>
              <a:t> </a:t>
            </a:r>
            <a:r>
              <a:rPr lang="en-US" dirty="0" err="1" smtClean="0"/>
              <a:t>Kamkwamba</a:t>
            </a:r>
            <a:r>
              <a:rPr lang="en-US" dirty="0" smtClean="0"/>
              <a:t> 5 and </a:t>
            </a:r>
            <a:r>
              <a:rPr lang="en-US" dirty="0" err="1" smtClean="0"/>
              <a:t>ch</a:t>
            </a:r>
            <a:r>
              <a:rPr lang="en-US" dirty="0" smtClean="0"/>
              <a:t>. 2;  </a:t>
            </a:r>
          </a:p>
          <a:p>
            <a:pPr>
              <a:buNone/>
            </a:pPr>
            <a:r>
              <a:rPr lang="en-US" dirty="0" smtClean="0"/>
              <a:t>	Grandfather 9-11; Mister </a:t>
            </a:r>
            <a:r>
              <a:rPr lang="en-US" dirty="0" err="1" smtClean="0"/>
              <a:t>Phiri</a:t>
            </a:r>
            <a:r>
              <a:rPr lang="en-US" dirty="0" smtClean="0"/>
              <a:t> 41</a:t>
            </a:r>
          </a:p>
          <a:p>
            <a:pPr>
              <a:buNone/>
            </a:pPr>
            <a:r>
              <a:rPr lang="en-US" b="1" dirty="0" smtClean="0"/>
              <a:t>HIGH SIDE:</a:t>
            </a:r>
          </a:p>
          <a:p>
            <a:r>
              <a:rPr lang="en-US" b="1" dirty="0" smtClean="0"/>
              <a:t>Philanthropists</a:t>
            </a:r>
            <a:r>
              <a:rPr lang="en-US" dirty="0" smtClean="0"/>
              <a:t>: Dr. </a:t>
            </a:r>
            <a:r>
              <a:rPr lang="en-US" dirty="0" err="1" smtClean="0"/>
              <a:t>Mchazime</a:t>
            </a:r>
            <a:r>
              <a:rPr lang="en-US" dirty="0" smtClean="0"/>
              <a:t> 251; Mike McKay 257; </a:t>
            </a:r>
            <a:r>
              <a:rPr lang="en-US" dirty="0" err="1" smtClean="0"/>
              <a:t>Soyapi</a:t>
            </a:r>
            <a:r>
              <a:rPr lang="en-US" dirty="0" smtClean="0"/>
              <a:t> </a:t>
            </a:r>
            <a:r>
              <a:rPr lang="en-US" dirty="0" err="1" smtClean="0"/>
              <a:t>Mumba</a:t>
            </a:r>
            <a:r>
              <a:rPr lang="en-US" dirty="0" smtClean="0"/>
              <a:t> 263; Tom </a:t>
            </a:r>
            <a:r>
              <a:rPr lang="en-US" dirty="0" err="1" smtClean="0"/>
              <a:t>Rielly</a:t>
            </a:r>
            <a:r>
              <a:rPr lang="en-US" dirty="0" smtClean="0"/>
              <a:t> 265</a:t>
            </a:r>
          </a:p>
          <a:p>
            <a:r>
              <a:rPr lang="en-US" b="1" dirty="0" smtClean="0"/>
              <a:t>Inspirational leaders/activists</a:t>
            </a:r>
            <a:r>
              <a:rPr lang="en-US" dirty="0" smtClean="0"/>
              <a:t>: MLK 285-86; </a:t>
            </a:r>
            <a:r>
              <a:rPr lang="en-US" dirty="0" err="1" smtClean="0"/>
              <a:t>Obama</a:t>
            </a:r>
            <a:r>
              <a:rPr lang="en-US" dirty="0" smtClean="0"/>
              <a:t> on 5 in the back matter</a:t>
            </a:r>
          </a:p>
          <a:p>
            <a:r>
              <a:rPr lang="en-US" b="1" dirty="0" smtClean="0"/>
              <a:t>Scientists</a:t>
            </a:r>
            <a:r>
              <a:rPr lang="en-US" dirty="0" smtClean="0"/>
              <a:t>: Michael Faraday 211 and Thomas Edison 278; Dr. Mary Atwater on 6 in the back matter; see 68, 167 (Archimedes), 203, 205; (</a:t>
            </a:r>
            <a:r>
              <a:rPr lang="en-US" dirty="0" err="1" smtClean="0"/>
              <a:t>McGyver</a:t>
            </a:r>
            <a:r>
              <a:rPr lang="en-US" dirty="0" smtClean="0"/>
              <a:t>)</a:t>
            </a:r>
          </a:p>
          <a:p>
            <a:r>
              <a:rPr lang="en-US" b="1" dirty="0" smtClean="0"/>
              <a:t>Public servants</a:t>
            </a:r>
            <a:r>
              <a:rPr lang="en-US" dirty="0" smtClean="0"/>
              <a:t>: Chief </a:t>
            </a:r>
            <a:r>
              <a:rPr lang="en-US" dirty="0" err="1" smtClean="0"/>
              <a:t>Wimbe</a:t>
            </a:r>
            <a:r>
              <a:rPr lang="en-US" dirty="0" smtClean="0"/>
              <a:t> 96-97; President Hastings </a:t>
            </a:r>
            <a:r>
              <a:rPr lang="en-US" dirty="0" err="1" smtClean="0"/>
              <a:t>Kamuzu</a:t>
            </a:r>
            <a:r>
              <a:rPr lang="en-US" dirty="0" smtClean="0"/>
              <a:t> Banda (25, 68); President </a:t>
            </a:r>
            <a:r>
              <a:rPr lang="en-US" dirty="0" err="1" smtClean="0"/>
              <a:t>Bingu</a:t>
            </a:r>
            <a:r>
              <a:rPr lang="en-US" dirty="0" smtClean="0"/>
              <a:t> </a:t>
            </a:r>
            <a:r>
              <a:rPr lang="en-US" dirty="0" err="1" smtClean="0"/>
              <a:t>wa</a:t>
            </a:r>
            <a:r>
              <a:rPr lang="en-US" dirty="0" smtClean="0"/>
              <a:t> </a:t>
            </a:r>
            <a:r>
              <a:rPr lang="en-US" dirty="0" err="1" smtClean="0"/>
              <a:t>Mutharika</a:t>
            </a:r>
            <a:r>
              <a:rPr lang="en-US" dirty="0" smtClean="0"/>
              <a:t> (237)</a:t>
            </a:r>
          </a:p>
          <a:p>
            <a:r>
              <a:rPr lang="en-US" b="1" dirty="0" smtClean="0"/>
              <a:t>Deliverers</a:t>
            </a:r>
            <a:r>
              <a:rPr lang="en-US" dirty="0" smtClean="0"/>
              <a:t>: Moses 175; Noah 276; Jesus 158</a:t>
            </a:r>
          </a:p>
          <a:p>
            <a:pPr>
              <a:buNone/>
            </a:pPr>
            <a:r>
              <a:rPr lang="en-US" b="1" dirty="0" smtClean="0"/>
              <a:t>DO NOT FIT:</a:t>
            </a:r>
          </a:p>
          <a:p>
            <a:r>
              <a:rPr lang="en-US" b="1" dirty="0" smtClean="0"/>
              <a:t>Villains</a:t>
            </a:r>
            <a:r>
              <a:rPr lang="en-US" dirty="0" smtClean="0"/>
              <a:t>: </a:t>
            </a:r>
            <a:r>
              <a:rPr lang="en-US" dirty="0" err="1" smtClean="0"/>
              <a:t>Bakili</a:t>
            </a:r>
            <a:r>
              <a:rPr lang="en-US" dirty="0" smtClean="0"/>
              <a:t> </a:t>
            </a:r>
            <a:r>
              <a:rPr lang="en-US" dirty="0" err="1" smtClean="0"/>
              <a:t>Muluzi</a:t>
            </a:r>
            <a:r>
              <a:rPr lang="en-US" dirty="0" smtClean="0"/>
              <a:t> (54, 155); Jeremiah (not the prophet) 53-54</a:t>
            </a:r>
          </a:p>
          <a:p>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Interpretation: William’s Heroism?</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LOW SIDE:</a:t>
            </a:r>
          </a:p>
          <a:p>
            <a:r>
              <a:rPr lang="en-US" dirty="0" smtClean="0"/>
              <a:t>William tries the lower types of heroism (magic, fighting, hunting), but he is not very successful. So her realizes that he must make his way in the world by other means. Superstition, physical force, and subsistence-level hunting will not suffice. The power of the mind, rather than the force of arms, is the key to his success.</a:t>
            </a:r>
          </a:p>
          <a:p>
            <a:pPr>
              <a:buNone/>
            </a:pPr>
            <a:r>
              <a:rPr lang="en-US" dirty="0" smtClean="0"/>
              <a:t>HIGH SIDE:</a:t>
            </a:r>
          </a:p>
          <a:p>
            <a:r>
              <a:rPr lang="en-US" dirty="0" smtClean="0"/>
              <a:t>William fits all the higher types of heroism: becoming a scientist leads him to become an activist (he even becomes an inspirational leader via the HIV+ play); he becomes a philanthropist and public servant; and he can justifiably be called a deliverer of his people (cf. Noah on 276). Those higher types of activities/heroism suggest avenues out of poverty for Africa.</a:t>
            </a:r>
          </a:p>
          <a:p>
            <a:pPr>
              <a:buNone/>
            </a:pPr>
            <a:r>
              <a:rPr lang="en-US" dirty="0" smtClean="0"/>
              <a:t>DOES NOT FIT:</a:t>
            </a:r>
          </a:p>
          <a:p>
            <a:r>
              <a:rPr lang="en-US" dirty="0" smtClean="0"/>
              <a:t>William does not behave irresponsibly like Jeremiah or the first and third presidents.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Books and Information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smtClean="0"/>
              <a:t>You:</a:t>
            </a:r>
            <a:r>
              <a:rPr lang="en-US" i="1" dirty="0" err="1" smtClean="0"/>
              <a:t>The</a:t>
            </a:r>
            <a:r>
              <a:rPr lang="en-US" i="1" dirty="0" smtClean="0"/>
              <a:t> Boy Who Harnessed the Wind</a:t>
            </a:r>
            <a:r>
              <a:rPr lang="en-US" dirty="0" smtClean="0"/>
              <a:t>::</a:t>
            </a:r>
            <a:r>
              <a:rPr lang="en-US" dirty="0" err="1" smtClean="0"/>
              <a:t>William:science</a:t>
            </a:r>
            <a:r>
              <a:rPr lang="en-US" dirty="0" smtClean="0"/>
              <a:t> books.</a:t>
            </a:r>
          </a:p>
          <a:p>
            <a:r>
              <a:rPr lang="en-US" b="1" dirty="0" smtClean="0"/>
              <a:t>Did William’s book do for any of you the thing that science books did for him?</a:t>
            </a:r>
          </a:p>
          <a:p>
            <a:r>
              <a:rPr lang="en-US" b="1" dirty="0" smtClean="0"/>
              <a:t>What sort of impact did his book have on you? Does it make you want to help Africa? Be honest.  What does your answer tell you about our human experience?</a:t>
            </a:r>
          </a:p>
          <a:p>
            <a:r>
              <a:rPr lang="en-US" dirty="0" smtClean="0"/>
              <a:t>Reading can open a world of possibilities if we engage the quality he mentions on 187: </a:t>
            </a:r>
            <a:r>
              <a:rPr lang="en-US" u="sng" dirty="0" smtClean="0"/>
              <a:t>imagination</a:t>
            </a:r>
            <a:r>
              <a:rPr lang="en-US" dirty="0" smtClean="0"/>
              <a:t>. Has a book ever had this effect on you?</a:t>
            </a:r>
          </a:p>
          <a:p>
            <a:r>
              <a:rPr lang="en-US" dirty="0" smtClean="0"/>
              <a:t>Law of Attraction: </a:t>
            </a:r>
            <a:r>
              <a:rPr lang="en-US" u="sng" dirty="0" smtClean="0"/>
              <a:t>Imagination + desire + gratitude + hard work = results</a:t>
            </a:r>
            <a:r>
              <a:rPr lang="en-US" dirty="0" smtClean="0"/>
              <a:t>. </a:t>
            </a:r>
            <a:r>
              <a:rPr lang="en-US" b="1" dirty="0" smtClean="0"/>
              <a:t>Are you trying to get through college without all pieces of this equation?</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William at Winthrop</a:t>
            </a:r>
            <a:endParaRPr lang="en-US" dirty="0"/>
          </a:p>
        </p:txBody>
      </p:sp>
      <p:sp>
        <p:nvSpPr>
          <p:cNvPr id="3" name="Content Placeholder 2"/>
          <p:cNvSpPr>
            <a:spLocks noGrp="1"/>
          </p:cNvSpPr>
          <p:nvPr>
            <p:ph idx="1"/>
          </p:nvPr>
        </p:nvSpPr>
        <p:spPr/>
        <p:txBody>
          <a:bodyPr/>
          <a:lstStyle/>
          <a:p>
            <a:r>
              <a:rPr lang="en-US" dirty="0" smtClean="0"/>
              <a:t>William </a:t>
            </a:r>
            <a:r>
              <a:rPr lang="en-US" dirty="0" err="1" smtClean="0"/>
              <a:t>Kamkwamba</a:t>
            </a:r>
            <a:r>
              <a:rPr lang="en-US" dirty="0" smtClean="0"/>
              <a:t> will speak in the Richardson Ballroom (DIGS) at 11:00 on Thursday, April 3</a:t>
            </a:r>
            <a:r>
              <a:rPr lang="en-US" baseline="30000" dirty="0" smtClean="0"/>
              <a:t>rd</a:t>
            </a:r>
            <a:r>
              <a:rPr lang="en-US" dirty="0" smtClean="0"/>
              <a:t>.</a:t>
            </a:r>
          </a:p>
          <a:p>
            <a:r>
              <a:rPr lang="en-US" dirty="0" smtClean="0"/>
              <a:t>He will also speak in Dina’s Place (DIGS) on the 3</a:t>
            </a:r>
            <a:r>
              <a:rPr lang="en-US" baseline="30000" dirty="0" smtClean="0"/>
              <a:t>rd</a:t>
            </a:r>
            <a:r>
              <a:rPr lang="en-US" dirty="0" smtClean="0"/>
              <a:t> at 2:00 and 3:30, and on the 4</a:t>
            </a:r>
            <a:r>
              <a:rPr lang="en-US" baseline="30000" dirty="0" smtClean="0"/>
              <a:t>th</a:t>
            </a:r>
            <a:r>
              <a:rPr lang="en-US" dirty="0" smtClean="0"/>
              <a:t> at 9:30.</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FBIs: What impedes his progress?</a:t>
            </a:r>
            <a:endParaRPr lang="en-US" dirty="0"/>
          </a:p>
        </p:txBody>
      </p:sp>
      <p:sp>
        <p:nvSpPr>
          <p:cNvPr id="3" name="Content Placeholder 2"/>
          <p:cNvSpPr>
            <a:spLocks noGrp="1"/>
          </p:cNvSpPr>
          <p:nvPr>
            <p:ph idx="1"/>
          </p:nvPr>
        </p:nvSpPr>
        <p:spPr/>
        <p:txBody>
          <a:bodyPr>
            <a:normAutofit/>
          </a:bodyPr>
          <a:lstStyle/>
          <a:p>
            <a:r>
              <a:rPr lang="en-US" dirty="0" smtClean="0"/>
              <a:t>Superstition</a:t>
            </a:r>
          </a:p>
          <a:p>
            <a:r>
              <a:rPr lang="en-US" dirty="0" smtClean="0"/>
              <a:t>Poverty</a:t>
            </a:r>
          </a:p>
          <a:p>
            <a:r>
              <a:rPr lang="en-US" dirty="0" smtClean="0"/>
              <a:t>Famine</a:t>
            </a:r>
          </a:p>
          <a:p>
            <a:endParaRPr lang="en-US" dirty="0" smtClean="0"/>
          </a:p>
          <a:p>
            <a:r>
              <a:rPr lang="en-US" dirty="0" smtClean="0"/>
              <a:t>The following slide will help you understand how remarkable William’s journey has been. He managed the higher without the support of the lower.</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Maslow’s Hierarchy of Needs</a:t>
            </a:r>
            <a:endParaRPr lang="en-US" dirty="0"/>
          </a:p>
        </p:txBody>
      </p:sp>
      <p:graphicFrame>
        <p:nvGraphicFramePr>
          <p:cNvPr id="5" name="Content Placeholder 4"/>
          <p:cNvGraphicFramePr>
            <a:graphicFrameLocks noGrp="1"/>
          </p:cNvGraphicFramePr>
          <p:nvPr>
            <p:ph idx="1"/>
          </p:nvPr>
        </p:nvGraphicFramePr>
        <p:xfrm>
          <a:off x="457200" y="1600200"/>
          <a:ext cx="8229600" cy="484632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rPr>
                        <a:t>Self-actualization</a:t>
                      </a:r>
                      <a:r>
                        <a:rPr lang="en-US" b="0" dirty="0" smtClean="0">
                          <a:solidFill>
                            <a:schemeClr val="tx1"/>
                          </a:solidFill>
                        </a:rPr>
                        <a:t>: pursue inner talent, creativity, self-fulfillment, growth, potential</a:t>
                      </a:r>
                    </a:p>
                    <a:p>
                      <a:endParaRPr lang="en-US" dirty="0">
                        <a:solidFill>
                          <a:schemeClr val="tx1"/>
                        </a:solidFill>
                      </a:endParaRPr>
                    </a:p>
                  </a:txBody>
                  <a:tcPr/>
                </a:tc>
                <a:tc>
                  <a:txBody>
                    <a:bodyPr/>
                    <a:lstStyle/>
                    <a:p>
                      <a:r>
                        <a:rPr lang="en-US" b="0" dirty="0" smtClean="0">
                          <a:solidFill>
                            <a:schemeClr val="tx1"/>
                          </a:solidFill>
                        </a:rPr>
                        <a:t>Higher-order</a:t>
                      </a:r>
                      <a:r>
                        <a:rPr lang="en-US" b="0" baseline="0" dirty="0" smtClean="0">
                          <a:solidFill>
                            <a:schemeClr val="tx1"/>
                          </a:solidFill>
                        </a:rPr>
                        <a:t> needs (the most internal)</a:t>
                      </a:r>
                      <a:endParaRPr lang="en-US" b="0"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rPr>
                        <a:t>Self-esteem</a:t>
                      </a:r>
                      <a:r>
                        <a:rPr lang="en-US" dirty="0" smtClean="0">
                          <a:solidFill>
                            <a:schemeClr val="tx1"/>
                          </a:solidFill>
                        </a:rPr>
                        <a:t>: achievement, mastery, recognition, self-respect, autonomy</a:t>
                      </a:r>
                    </a:p>
                    <a:p>
                      <a:endParaRPr lang="en-US" dirty="0">
                        <a:solidFill>
                          <a:schemeClr val="tx1"/>
                        </a:solidFill>
                      </a:endParaRPr>
                    </a:p>
                  </a:txBody>
                  <a:tcPr/>
                </a:tc>
                <a:tc>
                  <a:txBody>
                    <a:bodyPr/>
                    <a:lstStyle/>
                    <a:p>
                      <a:r>
                        <a:rPr lang="en-US" dirty="0" smtClean="0">
                          <a:solidFill>
                            <a:schemeClr val="tx1"/>
                          </a:solidFill>
                        </a:rPr>
                        <a:t>Internal</a:t>
                      </a:r>
                      <a:endParaRPr lang="en-US"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rPr>
                        <a:t>Belonging-love </a:t>
                      </a:r>
                      <a:r>
                        <a:rPr lang="en-US" dirty="0" smtClean="0">
                          <a:solidFill>
                            <a:schemeClr val="tx1"/>
                          </a:solidFill>
                        </a:rPr>
                        <a:t>(social stuff): friendship, family, affection</a:t>
                      </a:r>
                    </a:p>
                    <a:p>
                      <a:endParaRPr lang="en-US" dirty="0">
                        <a:solidFill>
                          <a:schemeClr val="tx1"/>
                        </a:solidFill>
                      </a:endParaRPr>
                    </a:p>
                  </a:txBody>
                  <a:tcPr/>
                </a:tc>
                <a:tc>
                  <a:txBody>
                    <a:bodyPr/>
                    <a:lstStyle/>
                    <a:p>
                      <a:r>
                        <a:rPr lang="en-US" dirty="0" smtClean="0">
                          <a:solidFill>
                            <a:schemeClr val="tx1"/>
                          </a:solidFill>
                        </a:rPr>
                        <a:t>External and internal</a:t>
                      </a:r>
                      <a:endParaRPr lang="en-US"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rPr>
                        <a:t>Safety</a:t>
                      </a:r>
                      <a:r>
                        <a:rPr lang="en-US" dirty="0" smtClean="0">
                          <a:solidFill>
                            <a:schemeClr val="tx1"/>
                          </a:solidFill>
                        </a:rPr>
                        <a:t>: security, stability, protection, freedom from fears </a:t>
                      </a:r>
                    </a:p>
                    <a:p>
                      <a:endParaRPr lang="en-US" dirty="0">
                        <a:solidFill>
                          <a:schemeClr val="tx1"/>
                        </a:solidFill>
                      </a:endParaRPr>
                    </a:p>
                  </a:txBody>
                  <a:tcPr/>
                </a:tc>
                <a:tc>
                  <a:txBody>
                    <a:bodyPr/>
                    <a:lstStyle/>
                    <a:p>
                      <a:r>
                        <a:rPr lang="en-US" dirty="0" smtClean="0">
                          <a:solidFill>
                            <a:schemeClr val="tx1"/>
                          </a:solidFill>
                        </a:rPr>
                        <a:t>External more than internal</a:t>
                      </a:r>
                      <a:endParaRPr lang="en-US"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rPr>
                        <a:t>Physiological needs</a:t>
                      </a:r>
                      <a:r>
                        <a:rPr lang="en-US" dirty="0" smtClean="0">
                          <a:solidFill>
                            <a:schemeClr val="tx1"/>
                          </a:solidFill>
                        </a:rPr>
                        <a:t>: food, water, shelter, warmth</a:t>
                      </a:r>
                    </a:p>
                    <a:p>
                      <a:endParaRPr lang="en-US" dirty="0">
                        <a:solidFill>
                          <a:schemeClr val="tx1"/>
                        </a:solidFill>
                      </a:endParaRPr>
                    </a:p>
                  </a:txBody>
                  <a:tcPr/>
                </a:tc>
                <a:tc>
                  <a:txBody>
                    <a:bodyPr/>
                    <a:lstStyle/>
                    <a:p>
                      <a:r>
                        <a:rPr lang="en-US" dirty="0" smtClean="0">
                          <a:solidFill>
                            <a:schemeClr val="tx1"/>
                          </a:solidFill>
                        </a:rPr>
                        <a:t>Lower-order needs (external)</a:t>
                      </a:r>
                      <a:endParaRPr lang="en-US" dirty="0">
                        <a:solidFill>
                          <a:schemeClr val="tx1"/>
                        </a:solidFill>
                      </a:endParaRPr>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Interpretation</a:t>
            </a:r>
            <a:endParaRPr lang="en-US" dirty="0"/>
          </a:p>
        </p:txBody>
      </p:sp>
      <p:sp>
        <p:nvSpPr>
          <p:cNvPr id="3" name="Content Placeholder 2"/>
          <p:cNvSpPr>
            <a:spLocks noGrp="1"/>
          </p:cNvSpPr>
          <p:nvPr>
            <p:ph idx="1"/>
          </p:nvPr>
        </p:nvSpPr>
        <p:spPr/>
        <p:txBody>
          <a:bodyPr/>
          <a:lstStyle/>
          <a:p>
            <a:r>
              <a:rPr lang="en-US" dirty="0" smtClean="0"/>
              <a:t>William achieves the top three categories in spite of not having the bottom two. It is as if he built a superstructure without a foundation.</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Conclusions: The “Moral” of the Story</a:t>
            </a:r>
            <a:endParaRPr lang="en-US" dirty="0"/>
          </a:p>
        </p:txBody>
      </p:sp>
      <p:sp>
        <p:nvSpPr>
          <p:cNvPr id="3" name="Content Placeholder 2"/>
          <p:cNvSpPr>
            <a:spLocks noGrp="1"/>
          </p:cNvSpPr>
          <p:nvPr>
            <p:ph idx="1"/>
          </p:nvPr>
        </p:nvSpPr>
        <p:spPr/>
        <p:txBody>
          <a:bodyPr/>
          <a:lstStyle/>
          <a:p>
            <a:r>
              <a:rPr lang="en-US" b="1" dirty="0" smtClean="0"/>
              <a:t>Q @ I: How does William’s story suggest ways in which Africa can be transformed from poverty to prosperity? What lessons does he want us to take away from the book?</a:t>
            </a:r>
          </a:p>
          <a:p>
            <a:r>
              <a:rPr lang="en-US" dirty="0" smtClean="0"/>
              <a:t>Answer this question: What are William’s conclusions? </a:t>
            </a:r>
          </a:p>
          <a:p>
            <a:r>
              <a:rPr lang="en-US" dirty="0" smtClean="0"/>
              <a:t>See the next slide for suggested answers.</a:t>
            </a:r>
          </a:p>
          <a:p>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fontScale="92500"/>
          </a:bodyPr>
          <a:lstStyle/>
          <a:p>
            <a:r>
              <a:rPr lang="en-US" dirty="0" smtClean="0"/>
              <a:t>Last page in the book: “African solutions to African problems.”</a:t>
            </a:r>
          </a:p>
          <a:p>
            <a:r>
              <a:rPr lang="en-US" dirty="0" smtClean="0"/>
              <a:t>Education and technology are the keys to Africa’s development. The same things that will help Malawi will also help the world in general.</a:t>
            </a:r>
          </a:p>
          <a:p>
            <a:r>
              <a:rPr lang="en-US" dirty="0" smtClean="0"/>
              <a:t>Western assistance is essential.</a:t>
            </a:r>
          </a:p>
          <a:p>
            <a:r>
              <a:rPr lang="en-US" dirty="0" smtClean="0"/>
              <a:t>Helping one person enables that person to help countless others. Paying it forward: positive karma.</a:t>
            </a:r>
          </a:p>
          <a:p>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Self-examination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How does William’s book relate to Rock Hill and Winthrop University?</a:t>
            </a:r>
          </a:p>
          <a:p>
            <a:r>
              <a:rPr lang="en-US" dirty="0" smtClean="0"/>
              <a:t>Does your house use solar panels or wind generators?</a:t>
            </a:r>
          </a:p>
          <a:p>
            <a:r>
              <a:rPr lang="en-US" dirty="0" smtClean="0"/>
              <a:t>Do you give to a charity that helps poor people in Third World countries?</a:t>
            </a:r>
          </a:p>
          <a:p>
            <a:r>
              <a:rPr lang="en-US" dirty="0" smtClean="0"/>
              <a:t>If a teenager in Africa can built a wind generator out of junk during a famine, what is our excuse for not making the transition to alternative energies like wind, solar, geothermal, tide power, wave power, etc.?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r>
              <a:rPr lang="en-US" dirty="0" smtClean="0"/>
              <a:t>How does William’s story measure up to statements in our HMXP anthology?</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Daniel Quinn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Par. 62: “‘You’re really not thinking, I’m afraid. You’ve recited a story you’ve heard a thousand times, and now you’re listening to Mother Culture as she murmurs in your ear: ‘There, there, my child, there’s nothing to think about, nothing to worry about, don’t get excited, don’t listen to the nasty animal, this is no myth, nothing I tell you is a myth, so there’s nothing to think about, nothing to worry about, just listen to my voice and go to sleep, go to sleep, go to sleep. . . </a:t>
            </a:r>
            <a:r>
              <a:rPr lang="en-US" dirty="0" smtClean="0"/>
              <a:t>.’”</a:t>
            </a:r>
          </a:p>
          <a:p>
            <a:r>
              <a:rPr lang="en-US" dirty="0" smtClean="0"/>
              <a:t>“‘I should have gotten you when you were seventeen.’”</a:t>
            </a:r>
            <a:endParaRPr lang="en-US" dirty="0" smtClean="0"/>
          </a:p>
          <a:p>
            <a:r>
              <a:rPr lang="en-US" b="1" dirty="0" smtClean="0"/>
              <a:t>Does William listen to Mother Culture or not? Why do you think so?</a:t>
            </a:r>
            <a:endParaRPr lang="en-US"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Ralph Waldo Emerson</a:t>
            </a:r>
            <a:endParaRPr lang="en-US" dirty="0"/>
          </a:p>
        </p:txBody>
      </p:sp>
      <p:sp>
        <p:nvSpPr>
          <p:cNvPr id="3" name="Content Placeholder 2"/>
          <p:cNvSpPr>
            <a:spLocks noGrp="1"/>
          </p:cNvSpPr>
          <p:nvPr>
            <p:ph idx="1"/>
          </p:nvPr>
        </p:nvSpPr>
        <p:spPr/>
        <p:txBody>
          <a:bodyPr>
            <a:normAutofit lnSpcReduction="10000"/>
          </a:bodyPr>
          <a:lstStyle/>
          <a:p>
            <a:r>
              <a:rPr lang="en-US" sz="2200" dirty="0" smtClean="0"/>
              <a:t>Par. 6: “Then, again, do not tell me, as a good man did today, of my obligation to put all poor men in good situations. Are they my poor? I tell thee, thou foolish philanthropist, that I grudge the dollar, the dime, the cent I give to such men as do not belong to me and to whom I do not belong. There is a class of persons to whom by all spiritual affinity I am bought and sold; for them I will go to prison, if need be; but your miscellaneous popular charities; the education at college of fools; the building of meeting-houses to the vain end to which many now stand; alms to sots; and the </a:t>
            </a:r>
            <a:r>
              <a:rPr lang="en-US" sz="2200" dirty="0" err="1" smtClean="0"/>
              <a:t>thousandfold</a:t>
            </a:r>
            <a:r>
              <a:rPr lang="en-US" sz="2200" dirty="0" smtClean="0"/>
              <a:t> Relief Societies;—though I confess with shame I sometimes succumb and give the dollar, it is a wicked dollar which by and by I shall have the manhood to withhold.”</a:t>
            </a:r>
          </a:p>
          <a:p>
            <a:r>
              <a:rPr lang="en-US" sz="2200" b="1" dirty="0" smtClean="0"/>
              <a:t>What do you think about this passage now that you have read William’s book?</a:t>
            </a:r>
          </a:p>
          <a:p>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Milton Friedman</a:t>
            </a:r>
            <a:endParaRPr lang="en-US" dirty="0"/>
          </a:p>
        </p:txBody>
      </p:sp>
      <p:sp>
        <p:nvSpPr>
          <p:cNvPr id="3" name="Content Placeholder 2"/>
          <p:cNvSpPr>
            <a:spLocks noGrp="1"/>
          </p:cNvSpPr>
          <p:nvPr>
            <p:ph idx="1"/>
          </p:nvPr>
        </p:nvSpPr>
        <p:spPr/>
        <p:txBody>
          <a:bodyPr>
            <a:normAutofit lnSpcReduction="10000"/>
          </a:bodyPr>
          <a:lstStyle/>
          <a:p>
            <a:r>
              <a:rPr lang="en-US" dirty="0" smtClean="0"/>
              <a:t>Friedman, par. 9: “Political freedom in this instance clearly came along with the free market and the development of capitalist institutions.”</a:t>
            </a:r>
          </a:p>
          <a:p>
            <a:endParaRPr lang="en-US" dirty="0" smtClean="0"/>
          </a:p>
          <a:p>
            <a:r>
              <a:rPr lang="en-US" b="1" dirty="0" smtClean="0"/>
              <a:t>Do you think that William would agree or disagree with this statement? Does the Malawi he depicts have political freedom? How is capitalism depicted in his book?</a:t>
            </a:r>
          </a:p>
          <a:p>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Handout of sentences.</a:t>
            </a:r>
          </a:p>
          <a:p>
            <a:r>
              <a:rPr lang="en-US" dirty="0" smtClean="0"/>
              <a:t>Videos.</a:t>
            </a:r>
          </a:p>
          <a:p>
            <a:r>
              <a:rPr lang="en-US" dirty="0" smtClean="0"/>
              <a:t>Elements: </a:t>
            </a:r>
            <a:r>
              <a:rPr lang="en-US" b="1" dirty="0" smtClean="0"/>
              <a:t>Q @ I, purpose</a:t>
            </a:r>
            <a:r>
              <a:rPr lang="en-US" dirty="0" smtClean="0"/>
              <a:t>.</a:t>
            </a:r>
          </a:p>
          <a:p>
            <a:r>
              <a:rPr lang="en-US" dirty="0" smtClean="0"/>
              <a:t>Writing in class about chapter 1.</a:t>
            </a:r>
          </a:p>
          <a:p>
            <a:pPr lvl="1"/>
            <a:r>
              <a:rPr lang="en-US" dirty="0" smtClean="0"/>
              <a:t>Discussion of magic (</a:t>
            </a:r>
            <a:r>
              <a:rPr lang="en-US" b="1" dirty="0" smtClean="0"/>
              <a:t>concept, interpretation, point of view</a:t>
            </a:r>
            <a:r>
              <a:rPr lang="en-US" dirty="0" smtClean="0"/>
              <a:t>)</a:t>
            </a:r>
          </a:p>
          <a:p>
            <a:pPr lvl="1"/>
            <a:r>
              <a:rPr lang="en-US" dirty="0" smtClean="0"/>
              <a:t>Environmentalism (</a:t>
            </a:r>
            <a:r>
              <a:rPr lang="en-US" b="1" dirty="0" smtClean="0"/>
              <a:t>concept, information, implications and consequences</a:t>
            </a:r>
            <a:r>
              <a:rPr lang="en-US" dirty="0" smtClean="0"/>
              <a:t>)</a:t>
            </a:r>
          </a:p>
          <a:p>
            <a:r>
              <a:rPr lang="en-US" dirty="0" smtClean="0"/>
              <a:t>Heroism: </a:t>
            </a:r>
            <a:r>
              <a:rPr lang="en-US" b="1" dirty="0" smtClean="0"/>
              <a:t>concept and interpretation</a:t>
            </a:r>
          </a:p>
          <a:p>
            <a:r>
              <a:rPr lang="en-US" dirty="0" smtClean="0"/>
              <a:t>Books: </a:t>
            </a:r>
            <a:r>
              <a:rPr lang="en-US" b="1" dirty="0" smtClean="0"/>
              <a:t>information</a:t>
            </a:r>
          </a:p>
          <a:p>
            <a:r>
              <a:rPr lang="en-US" dirty="0" smtClean="0"/>
              <a:t>FBIs and Maslow</a:t>
            </a:r>
          </a:p>
          <a:p>
            <a:r>
              <a:rPr lang="en-US" b="1" dirty="0" smtClean="0"/>
              <a:t>Conclusions</a:t>
            </a:r>
          </a:p>
          <a:p>
            <a:r>
              <a:rPr lang="en-US" dirty="0" smtClean="0"/>
              <a:t>Connections to other readings</a:t>
            </a:r>
          </a:p>
          <a:p>
            <a:endParaRPr lang="en-US" dirty="0" smtClean="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Martha Nussbaum</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Nussbaum, page 189, par. 9: One’s education must stress cosmopolitanism over nationalism. In</a:t>
            </a:r>
            <a:r>
              <a:rPr lang="en-US" b="1" dirty="0" smtClean="0"/>
              <a:t> cosmopolitan education</a:t>
            </a:r>
            <a:r>
              <a:rPr lang="en-US" dirty="0" smtClean="0"/>
              <a:t>, you “are above all citizens of a world of human beings,” which you “have to share . . . with the citizens of other countries.”</a:t>
            </a:r>
          </a:p>
          <a:p>
            <a:endParaRPr lang="en-US" dirty="0" smtClean="0"/>
          </a:p>
          <a:p>
            <a:r>
              <a:rPr lang="en-US" b="1" dirty="0" smtClean="0"/>
              <a:t>Does William’s book illustrate this concept? Does Nussbaum’s concept carry social responsibility with it? Does reading the book contribute a cosmopolitan component to your own education?</a:t>
            </a:r>
            <a:endParaRPr lang="en-US"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Universal Declaration </a:t>
            </a:r>
            <a:br>
              <a:rPr lang="en-US" dirty="0" smtClean="0"/>
            </a:br>
            <a:r>
              <a:rPr lang="en-US" dirty="0" smtClean="0"/>
              <a:t>of Human Rights”</a:t>
            </a:r>
            <a:endParaRPr lang="en-US" dirty="0"/>
          </a:p>
        </p:txBody>
      </p:sp>
      <p:sp>
        <p:nvSpPr>
          <p:cNvPr id="3" name="Content Placeholder 2"/>
          <p:cNvSpPr>
            <a:spLocks noGrp="1"/>
          </p:cNvSpPr>
          <p:nvPr>
            <p:ph idx="1"/>
          </p:nvPr>
        </p:nvSpPr>
        <p:spPr/>
        <p:txBody>
          <a:bodyPr>
            <a:normAutofit fontScale="47500" lnSpcReduction="20000"/>
          </a:bodyPr>
          <a:lstStyle/>
          <a:p>
            <a:r>
              <a:rPr lang="en-US" sz="4200" dirty="0" smtClean="0"/>
              <a:t>23.3: “Everyone who works has the right to just and </a:t>
            </a:r>
            <a:r>
              <a:rPr lang="en-US" sz="4200" dirty="0" err="1" smtClean="0"/>
              <a:t>favourable</a:t>
            </a:r>
            <a:r>
              <a:rPr lang="en-US" sz="4200" dirty="0" smtClean="0"/>
              <a:t> remuneration ensuring for himself and his family an existence worthy of human dignity, and supplemented, if necessary, by other means of social protection.”</a:t>
            </a:r>
          </a:p>
          <a:p>
            <a:r>
              <a:rPr lang="en-US" sz="4200" dirty="0" smtClean="0"/>
              <a:t>24: “Everyone has the right to rest and leisure, including reasonable limitation of working hours and periodic holidays with pay.”</a:t>
            </a:r>
          </a:p>
          <a:p>
            <a:r>
              <a:rPr lang="en-US" sz="4200" dirty="0" smtClean="0"/>
              <a:t>25.1: “Everyone has the right to a standard of living adequate for the health and well-being of himself and of his family, including food, clothing, housing and medical care and necessary social services, and the right to security in the event of unemployment, sickness, disability, widowhood, old age or other lack of livelihood in circumstances beyond his control.”</a:t>
            </a:r>
          </a:p>
          <a:p>
            <a:r>
              <a:rPr lang="en-US" sz="4200" dirty="0" smtClean="0"/>
              <a:t>25.2: “Education . . . shall promote understanding, tolerance and friendship among all nations, racial or religious groups. . . .”</a:t>
            </a:r>
          </a:p>
          <a:p>
            <a:pPr>
              <a:buNone/>
            </a:pPr>
            <a:endParaRPr lang="en-US" dirty="0" smtClean="0"/>
          </a:p>
          <a:p>
            <a:endParaRPr lang="en-US" dirty="0" smtClean="0"/>
          </a:p>
          <a:p>
            <a:r>
              <a:rPr lang="en-US" sz="4000" b="1" dirty="0" smtClean="0"/>
              <a:t>How do William’s experiences measure up to these statements? What does that tell you about the human experience?</a:t>
            </a:r>
            <a:endParaRPr lang="en-US" sz="4000"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Petty McIntosh</a:t>
            </a:r>
            <a:endParaRPr lang="en-US" dirty="0"/>
          </a:p>
        </p:txBody>
      </p:sp>
      <p:sp>
        <p:nvSpPr>
          <p:cNvPr id="3" name="Content Placeholder 2"/>
          <p:cNvSpPr>
            <a:spLocks noGrp="1"/>
          </p:cNvSpPr>
          <p:nvPr>
            <p:ph idx="1"/>
          </p:nvPr>
        </p:nvSpPr>
        <p:spPr/>
        <p:txBody>
          <a:bodyPr/>
          <a:lstStyle/>
          <a:p>
            <a:r>
              <a:rPr lang="en-US" dirty="0" smtClean="0"/>
              <a:t>She writes about white people’s unearned privileges. An extension of her point is as follows:</a:t>
            </a:r>
          </a:p>
          <a:p>
            <a:r>
              <a:rPr lang="en-US" dirty="0" err="1" smtClean="0"/>
              <a:t>Whites:blacks</a:t>
            </a:r>
            <a:r>
              <a:rPr lang="en-US" dirty="0" smtClean="0"/>
              <a:t> in the U.S.::U.S. and the </a:t>
            </a:r>
            <a:r>
              <a:rPr lang="en-US" dirty="0" err="1" smtClean="0"/>
              <a:t>West:Africa</a:t>
            </a:r>
            <a:r>
              <a:rPr lang="en-US" dirty="0" smtClean="0"/>
              <a:t>.</a:t>
            </a:r>
          </a:p>
          <a:p>
            <a:r>
              <a:rPr lang="en-US" dirty="0" smtClean="0"/>
              <a:t>In other words, we as Americans believe that we are entitled to things that Africans do not even have access to. Agree? Disagree?</a:t>
            </a:r>
          </a:p>
          <a:p>
            <a:pPr>
              <a:buNone/>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Like WU’s GLI</a:t>
            </a:r>
            <a:endParaRPr lang="en-US" dirty="0"/>
          </a:p>
        </p:txBody>
      </p:sp>
      <p:sp>
        <p:nvSpPr>
          <p:cNvPr id="3" name="Content Placeholder 2"/>
          <p:cNvSpPr>
            <a:spLocks noGrp="1"/>
          </p:cNvSpPr>
          <p:nvPr>
            <p:ph idx="1"/>
          </p:nvPr>
        </p:nvSpPr>
        <p:spPr/>
        <p:txBody>
          <a:bodyPr>
            <a:normAutofit/>
          </a:bodyPr>
          <a:lstStyle/>
          <a:p>
            <a:r>
              <a:rPr lang="en-US" sz="2400" dirty="0" smtClean="0"/>
              <a:t>GLI: “By enhancing global education for our students with the full support and participation of the University’s faculty, staff, and administrators, we intend for Winthrop to become a school of distinction for preparing our students to be educated and involved global citizens, to understand their place in global society and their responsibilities to human society at large, and to take great joy at celebrating the very rich cultures of their communities, their states, their regions, their nations, and their world.” </a:t>
            </a:r>
            <a:r>
              <a:rPr lang="en-US" sz="1400" dirty="0" smtClean="0"/>
              <a:t>(</a:t>
            </a:r>
            <a:r>
              <a:rPr lang="en-US" sz="1400" dirty="0" smtClean="0">
                <a:hlinkClick r:id="rId2"/>
              </a:rPr>
              <a:t>http://www2.winthrop.edu/gli/</a:t>
            </a:r>
            <a:r>
              <a:rPr lang="en-US" sz="1400" dirty="0" smtClean="0"/>
              <a:t>)</a:t>
            </a:r>
          </a:p>
          <a:p>
            <a:r>
              <a:rPr lang="en-US" dirty="0" smtClean="0"/>
              <a:t>By reading and discussing William’s book, you are participating in the GLI.</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Slide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Have you ever felt great conviction about something that others considered crazy or something that they considered garbage? See 188-90. What do you make of humans’ basic </a:t>
            </a:r>
            <a:r>
              <a:rPr lang="en-US" u="sng" dirty="0" smtClean="0"/>
              <a:t>conservatism</a:t>
            </a:r>
            <a:r>
              <a:rPr lang="en-US" dirty="0" smtClean="0"/>
              <a:t>, their resistance to any kind of change even if it is in their best interest? (See 209 for an example of overcoming conservatism.)</a:t>
            </a:r>
          </a:p>
          <a:p>
            <a:r>
              <a:rPr lang="en-US" dirty="0" smtClean="0"/>
              <a:t>What’s your dream? Does it seem feasible? See William’s comment on 224.</a:t>
            </a:r>
          </a:p>
          <a:p>
            <a:r>
              <a:rPr lang="en-US" dirty="0" smtClean="0"/>
              <a:t>I think that he would tell you to go for it.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Handout</a:t>
            </a:r>
            <a:endParaRPr lang="en-US" dirty="0"/>
          </a:p>
        </p:txBody>
      </p:sp>
      <p:sp>
        <p:nvSpPr>
          <p:cNvPr id="3" name="Content Placeholder 2"/>
          <p:cNvSpPr>
            <a:spLocks noGrp="1"/>
          </p:cNvSpPr>
          <p:nvPr>
            <p:ph idx="1"/>
          </p:nvPr>
        </p:nvSpPr>
        <p:spPr/>
        <p:txBody>
          <a:bodyPr/>
          <a:lstStyle/>
          <a:p>
            <a:r>
              <a:rPr lang="en-US" dirty="0" smtClean="0"/>
              <a:t>Take a look at the handout of sentences. What do they have in common?</a:t>
            </a:r>
          </a:p>
          <a:p>
            <a:endParaRPr lang="en-US" dirty="0" smtClean="0"/>
          </a:p>
          <a:p>
            <a:r>
              <a:rPr lang="en-US" dirty="0" smtClean="0"/>
              <a:t>See </a:t>
            </a:r>
            <a:r>
              <a:rPr lang="en-US" i="1" dirty="0" smtClean="0"/>
              <a:t>Prentice Hall Reference Guide </a:t>
            </a:r>
            <a:r>
              <a:rPr lang="en-US" dirty="0" smtClean="0"/>
              <a:t>131-35.</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Videos</a:t>
            </a:r>
            <a:endParaRPr lang="en-US" dirty="0"/>
          </a:p>
        </p:txBody>
      </p:sp>
      <p:sp>
        <p:nvSpPr>
          <p:cNvPr id="3" name="Content Placeholder 2"/>
          <p:cNvSpPr>
            <a:spLocks noGrp="1"/>
          </p:cNvSpPr>
          <p:nvPr>
            <p:ph idx="1"/>
          </p:nvPr>
        </p:nvSpPr>
        <p:spPr/>
        <p:txBody>
          <a:bodyPr/>
          <a:lstStyle/>
          <a:p>
            <a:r>
              <a:rPr lang="en-US" dirty="0" smtClean="0"/>
              <a:t>Watch the videos on the </a:t>
            </a:r>
            <a:r>
              <a:rPr lang="en-US" dirty="0" err="1" smtClean="0"/>
              <a:t>Kamkwamba</a:t>
            </a:r>
            <a:r>
              <a:rPr lang="en-US" dirty="0" smtClean="0"/>
              <a:t> handout.</a:t>
            </a:r>
          </a:p>
          <a:p>
            <a:r>
              <a:rPr lang="en-US" dirty="0" smtClean="0"/>
              <a:t>Show #2 and #5.</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in Class: Q @ I and Purpose</a:t>
            </a:r>
            <a:endParaRPr lang="en-US" dirty="0"/>
          </a:p>
        </p:txBody>
      </p:sp>
      <p:sp>
        <p:nvSpPr>
          <p:cNvPr id="3" name="Content Placeholder 2"/>
          <p:cNvSpPr>
            <a:spLocks noGrp="1"/>
          </p:cNvSpPr>
          <p:nvPr>
            <p:ph idx="1"/>
          </p:nvPr>
        </p:nvSpPr>
        <p:spPr/>
        <p:txBody>
          <a:bodyPr>
            <a:normAutofit fontScale="92500"/>
          </a:bodyPr>
          <a:lstStyle/>
          <a:p>
            <a:r>
              <a:rPr lang="en-US" b="1" dirty="0" smtClean="0"/>
              <a:t>Questions at issue</a:t>
            </a:r>
            <a:r>
              <a:rPr lang="en-US" dirty="0" smtClean="0"/>
              <a:t>: What question does William’s book ask? Note that you will have to come up with this yourself—it is not in the book.</a:t>
            </a:r>
            <a:endParaRPr lang="en-US" dirty="0"/>
          </a:p>
          <a:p>
            <a:r>
              <a:rPr lang="en-US" b="1" dirty="0" smtClean="0"/>
              <a:t>Purpose</a:t>
            </a:r>
            <a:r>
              <a:rPr lang="en-US" dirty="0" smtClean="0"/>
              <a:t>: The purpose (to do something) is stated in the book. Can you put your finger on it?</a:t>
            </a:r>
          </a:p>
          <a:p>
            <a:r>
              <a:rPr lang="en-US" dirty="0" smtClean="0"/>
              <a:t>(</a:t>
            </a:r>
            <a:r>
              <a:rPr lang="en-US" b="1" dirty="0" smtClean="0"/>
              <a:t>Conclusions</a:t>
            </a:r>
            <a:r>
              <a:rPr lang="en-US" dirty="0" smtClean="0"/>
              <a:t>: These answer the Q @ I. They are “the moral of the story,” the point or message that the author is trying to make.)</a:t>
            </a:r>
          </a:p>
          <a:p>
            <a:r>
              <a:rPr lang="en-US" dirty="0" smtClean="0"/>
              <a:t>(See next slide for Dr. </a:t>
            </a:r>
            <a:r>
              <a:rPr lang="en-US" dirty="0" err="1" smtClean="0"/>
              <a:t>Fike’s</a:t>
            </a:r>
            <a:r>
              <a:rPr lang="en-US" dirty="0" smtClean="0"/>
              <a:t> suggested answers.)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Answers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Q @ I</a:t>
            </a:r>
            <a:r>
              <a:rPr lang="en-US" dirty="0" smtClean="0"/>
              <a:t>: How does William’s story suggest ways in which Africa can be transformed from poverty to prosperity? What lessons does he want us to take away from the book?</a:t>
            </a:r>
          </a:p>
          <a:p>
            <a:r>
              <a:rPr lang="en-US" b="1" dirty="0" smtClean="0"/>
              <a:t>Purpose</a:t>
            </a:r>
            <a:r>
              <a:rPr lang="en-US" dirty="0" smtClean="0"/>
              <a:t>: William’s purpose is to spread the following message on page 8 in “A Great Adventure” (see the back matter): “‘Trust yourself and believe. . . . And whatever happens, don’t give up.’” He identifies this as his purpose by adding that “the book and tour were really about spreading this important message.”</a:t>
            </a:r>
          </a:p>
          <a:p>
            <a:r>
              <a:rPr lang="en-US" b="1" dirty="0" smtClean="0"/>
              <a:t>Conclusions</a:t>
            </a:r>
            <a:r>
              <a:rPr lang="en-US" dirty="0" smtClean="0"/>
              <a:t>: We will address these later in our discussion. Note that conclusions answer the Q @ I.</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on Purpose</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73: “‘When you go to see the lake, you also see the hippos.’”</a:t>
            </a:r>
          </a:p>
          <a:p>
            <a:pPr lvl="0"/>
            <a:r>
              <a:rPr lang="en-US" dirty="0" smtClean="0"/>
              <a:t>269: “‘I try, and I made it!’”</a:t>
            </a:r>
          </a:p>
          <a:p>
            <a:pPr lvl="0"/>
            <a:r>
              <a:rPr lang="en-US" dirty="0" smtClean="0"/>
              <a:t>275: “‘Whatever you want to do, if you do it with all your heart, it will happen.’” Moral of the story.</a:t>
            </a:r>
          </a:p>
          <a:p>
            <a:pPr lvl="0"/>
            <a:r>
              <a:rPr lang="en-US" dirty="0" smtClean="0"/>
              <a:t>280: “I went to sleep dreaming of Malawi, and all the things made possible when your dreams are powered by your heart.” </a:t>
            </a:r>
          </a:p>
          <a:p>
            <a:pPr lvl="0"/>
            <a:r>
              <a:rPr lang="en-US" dirty="0" smtClean="0"/>
              <a:t>8 in the back matter: “‘Trust yourself and believe,’ I told them. ‘And whatever happens, don’t give up.’”</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 Writing in Class</a:t>
            </a:r>
            <a:endParaRPr lang="en-US" dirty="0"/>
          </a:p>
        </p:txBody>
      </p:sp>
      <p:sp>
        <p:nvSpPr>
          <p:cNvPr id="3" name="Content Placeholder 2"/>
          <p:cNvSpPr>
            <a:spLocks noGrp="1"/>
          </p:cNvSpPr>
          <p:nvPr>
            <p:ph idx="1"/>
          </p:nvPr>
        </p:nvSpPr>
        <p:spPr/>
        <p:txBody>
          <a:bodyPr/>
          <a:lstStyle/>
          <a:p>
            <a:r>
              <a:rPr lang="en-US" dirty="0" smtClean="0"/>
              <a:t>Why does the book open with stories about bubblegum and a rhino? You may want to address this question by considering the following themes: magic, religion, colonialism, patriarchy, environmentalism, heroism, and karma? </a:t>
            </a:r>
          </a:p>
          <a:p>
            <a:r>
              <a:rPr lang="en-US" b="1" dirty="0" smtClean="0"/>
              <a:t>Write for 10 minutes and see what comes up. We will discuss your discoveries.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904</TotalTime>
  <Words>2708</Words>
  <Application>Microsoft Office PowerPoint</Application>
  <PresentationFormat>On-screen Show (4:3)</PresentationFormat>
  <Paragraphs>203</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William Kamkwamba’s The Boy Who Harnessed the Wind  “‘I try, and I made it!’”  </vt:lpstr>
      <vt:lpstr>William at Winthrop</vt:lpstr>
      <vt:lpstr>Outline</vt:lpstr>
      <vt:lpstr>Handout</vt:lpstr>
      <vt:lpstr>Videos</vt:lpstr>
      <vt:lpstr>Writing in Class: Q @ I and Purpose</vt:lpstr>
      <vt:lpstr>Possible Answers</vt:lpstr>
      <vt:lpstr>More on Purpose</vt:lpstr>
      <vt:lpstr>Chapter 1: Writing in Class</vt:lpstr>
      <vt:lpstr>Discussion: Magic</vt:lpstr>
      <vt:lpstr>Chapter 1</vt:lpstr>
      <vt:lpstr>More on Chapter 1</vt:lpstr>
      <vt:lpstr>Point of View</vt:lpstr>
      <vt:lpstr>Environmentalism: Implications and Consequences</vt:lpstr>
      <vt:lpstr>Group Work: The Concept of Heroism</vt:lpstr>
      <vt:lpstr>William’s Heroes</vt:lpstr>
      <vt:lpstr>Types of Heroes</vt:lpstr>
      <vt:lpstr>Interpretation: William’s Heroism?</vt:lpstr>
      <vt:lpstr>Books and Information</vt:lpstr>
      <vt:lpstr>FBIs: What impedes his progress?</vt:lpstr>
      <vt:lpstr>Maslow’s Hierarchy of Needs</vt:lpstr>
      <vt:lpstr>Interpretation</vt:lpstr>
      <vt:lpstr>Conclusions: The “Moral” of the Story</vt:lpstr>
      <vt:lpstr>Conclusions</vt:lpstr>
      <vt:lpstr>Self-examination</vt:lpstr>
      <vt:lpstr>Question</vt:lpstr>
      <vt:lpstr>Daniel Quinn</vt:lpstr>
      <vt:lpstr>Ralph Waldo Emerson</vt:lpstr>
      <vt:lpstr>Milton Friedman</vt:lpstr>
      <vt:lpstr>Martha Nussbaum</vt:lpstr>
      <vt:lpstr>“The Universal Declaration  of Human Rights”</vt:lpstr>
      <vt:lpstr>Petty McIntosh</vt:lpstr>
      <vt:lpstr>Like WU’s GLI</vt:lpstr>
      <vt:lpstr>Final Slide</vt:lpstr>
    </vt:vector>
  </TitlesOfParts>
  <Company>Winthrop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Kelsey Timmerman’s  Where Am I Wearing?</dc:title>
  <dc:creator>fikem</dc:creator>
  <cp:lastModifiedBy>fikem</cp:lastModifiedBy>
  <cp:revision>104</cp:revision>
  <dcterms:created xsi:type="dcterms:W3CDTF">2012-12-17T14:29:40Z</dcterms:created>
  <dcterms:modified xsi:type="dcterms:W3CDTF">2014-03-13T12:31:03Z</dcterms:modified>
</cp:coreProperties>
</file>