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6" r:id="rId7"/>
    <p:sldId id="263" r:id="rId8"/>
    <p:sldId id="260" r:id="rId9"/>
    <p:sldId id="262"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378"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225B97-5389-4D51-B473-B27A2DB8A1F2}" type="datetimeFigureOut">
              <a:rPr lang="en-US" smtClean="0"/>
              <a:pPr/>
              <a:t>8/20/2013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9E559-F1F3-4505-932C-823E8A7761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225B97-5389-4D51-B473-B27A2DB8A1F2}" type="datetimeFigureOut">
              <a:rPr lang="en-US" smtClean="0"/>
              <a:pPr/>
              <a:t>8/20/2013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9E559-F1F3-4505-932C-823E8A7761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225B97-5389-4D51-B473-B27A2DB8A1F2}" type="datetimeFigureOut">
              <a:rPr lang="en-US" smtClean="0"/>
              <a:pPr/>
              <a:t>8/20/2013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9E559-F1F3-4505-932C-823E8A7761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225B97-5389-4D51-B473-B27A2DB8A1F2}" type="datetimeFigureOut">
              <a:rPr lang="en-US" smtClean="0"/>
              <a:pPr/>
              <a:t>8/20/2013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9E559-F1F3-4505-932C-823E8A7761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225B97-5389-4D51-B473-B27A2DB8A1F2}" type="datetimeFigureOut">
              <a:rPr lang="en-US" smtClean="0"/>
              <a:pPr/>
              <a:t>8/20/2013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9E559-F1F3-4505-932C-823E8A7761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225B97-5389-4D51-B473-B27A2DB8A1F2}" type="datetimeFigureOut">
              <a:rPr lang="en-US" smtClean="0"/>
              <a:pPr/>
              <a:t>8/20/2013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9E559-F1F3-4505-932C-823E8A7761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225B97-5389-4D51-B473-B27A2DB8A1F2}" type="datetimeFigureOut">
              <a:rPr lang="en-US" smtClean="0"/>
              <a:pPr/>
              <a:t>8/20/2013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D9E559-F1F3-4505-932C-823E8A7761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225B97-5389-4D51-B473-B27A2DB8A1F2}" type="datetimeFigureOut">
              <a:rPr lang="en-US" smtClean="0"/>
              <a:pPr/>
              <a:t>8/20/2013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9E559-F1F3-4505-932C-823E8A7761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225B97-5389-4D51-B473-B27A2DB8A1F2}" type="datetimeFigureOut">
              <a:rPr lang="en-US" smtClean="0"/>
              <a:pPr/>
              <a:t>8/20/2013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9E559-F1F3-4505-932C-823E8A7761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225B97-5389-4D51-B473-B27A2DB8A1F2}" type="datetimeFigureOut">
              <a:rPr lang="en-US" smtClean="0"/>
              <a:pPr/>
              <a:t>8/20/2013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9E559-F1F3-4505-932C-823E8A7761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225B97-5389-4D51-B473-B27A2DB8A1F2}" type="datetimeFigureOut">
              <a:rPr lang="en-US" smtClean="0"/>
              <a:pPr/>
              <a:t>8/20/2013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9E559-F1F3-4505-932C-823E8A7761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225B97-5389-4D51-B473-B27A2DB8A1F2}" type="datetimeFigureOut">
              <a:rPr lang="en-US" smtClean="0"/>
              <a:pPr/>
              <a:t>8/20/2013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D9E559-F1F3-4505-932C-823E8A7761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Milton’s Life and Times</a:t>
            </a:r>
            <a:endParaRPr lang="en-US" dirty="0"/>
          </a:p>
        </p:txBody>
      </p:sp>
      <p:sp>
        <p:nvSpPr>
          <p:cNvPr id="3" name="Subtitle 2"/>
          <p:cNvSpPr>
            <a:spLocks noGrp="1"/>
          </p:cNvSpPr>
          <p:nvPr>
            <p:ph type="subTitle" idx="1"/>
          </p:nvPr>
        </p:nvSpPr>
        <p:spPr/>
        <p:txBody>
          <a:bodyPr/>
          <a:lstStyle/>
          <a:p>
            <a:r>
              <a:rPr lang="en-US" dirty="0" smtClean="0"/>
              <a:t>ENGL 622</a:t>
            </a:r>
          </a:p>
          <a:p>
            <a:r>
              <a:rPr lang="en-US" dirty="0" smtClean="0"/>
              <a:t>Dr. Fike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Milton Advocated</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Liberty:</a:t>
            </a:r>
          </a:p>
          <a:p>
            <a:pPr lvl="1"/>
            <a:r>
              <a:rPr lang="en-US" dirty="0" smtClean="0"/>
              <a:t>Religious </a:t>
            </a:r>
            <a:r>
              <a:rPr lang="en-US" dirty="0"/>
              <a:t>freedom—worship should not be regulated by the state</a:t>
            </a:r>
            <a:r>
              <a:rPr lang="en-US" dirty="0" smtClean="0"/>
              <a:t>.</a:t>
            </a:r>
          </a:p>
          <a:p>
            <a:pPr lvl="1"/>
            <a:r>
              <a:rPr lang="en-US" dirty="0" smtClean="0"/>
              <a:t>Political freedom: In a republican government, the people, the law, and the Parliament should have more say than the king. Rulers should be held to account.</a:t>
            </a:r>
            <a:endParaRPr lang="en-US" dirty="0"/>
          </a:p>
          <a:p>
            <a:pPr lvl="1"/>
            <a:r>
              <a:rPr lang="en-US" dirty="0" smtClean="0"/>
              <a:t>Domestic freedom: Marriage based on mutual affection and intellectual compatibility; divorce okay in cases of misery.</a:t>
            </a:r>
          </a:p>
          <a:p>
            <a:pPr lvl="1"/>
            <a:r>
              <a:rPr lang="en-US" dirty="0" smtClean="0"/>
              <a:t>Freedom </a:t>
            </a:r>
            <a:r>
              <a:rPr lang="en-US" dirty="0"/>
              <a:t>of the press</a:t>
            </a:r>
            <a:r>
              <a:rPr lang="en-US" dirty="0" smtClean="0"/>
              <a:t>.</a:t>
            </a:r>
            <a:endParaRPr lang="en-US" dirty="0"/>
          </a:p>
          <a:p>
            <a:pPr lvl="0"/>
            <a:r>
              <a:rPr lang="en-US" dirty="0" smtClean="0"/>
              <a:t>Patriarchal</a:t>
            </a:r>
            <a:r>
              <a:rPr lang="en-US" dirty="0"/>
              <a:t>, misogynistic, anti-Catholic.</a:t>
            </a:r>
          </a:p>
          <a:p>
            <a:pPr lvl="0"/>
            <a:r>
              <a:rPr lang="en-US" dirty="0"/>
              <a:t>Not for expanded suffrage or the rights of </a:t>
            </a:r>
            <a:r>
              <a:rPr lang="en-US" dirty="0" smtClean="0"/>
              <a:t>those who did not own property.   </a:t>
            </a:r>
            <a:r>
              <a:rPr lang="en-US" sz="2100" dirty="0" smtClean="0"/>
              <a:t>END</a:t>
            </a:r>
            <a:endParaRPr lang="en-US" sz="2100"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Events in Milton’s Life</a:t>
            </a:r>
            <a:endParaRPr lang="en-US" dirty="0"/>
          </a:p>
        </p:txBody>
      </p:sp>
      <p:sp>
        <p:nvSpPr>
          <p:cNvPr id="3" name="Content Placeholder 2"/>
          <p:cNvSpPr>
            <a:spLocks noGrp="1"/>
          </p:cNvSpPr>
          <p:nvPr>
            <p:ph idx="1"/>
          </p:nvPr>
        </p:nvSpPr>
        <p:spPr/>
        <p:txBody>
          <a:bodyPr>
            <a:noAutofit/>
          </a:bodyPr>
          <a:lstStyle/>
          <a:p>
            <a:r>
              <a:rPr lang="en-US" sz="1600" b="1" dirty="0" smtClean="0"/>
              <a:t>December 9, 1608</a:t>
            </a:r>
            <a:r>
              <a:rPr lang="en-US" sz="1600" dirty="0" smtClean="0"/>
              <a:t>: Born to John and Sara (Jeffrey) Milton (a scrivener or notary or lawyer’s assistant; and amateur musician). Theirs was a Protestant and Calvinistic household. </a:t>
            </a:r>
            <a:r>
              <a:rPr lang="en-US" sz="1600" i="1" dirty="0" err="1" smtClean="0"/>
              <a:t>MEncy</a:t>
            </a:r>
            <a:r>
              <a:rPr lang="en-US" sz="1600" dirty="0" smtClean="0"/>
              <a:t> 19: “Because of his father’s various business ventures, in some of which Milton himself became involved, Milton did not have to pursue gainful employment during his life, although he did receive a salary as a secretary to the Council of State.”</a:t>
            </a:r>
          </a:p>
          <a:p>
            <a:r>
              <a:rPr lang="en-US" sz="1600" b="1" dirty="0" smtClean="0"/>
              <a:t>1620</a:t>
            </a:r>
            <a:r>
              <a:rPr lang="en-US" sz="1600" dirty="0" smtClean="0"/>
              <a:t>: St. Paul’s School (grammar school). Met Charles </a:t>
            </a:r>
            <a:r>
              <a:rPr lang="en-US" sz="1600" dirty="0" err="1" smtClean="0"/>
              <a:t>Diodati</a:t>
            </a:r>
            <a:r>
              <a:rPr lang="en-US" sz="1600" dirty="0" smtClean="0"/>
              <a:t>, his best friend. “</a:t>
            </a:r>
            <a:r>
              <a:rPr lang="en-US" sz="1600" dirty="0" err="1" smtClean="0"/>
              <a:t>Paules</a:t>
            </a:r>
            <a:r>
              <a:rPr lang="en-US" sz="1600" dirty="0" smtClean="0"/>
              <a:t> Pigeons.” Study of English, Latin, Greek, and Hebrew; plus </a:t>
            </a:r>
            <a:r>
              <a:rPr lang="en-US" sz="1600" dirty="0" smtClean="0"/>
              <a:t>grammar, </a:t>
            </a:r>
            <a:r>
              <a:rPr lang="en-US" sz="1600" dirty="0" smtClean="0"/>
              <a:t>rhetoric, and logic (the </a:t>
            </a:r>
            <a:r>
              <a:rPr lang="en-US" sz="1600" dirty="0" err="1" smtClean="0"/>
              <a:t>trivium</a:t>
            </a:r>
            <a:r>
              <a:rPr lang="en-US" sz="1600" dirty="0" smtClean="0"/>
              <a:t>). Milton learned French and Italian from private tutors. Also knew philosophy.  </a:t>
            </a:r>
            <a:r>
              <a:rPr lang="en-US" sz="1600" i="1" dirty="0" smtClean="0"/>
              <a:t>Benchmark: The Pilgrim Fathers </a:t>
            </a:r>
            <a:r>
              <a:rPr lang="en-US" sz="1600" i="1" dirty="0" smtClean="0"/>
              <a:t>established </a:t>
            </a:r>
            <a:r>
              <a:rPr lang="en-US" sz="1600" i="1" dirty="0" smtClean="0"/>
              <a:t>a colony in New England</a:t>
            </a:r>
            <a:r>
              <a:rPr lang="en-US" sz="1600" dirty="0" smtClean="0"/>
              <a:t>.</a:t>
            </a:r>
          </a:p>
          <a:p>
            <a:pPr marL="342900" lvl="1" indent="-342900">
              <a:buFont typeface="Arial" pitchFamily="34" charset="0"/>
              <a:buChar char="•"/>
            </a:pPr>
            <a:r>
              <a:rPr lang="en-US" sz="1600" b="1" dirty="0" smtClean="0"/>
              <a:t>1625</a:t>
            </a:r>
            <a:r>
              <a:rPr lang="en-US" sz="1600" dirty="0" smtClean="0"/>
              <a:t>: James I died. Charles I was crowned. At the age of </a:t>
            </a:r>
            <a:r>
              <a:rPr lang="en-US" sz="1600" dirty="0" smtClean="0"/>
              <a:t>16 (</a:t>
            </a:r>
            <a:r>
              <a:rPr lang="en-US" sz="1600" i="1" dirty="0" smtClean="0"/>
              <a:t>Riverside</a:t>
            </a:r>
            <a:r>
              <a:rPr lang="en-US" sz="1600" dirty="0" smtClean="0"/>
              <a:t> 7, n. 5), </a:t>
            </a:r>
            <a:r>
              <a:rPr lang="en-US" sz="1600" dirty="0" smtClean="0"/>
              <a:t>Milton matriculated at Christ’s College, Cambridge University. B.A. in 1629; M.A. in 1632. His education was that of a person who was studying for a clerical career. His nickname there as “the lady” of Christ’s College (Prolusion 6, page 865). He may have been pale or effeminate; he was smaller than the other boys; and he believed that chastity was as important for boys as it was for girls. Tough customer, though—knew fencing and wrestling. He liked the nickname because it had also been Virgil’s.</a:t>
            </a:r>
          </a:p>
          <a:p>
            <a:pPr marL="342900" lvl="1" indent="-342900">
              <a:buFont typeface="Arial" pitchFamily="34" charset="0"/>
              <a:buChar char="•"/>
            </a:pPr>
            <a:r>
              <a:rPr lang="en-US" sz="1600" dirty="0" smtClean="0"/>
              <a:t>In </a:t>
            </a:r>
            <a:r>
              <a:rPr lang="en-US" sz="1600" b="1" dirty="0" smtClean="0"/>
              <a:t>1632</a:t>
            </a:r>
            <a:r>
              <a:rPr lang="en-US" sz="1600" dirty="0" smtClean="0"/>
              <a:t>, Milton did not receive a fellowship and went home to Hammersmith, 1632-1635 (and later Horton, 1635-1638) to live with his family. From 1632-1638, he undertook a serious course of study in preparation for his career as a poet/writer. </a:t>
            </a:r>
          </a:p>
          <a:p>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Events</a:t>
            </a:r>
            <a:endParaRPr lang="en-US" dirty="0"/>
          </a:p>
        </p:txBody>
      </p:sp>
      <p:sp>
        <p:nvSpPr>
          <p:cNvPr id="3" name="Content Placeholder 2"/>
          <p:cNvSpPr>
            <a:spLocks noGrp="1"/>
          </p:cNvSpPr>
          <p:nvPr>
            <p:ph idx="1"/>
          </p:nvPr>
        </p:nvSpPr>
        <p:spPr/>
        <p:txBody>
          <a:bodyPr>
            <a:normAutofit fontScale="55000" lnSpcReduction="20000"/>
          </a:bodyPr>
          <a:lstStyle/>
          <a:p>
            <a:r>
              <a:rPr lang="en-US" b="1" dirty="0" smtClean="0"/>
              <a:t>1632</a:t>
            </a:r>
            <a:r>
              <a:rPr lang="en-US" dirty="0" smtClean="0"/>
              <a:t>: “On Shakespeare” was published—Milton’s first publication. </a:t>
            </a:r>
          </a:p>
          <a:p>
            <a:r>
              <a:rPr lang="en-US" b="1" dirty="0" smtClean="0"/>
              <a:t>1633</a:t>
            </a:r>
            <a:r>
              <a:rPr lang="en-US" dirty="0" smtClean="0"/>
              <a:t>: William Laud became Archbishop of Canterbury. </a:t>
            </a:r>
          </a:p>
          <a:p>
            <a:r>
              <a:rPr lang="en-US" b="1" dirty="0" smtClean="0"/>
              <a:t>1634</a:t>
            </a:r>
            <a:r>
              <a:rPr lang="en-US" dirty="0" smtClean="0"/>
              <a:t>: </a:t>
            </a:r>
            <a:r>
              <a:rPr lang="en-US" i="1" dirty="0" err="1" smtClean="0"/>
              <a:t>Comus</a:t>
            </a:r>
            <a:r>
              <a:rPr lang="en-US" dirty="0" smtClean="0"/>
              <a:t> was first performed. William Prynne </a:t>
            </a:r>
            <a:r>
              <a:rPr lang="en-US" dirty="0" smtClean="0"/>
              <a:t>(a lawyer</a:t>
            </a:r>
            <a:r>
              <a:rPr lang="en-US" dirty="0" smtClean="0"/>
              <a:t>) was mutilated for attacking masques.</a:t>
            </a:r>
          </a:p>
          <a:p>
            <a:r>
              <a:rPr lang="en-US" b="1" dirty="0" smtClean="0"/>
              <a:t>1637</a:t>
            </a:r>
            <a:r>
              <a:rPr lang="en-US" dirty="0" smtClean="0"/>
              <a:t>: </a:t>
            </a:r>
            <a:r>
              <a:rPr lang="en-US" i="1" dirty="0" err="1" smtClean="0"/>
              <a:t>Comus</a:t>
            </a:r>
            <a:r>
              <a:rPr lang="en-US" dirty="0" smtClean="0"/>
              <a:t> was published. The deaths of Sara Milton, Edward King, and Ben Jonson fueled “</a:t>
            </a:r>
            <a:r>
              <a:rPr lang="en-US" dirty="0" err="1" smtClean="0"/>
              <a:t>Lycidas</a:t>
            </a:r>
            <a:r>
              <a:rPr lang="en-US" dirty="0" smtClean="0"/>
              <a:t>” (published in 1638). Prynne, Henry Burton (a divine), and John </a:t>
            </a:r>
            <a:r>
              <a:rPr lang="en-US" dirty="0" err="1" smtClean="0"/>
              <a:t>Bastwick</a:t>
            </a:r>
            <a:r>
              <a:rPr lang="en-US" dirty="0" smtClean="0"/>
              <a:t> </a:t>
            </a:r>
            <a:r>
              <a:rPr lang="en-US" dirty="0" smtClean="0"/>
              <a:t>(a physician</a:t>
            </a:r>
            <a:r>
              <a:rPr lang="en-US" dirty="0" smtClean="0"/>
              <a:t>) were mutilated.</a:t>
            </a:r>
          </a:p>
          <a:p>
            <a:r>
              <a:rPr lang="en-US" b="1" dirty="0" smtClean="0"/>
              <a:t>April 1638-August 1639</a:t>
            </a:r>
            <a:r>
              <a:rPr lang="en-US" dirty="0" smtClean="0"/>
              <a:t>: Milton’s trip to Italy. </a:t>
            </a:r>
            <a:r>
              <a:rPr lang="en-US" i="1" dirty="0" err="1" smtClean="0"/>
              <a:t>MEncy</a:t>
            </a:r>
            <a:r>
              <a:rPr lang="en-US" dirty="0" smtClean="0"/>
              <a:t> 22: “The period was to be one of the most important in Milton’s biography because of the encouragement it yielded for a poetic career, because of the friends met and discussions held, and because of his immediate contact with the culture of Italy.” Milton later claimed in print that the civil war had called him back to England, but the war did not begin until 1642, and he took six months to get home. Important point: The trip exposed him to republican government, and he met important persons (met ambassadors, visited academies, met Galileo, etc.).</a:t>
            </a:r>
          </a:p>
          <a:p>
            <a:r>
              <a:rPr lang="en-US" b="1" dirty="0" smtClean="0"/>
              <a:t>1639-48</a:t>
            </a:r>
            <a:r>
              <a:rPr lang="en-US" dirty="0" smtClean="0"/>
              <a:t>: Milton settled in London, establishing his own private academy and continuing his personal studies. 1639—Charles I tries to discipline Scotland. 1641—insurrection in Ireland (Protestant settlers vs. Catholic majority).</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Events</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1641</a:t>
            </a:r>
            <a:r>
              <a:rPr lang="en-US" dirty="0" smtClean="0"/>
              <a:t>: Milton began writing polemical prose (e.g., </a:t>
            </a:r>
            <a:r>
              <a:rPr lang="en-US" i="1" dirty="0" smtClean="0"/>
              <a:t>Of Reformation</a:t>
            </a:r>
            <a:r>
              <a:rPr lang="en-US" dirty="0" smtClean="0"/>
              <a:t>).</a:t>
            </a:r>
          </a:p>
          <a:p>
            <a:r>
              <a:rPr lang="en-US" b="1" dirty="0" smtClean="0"/>
              <a:t>1642</a:t>
            </a:r>
            <a:r>
              <a:rPr lang="en-US" dirty="0" smtClean="0"/>
              <a:t>: Milton married Mary Powell (he was 33; she was 16). She deserted him within one to three months. The First Civil War, 1642-45, may have made it dangerous to travel. Milton published </a:t>
            </a:r>
            <a:r>
              <a:rPr lang="en-US" i="1" dirty="0" smtClean="0"/>
              <a:t>The Reason of Church Government</a:t>
            </a:r>
            <a:r>
              <a:rPr lang="en-US" dirty="0" smtClean="0"/>
              <a:t>.</a:t>
            </a:r>
          </a:p>
          <a:p>
            <a:r>
              <a:rPr lang="en-US" b="1" dirty="0" smtClean="0"/>
              <a:t>1643</a:t>
            </a:r>
            <a:r>
              <a:rPr lang="en-US" dirty="0" smtClean="0"/>
              <a:t>: </a:t>
            </a:r>
            <a:r>
              <a:rPr lang="en-US" i="1" dirty="0" smtClean="0"/>
              <a:t>The Doctrine and Discipline of Divorce </a:t>
            </a:r>
            <a:r>
              <a:rPr lang="en-US" dirty="0" smtClean="0"/>
              <a:t>was published. Milton’s eyesight began to fail. </a:t>
            </a:r>
          </a:p>
          <a:p>
            <a:r>
              <a:rPr lang="en-US" b="1" dirty="0" smtClean="0"/>
              <a:t>1645</a:t>
            </a:r>
            <a:r>
              <a:rPr lang="en-US" dirty="0" smtClean="0"/>
              <a:t>: Mary Powell returned. Her family moved into Milton’s house the next year. The first edition of Milton’s minor poems was published.</a:t>
            </a:r>
          </a:p>
          <a:p>
            <a:r>
              <a:rPr lang="en-US" dirty="0" smtClean="0"/>
              <a:t>During the </a:t>
            </a:r>
            <a:r>
              <a:rPr lang="en-US" b="1" dirty="0" smtClean="0"/>
              <a:t>1640s</a:t>
            </a:r>
            <a:r>
              <a:rPr lang="en-US" dirty="0" smtClean="0"/>
              <a:t>, Milton began thinking about a tragedy that eventually became </a:t>
            </a:r>
            <a:r>
              <a:rPr lang="en-US" i="1" dirty="0" smtClean="0"/>
              <a:t>Paradise Lost</a:t>
            </a:r>
            <a:r>
              <a:rPr lang="en-US" dirty="0" smtClean="0"/>
              <a:t>. His prose tracts during this period included two major groups: </a:t>
            </a:r>
          </a:p>
          <a:p>
            <a:pPr lvl="1"/>
            <a:r>
              <a:rPr lang="en-US" dirty="0" smtClean="0"/>
              <a:t>1) works against the Episcopal system (bishops) </a:t>
            </a:r>
          </a:p>
          <a:p>
            <a:pPr lvl="1"/>
            <a:r>
              <a:rPr lang="en-US" dirty="0" smtClean="0"/>
              <a:t>2) works in favor of divorce (which opponents used to brand him as a “divorcer” and a “fornicator”). </a:t>
            </a:r>
          </a:p>
          <a:p>
            <a:pPr lvl="1"/>
            <a:r>
              <a:rPr lang="en-US" dirty="0" smtClean="0"/>
              <a:t>Others fell outside these categories: </a:t>
            </a:r>
            <a:r>
              <a:rPr lang="en-US" i="1" dirty="0" smtClean="0"/>
              <a:t>Of Education </a:t>
            </a:r>
            <a:r>
              <a:rPr lang="en-US" dirty="0" smtClean="0"/>
              <a:t>and</a:t>
            </a:r>
            <a:r>
              <a:rPr lang="en-US" i="1" dirty="0" smtClean="0"/>
              <a:t> </a:t>
            </a:r>
            <a:r>
              <a:rPr lang="en-US" i="1" dirty="0" err="1" smtClean="0"/>
              <a:t>Areopagitica</a:t>
            </a:r>
            <a:r>
              <a:rPr lang="en-US" dirty="0" smtClean="0"/>
              <a:t> (freedom of the press). Both were published in 1644.</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Events</a:t>
            </a:r>
            <a:endParaRPr lang="en-US" dirty="0"/>
          </a:p>
        </p:txBody>
      </p:sp>
      <p:sp>
        <p:nvSpPr>
          <p:cNvPr id="3" name="Content Placeholder 2"/>
          <p:cNvSpPr>
            <a:spLocks noGrp="1"/>
          </p:cNvSpPr>
          <p:nvPr>
            <p:ph idx="1"/>
          </p:nvPr>
        </p:nvSpPr>
        <p:spPr/>
        <p:txBody>
          <a:bodyPr>
            <a:noAutofit/>
          </a:bodyPr>
          <a:lstStyle/>
          <a:p>
            <a:r>
              <a:rPr lang="en-US" sz="1600" b="1" dirty="0" smtClean="0"/>
              <a:t>1645</a:t>
            </a:r>
            <a:r>
              <a:rPr lang="en-US" sz="1600" dirty="0" smtClean="0"/>
              <a:t>: The First Civil War ended at the Battle of Naseby (Thomas Fairfax commander; Oliver Cromwell his deputy). New Model Army.</a:t>
            </a:r>
          </a:p>
          <a:p>
            <a:r>
              <a:rPr lang="en-US" sz="1600" b="1" dirty="0" smtClean="0"/>
              <a:t>1947</a:t>
            </a:r>
            <a:r>
              <a:rPr lang="en-US" sz="1600" dirty="0" smtClean="0"/>
              <a:t>: Father and father-in-law died. The </a:t>
            </a:r>
            <a:r>
              <a:rPr lang="en-US" sz="1600" dirty="0" err="1" smtClean="0"/>
              <a:t>Powells</a:t>
            </a:r>
            <a:r>
              <a:rPr lang="en-US" sz="1600" dirty="0" smtClean="0"/>
              <a:t> returned to their own home. The Scots hand Charles over to Parliament.</a:t>
            </a:r>
          </a:p>
          <a:p>
            <a:r>
              <a:rPr lang="en-US" sz="1600" b="1" dirty="0" smtClean="0"/>
              <a:t>1648</a:t>
            </a:r>
            <a:r>
              <a:rPr lang="en-US" sz="1600" dirty="0" smtClean="0"/>
              <a:t>: Second Civil War begins. New Model Army takes Charles into custody. Pride’s Purge.</a:t>
            </a:r>
          </a:p>
          <a:p>
            <a:r>
              <a:rPr lang="en-US" sz="1600" b="1" dirty="0" smtClean="0"/>
              <a:t>1649</a:t>
            </a:r>
            <a:r>
              <a:rPr lang="en-US" sz="1600" dirty="0" smtClean="0"/>
              <a:t>: Charles I was executed. During his trial, Milton was writing </a:t>
            </a:r>
            <a:r>
              <a:rPr lang="en-US" sz="1600" i="1" dirty="0" smtClean="0"/>
              <a:t>The Tenure of Kings and Magistrates</a:t>
            </a:r>
            <a:r>
              <a:rPr lang="en-US" sz="1600" dirty="0" smtClean="0"/>
              <a:t>; it was not published until after the execution. The king’s execution was on January 30</a:t>
            </a:r>
            <a:r>
              <a:rPr lang="en-US" sz="1600" baseline="30000" dirty="0" smtClean="0"/>
              <a:t>th</a:t>
            </a:r>
            <a:r>
              <a:rPr lang="en-US" sz="1600" dirty="0" smtClean="0"/>
              <a:t>. On March 15</a:t>
            </a:r>
            <a:r>
              <a:rPr lang="en-US" sz="1600" baseline="30000" dirty="0" smtClean="0"/>
              <a:t>th</a:t>
            </a:r>
            <a:r>
              <a:rPr lang="en-US" sz="1600" dirty="0" smtClean="0"/>
              <a:t>, Milton became Secretary for the Foreign Tongues (“Latin Secretary”)  for the Commonwealth that Oliver Cromwell had established. He wrote polemics for the state, e.g., </a:t>
            </a:r>
            <a:r>
              <a:rPr lang="en-US" sz="1600" i="1" dirty="0" err="1" smtClean="0"/>
              <a:t>Eikonoklastes</a:t>
            </a:r>
            <a:r>
              <a:rPr lang="en-US" sz="1600" dirty="0" smtClean="0"/>
              <a:t>, a response to </a:t>
            </a:r>
            <a:r>
              <a:rPr lang="en-US" sz="1600" i="1" dirty="0" err="1" smtClean="0"/>
              <a:t>Eikon</a:t>
            </a:r>
            <a:r>
              <a:rPr lang="en-US" sz="1600" i="1" dirty="0" smtClean="0"/>
              <a:t> </a:t>
            </a:r>
            <a:r>
              <a:rPr lang="en-US" sz="1600" i="1" dirty="0" err="1" smtClean="0"/>
              <a:t>Basilike</a:t>
            </a:r>
            <a:r>
              <a:rPr lang="en-US" sz="1600" dirty="0" smtClean="0"/>
              <a:t>, purportedly by Charles I. He kept this job until 1659. Reasons for his selection:</a:t>
            </a:r>
          </a:p>
          <a:p>
            <a:pPr lvl="1"/>
            <a:r>
              <a:rPr lang="en-US" sz="1600" dirty="0" smtClean="0"/>
              <a:t>He was fluent in Latin, the language of international diplomacy.</a:t>
            </a:r>
          </a:p>
          <a:p>
            <a:pPr lvl="1"/>
            <a:r>
              <a:rPr lang="en-US" sz="1600" dirty="0" smtClean="0"/>
              <a:t>He also knew other useful languages: Italian, Spanish, French.</a:t>
            </a:r>
          </a:p>
          <a:p>
            <a:pPr lvl="1"/>
            <a:r>
              <a:rPr lang="en-US" sz="1600" dirty="0" smtClean="0"/>
              <a:t>He was an experienced polemicist of unquestionable loyalty.</a:t>
            </a:r>
          </a:p>
          <a:p>
            <a:pPr lvl="1">
              <a:buNone/>
            </a:pPr>
            <a:r>
              <a:rPr lang="en-US" sz="1600" dirty="0" smtClean="0"/>
              <a:t>	Note: Milton’s languages included Hebrew, Greek, Latin, Spanish, Italian, French, and German</a:t>
            </a:r>
            <a:r>
              <a:rPr lang="en-US" sz="1600" dirty="0" smtClean="0"/>
              <a:t>. Cf. Riverside 22, col. 1, bottom.</a:t>
            </a:r>
            <a:endParaRPr lang="en-US" sz="16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Events</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1652</a:t>
            </a:r>
            <a:r>
              <a:rPr lang="en-US" dirty="0" smtClean="0"/>
              <a:t>: Mary died in childbirth. The </a:t>
            </a:r>
            <a:r>
              <a:rPr lang="en-US" dirty="0" err="1" smtClean="0"/>
              <a:t>Miltons</a:t>
            </a:r>
            <a:r>
              <a:rPr lang="en-US" dirty="0" smtClean="0"/>
              <a:t> had 4 children (Anne, Mary, Deborah survived their mother; a son, John, predeceased her). Milton was now totally blind. Modern doctors determined from his description in a letter to Leonard </a:t>
            </a:r>
            <a:r>
              <a:rPr lang="en-US" dirty="0" err="1" smtClean="0"/>
              <a:t>Philaras</a:t>
            </a:r>
            <a:r>
              <a:rPr lang="en-US" dirty="0" smtClean="0"/>
              <a:t> (page 1055) that he had glaucoma.</a:t>
            </a:r>
          </a:p>
          <a:p>
            <a:r>
              <a:rPr lang="en-US" b="1" dirty="0" smtClean="0"/>
              <a:t>1656</a:t>
            </a:r>
            <a:r>
              <a:rPr lang="en-US" dirty="0" smtClean="0"/>
              <a:t>: Married a widow, Katherine Woodcock (she was 28; he was 48).</a:t>
            </a:r>
          </a:p>
          <a:p>
            <a:r>
              <a:rPr lang="en-US" b="1" dirty="0" smtClean="0"/>
              <a:t>1658</a:t>
            </a:r>
            <a:r>
              <a:rPr lang="en-US" dirty="0" smtClean="0"/>
              <a:t>: Katherine died. Oliver Cromwell died. His son Richard Cromwell was appointed in his place.</a:t>
            </a:r>
          </a:p>
          <a:p>
            <a:r>
              <a:rPr lang="en-US" b="1" dirty="0" smtClean="0"/>
              <a:t>1659</a:t>
            </a:r>
            <a:r>
              <a:rPr lang="en-US" dirty="0" smtClean="0"/>
              <a:t>: Milton published a number of things that argued against the restoration of the monarchy, e.g., </a:t>
            </a:r>
            <a:r>
              <a:rPr lang="en-US" i="1" dirty="0" smtClean="0"/>
              <a:t>The </a:t>
            </a:r>
            <a:r>
              <a:rPr lang="en-US" i="1" dirty="0" err="1" smtClean="0"/>
              <a:t>Readie</a:t>
            </a:r>
            <a:r>
              <a:rPr lang="en-US" i="1" dirty="0" smtClean="0"/>
              <a:t> and </a:t>
            </a:r>
            <a:r>
              <a:rPr lang="en-US" i="1" dirty="0" err="1" smtClean="0"/>
              <a:t>Easie</a:t>
            </a:r>
            <a:r>
              <a:rPr lang="en-US" i="1" dirty="0" smtClean="0"/>
              <a:t> Way To Establish a Free Commonwealth</a:t>
            </a:r>
            <a:r>
              <a:rPr lang="en-US" dirty="0" smtClean="0"/>
              <a:t>. The Protectorate ends.</a:t>
            </a:r>
          </a:p>
          <a:p>
            <a:r>
              <a:rPr lang="en-US" b="1" dirty="0" smtClean="0"/>
              <a:t>1660</a:t>
            </a:r>
            <a:r>
              <a:rPr lang="en-US" dirty="0" smtClean="0"/>
              <a:t>: Restoration of Charles II. Milton went into hiding. He was arrested and was imprisoned in October through December. He was released after paying a huge  £150 fine. Milton also lost much of his personal fortune because it was in government bonds that the new government would not honor.</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Reasons Why Milton Was Not Executed (C&amp;C 308-10)</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 had not been directly involved in the trial and execution of Charles I: </a:t>
            </a:r>
            <a:r>
              <a:rPr lang="en-US" i="1" dirty="0" smtClean="0"/>
              <a:t>Tenure</a:t>
            </a:r>
            <a:r>
              <a:rPr lang="en-US" dirty="0" smtClean="0"/>
              <a:t> came out after the execution.</a:t>
            </a:r>
          </a:p>
          <a:p>
            <a:r>
              <a:rPr lang="en-US" dirty="0" smtClean="0"/>
              <a:t>He was not perceived to be still dangerous: ineffectual once excluded from the government.</a:t>
            </a:r>
          </a:p>
          <a:p>
            <a:r>
              <a:rPr lang="en-US" dirty="0" smtClean="0"/>
              <a:t>He was potentially useful to the new regime. He was perceived as mercenary. Maybe he would use his pen for the new state.</a:t>
            </a:r>
          </a:p>
          <a:p>
            <a:r>
              <a:rPr lang="en-US" dirty="0" smtClean="0"/>
              <a:t>He had powerful friends and few powerful enemies. Andrew Marvell and Sir William Davenant probably argued for his release.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Events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1663</a:t>
            </a:r>
            <a:r>
              <a:rPr lang="en-US" dirty="0" smtClean="0"/>
              <a:t>: Married Elizabeth </a:t>
            </a:r>
            <a:r>
              <a:rPr lang="en-US" dirty="0" err="1" smtClean="0"/>
              <a:t>Minshull</a:t>
            </a:r>
            <a:r>
              <a:rPr lang="en-US" dirty="0" smtClean="0"/>
              <a:t> (he was 54; she was 24). It is possible that having a young wife contributed to the positive portrayal of “wedded love” in </a:t>
            </a:r>
            <a:r>
              <a:rPr lang="en-US" i="1" dirty="0" smtClean="0"/>
              <a:t>Paradise Lost</a:t>
            </a:r>
            <a:r>
              <a:rPr lang="en-US" dirty="0" smtClean="0"/>
              <a:t>.</a:t>
            </a:r>
          </a:p>
          <a:p>
            <a:r>
              <a:rPr lang="en-US" b="1" dirty="0" smtClean="0"/>
              <a:t>1665</a:t>
            </a:r>
            <a:r>
              <a:rPr lang="en-US" dirty="0" smtClean="0"/>
              <a:t>: </a:t>
            </a:r>
            <a:r>
              <a:rPr lang="en-US" i="1" dirty="0" smtClean="0"/>
              <a:t>Paradise Lost </a:t>
            </a:r>
            <a:r>
              <a:rPr lang="en-US" dirty="0" smtClean="0"/>
              <a:t>was completed.</a:t>
            </a:r>
          </a:p>
          <a:p>
            <a:r>
              <a:rPr lang="en-US" b="1" dirty="0" smtClean="0"/>
              <a:t>1665-1666</a:t>
            </a:r>
            <a:r>
              <a:rPr lang="en-US" dirty="0" smtClean="0"/>
              <a:t>: Plague and the Great Fire of London. Milton’s own home was not damaged, but he lost a house elsewhere.</a:t>
            </a:r>
          </a:p>
          <a:p>
            <a:r>
              <a:rPr lang="en-US" b="1" dirty="0" smtClean="0"/>
              <a:t>1667</a:t>
            </a:r>
            <a:r>
              <a:rPr lang="en-US" dirty="0" smtClean="0"/>
              <a:t>: </a:t>
            </a:r>
            <a:r>
              <a:rPr lang="en-US" i="1" dirty="0" smtClean="0"/>
              <a:t>Paradise Lost </a:t>
            </a:r>
            <a:r>
              <a:rPr lang="en-US" dirty="0" smtClean="0"/>
              <a:t>was published.</a:t>
            </a:r>
          </a:p>
          <a:p>
            <a:r>
              <a:rPr lang="en-US" b="1" dirty="0" smtClean="0"/>
              <a:t>1671</a:t>
            </a:r>
            <a:r>
              <a:rPr lang="en-US" dirty="0" smtClean="0"/>
              <a:t>: </a:t>
            </a:r>
            <a:r>
              <a:rPr lang="en-US" i="1" dirty="0" smtClean="0"/>
              <a:t>Paradise </a:t>
            </a:r>
            <a:r>
              <a:rPr lang="en-US" i="1" dirty="0" err="1" smtClean="0"/>
              <a:t>Regain’d</a:t>
            </a:r>
            <a:r>
              <a:rPr lang="en-US" i="1" dirty="0" smtClean="0"/>
              <a:t> </a:t>
            </a:r>
            <a:r>
              <a:rPr lang="en-US" dirty="0" smtClean="0"/>
              <a:t>and </a:t>
            </a:r>
            <a:r>
              <a:rPr lang="en-US" i="1" dirty="0" smtClean="0"/>
              <a:t>Samson </a:t>
            </a:r>
            <a:r>
              <a:rPr lang="en-US" i="1" dirty="0" err="1" smtClean="0"/>
              <a:t>Agonistes</a:t>
            </a:r>
            <a:r>
              <a:rPr lang="en-US" dirty="0" smtClean="0"/>
              <a:t> were published.</a:t>
            </a:r>
          </a:p>
          <a:p>
            <a:r>
              <a:rPr lang="en-US" b="1" dirty="0" smtClean="0"/>
              <a:t>1660s and 1670s</a:t>
            </a:r>
            <a:r>
              <a:rPr lang="en-US" dirty="0" smtClean="0"/>
              <a:t>: Milton was visited by foreign dignitaries and well-known people like Marvell and John Dryden, as well as close friends.</a:t>
            </a:r>
          </a:p>
          <a:p>
            <a:r>
              <a:rPr lang="en-US" b="1" dirty="0" smtClean="0"/>
              <a:t>1674</a:t>
            </a:r>
            <a:r>
              <a:rPr lang="en-US" dirty="0" smtClean="0"/>
              <a:t>: Milton died on November 12 at age 65, probably of heart failure.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Highlights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Devotional poem: “On the Morning of Christ’s Nativity” (1629)</a:t>
            </a:r>
          </a:p>
          <a:p>
            <a:r>
              <a:rPr lang="en-US" dirty="0"/>
              <a:t>S</a:t>
            </a:r>
            <a:r>
              <a:rPr lang="en-US" dirty="0" smtClean="0"/>
              <a:t>hort poem: “</a:t>
            </a:r>
            <a:r>
              <a:rPr lang="en-US" dirty="0" err="1" smtClean="0"/>
              <a:t>Lycidas</a:t>
            </a:r>
            <a:r>
              <a:rPr lang="en-US" dirty="0" smtClean="0"/>
              <a:t>” (1638)</a:t>
            </a:r>
          </a:p>
          <a:p>
            <a:r>
              <a:rPr lang="en-US" dirty="0" smtClean="0"/>
              <a:t>Sonnets: autobiography and politics</a:t>
            </a:r>
          </a:p>
          <a:p>
            <a:r>
              <a:rPr lang="en-US" dirty="0" smtClean="0"/>
              <a:t>Masque: </a:t>
            </a:r>
            <a:r>
              <a:rPr lang="en-US" i="1" dirty="0" err="1" smtClean="0"/>
              <a:t>Comus</a:t>
            </a:r>
            <a:r>
              <a:rPr lang="en-US" i="1" dirty="0" smtClean="0"/>
              <a:t> </a:t>
            </a:r>
            <a:r>
              <a:rPr lang="en-US" dirty="0" smtClean="0"/>
              <a:t>(1637)</a:t>
            </a:r>
          </a:p>
          <a:p>
            <a:r>
              <a:rPr lang="en-US" dirty="0" smtClean="0"/>
              <a:t>Polemics on religion and politics</a:t>
            </a:r>
          </a:p>
          <a:p>
            <a:r>
              <a:rPr lang="en-US" dirty="0" smtClean="0"/>
              <a:t>Epic: </a:t>
            </a:r>
            <a:r>
              <a:rPr lang="en-US" i="1" dirty="0" smtClean="0"/>
              <a:t>Paradise Lost </a:t>
            </a:r>
            <a:r>
              <a:rPr lang="en-US" dirty="0" smtClean="0"/>
              <a:t>(1667)</a:t>
            </a:r>
          </a:p>
          <a:p>
            <a:r>
              <a:rPr lang="en-US" dirty="0"/>
              <a:t>S</a:t>
            </a:r>
            <a:r>
              <a:rPr lang="en-US" dirty="0" smtClean="0"/>
              <a:t>hort epic: </a:t>
            </a:r>
            <a:r>
              <a:rPr lang="en-US" i="1" dirty="0" smtClean="0"/>
              <a:t>Paradise Regained </a:t>
            </a:r>
            <a:r>
              <a:rPr lang="en-US" dirty="0" smtClean="0"/>
              <a:t>(1671)</a:t>
            </a:r>
          </a:p>
          <a:p>
            <a:r>
              <a:rPr lang="en-US" dirty="0"/>
              <a:t>C</a:t>
            </a:r>
            <a:r>
              <a:rPr lang="en-US" dirty="0" smtClean="0"/>
              <a:t>loset drama: </a:t>
            </a:r>
            <a:r>
              <a:rPr lang="en-US" i="1" dirty="0" smtClean="0"/>
              <a:t>Samson </a:t>
            </a:r>
            <a:r>
              <a:rPr lang="en-US" i="1" dirty="0" err="1" smtClean="0"/>
              <a:t>Agonistes</a:t>
            </a:r>
            <a:r>
              <a:rPr lang="en-US" i="1" dirty="0" smtClean="0"/>
              <a:t> </a:t>
            </a:r>
            <a:r>
              <a:rPr lang="en-US" dirty="0" smtClean="0"/>
              <a:t>(1671)</a:t>
            </a:r>
          </a:p>
          <a:p>
            <a:r>
              <a:rPr lang="en-US" dirty="0"/>
              <a:t>D</a:t>
            </a:r>
            <a:r>
              <a:rPr lang="en-US" dirty="0" smtClean="0"/>
              <a:t>efense of freedom of the press: </a:t>
            </a:r>
            <a:r>
              <a:rPr lang="en-US" i="1" dirty="0" err="1" smtClean="0"/>
              <a:t>Areopagitica</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1542</Words>
  <Application>Microsoft Office PowerPoint</Application>
  <PresentationFormat>On-screen Show (4:3)</PresentationFormat>
  <Paragraphs>70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Milton’s Life and Times</vt:lpstr>
      <vt:lpstr>Main Events in Milton’s Life</vt:lpstr>
      <vt:lpstr>Main Events</vt:lpstr>
      <vt:lpstr>Main Events</vt:lpstr>
      <vt:lpstr>Main Events</vt:lpstr>
      <vt:lpstr>Major Events</vt:lpstr>
      <vt:lpstr>Reasons Why Milton Was Not Executed (C&amp;C 308-10)</vt:lpstr>
      <vt:lpstr>Main Events</vt:lpstr>
      <vt:lpstr>Literary Highlights</vt:lpstr>
      <vt:lpstr>What Milton Advocated</vt:lpstr>
    </vt:vector>
  </TitlesOfParts>
  <Company>Winthrop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Milton’s Life and Times</dc:title>
  <dc:creator>fikem</dc:creator>
  <cp:lastModifiedBy>fikem</cp:lastModifiedBy>
  <cp:revision>32</cp:revision>
  <dcterms:created xsi:type="dcterms:W3CDTF">2013-05-16T15:43:08Z</dcterms:created>
  <dcterms:modified xsi:type="dcterms:W3CDTF">2013-08-20T18:39:30Z</dcterms:modified>
</cp:coreProperties>
</file>