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684C4EA-F6B0-4EF2-AE96-B2E4CC3B8D0F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3D1796B-EFDF-4C97-9146-ACE15C82C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BBAE-3B29-4FF3-916B-CC42FB4A9F9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839E-2C46-49C3-9A10-5AD8C319C3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Doctrine and Discipline         of Divorce (1644)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 622</a:t>
            </a:r>
          </a:p>
          <a:p>
            <a:r>
              <a:rPr lang="en-US" dirty="0" smtClean="0"/>
              <a:t>Dr. Fike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i="1" dirty="0" smtClean="0"/>
              <a:t>PL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Nature is fallen; therefore, marriage and sex are both fallen.  So the Fall ushered in the need for divorce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/>
              <a:t>Adam himself needs a divorce</a:t>
            </a:r>
            <a:r>
              <a:rPr lang="en-US" dirty="0"/>
              <a:t>.  Eve is now "unclean" after eating the apple.</a:t>
            </a:r>
          </a:p>
          <a:p>
            <a:r>
              <a:rPr lang="en-US" u="sng" dirty="0"/>
              <a:t>But they stay together, and the resulting duality/binary opposition necessitates the option of divorce</a:t>
            </a:r>
            <a:r>
              <a:rPr lang="en-US" dirty="0"/>
              <a:t>.  After the Fall, love </a:t>
            </a:r>
            <a:r>
              <a:rPr lang="en-US" dirty="0" smtClean="0"/>
              <a:t>does not </a:t>
            </a:r>
            <a:r>
              <a:rPr lang="en-US" dirty="0"/>
              <a:t>just exist apart from its opposite; love and hate are now opposite sides of the same coin--946 right bottom (“love and hatred”).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i="1" dirty="0" smtClean="0"/>
              <a:t>PL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Instead of Eve, Milton gives us Pandora on 954 right top</a:t>
            </a:r>
            <a:r>
              <a:rPr lang="en-US" dirty="0"/>
              <a:t>.  In terms of curiosity, Pandora is the classical equivalent of Eve. </a:t>
            </a:r>
            <a:endParaRPr lang="en-US" dirty="0" smtClean="0"/>
          </a:p>
          <a:p>
            <a:r>
              <a:rPr lang="en-US" u="sng" dirty="0" smtClean="0"/>
              <a:t>Page 956 </a:t>
            </a:r>
            <a:r>
              <a:rPr lang="en-US" u="sng" dirty="0"/>
              <a:t>right middle to the end of the section</a:t>
            </a:r>
            <a:r>
              <a:rPr lang="en-US" dirty="0"/>
              <a:t>:  The action of Satan in the Fall is equated with the view that divorce is a dispensation that promotes adultery and hardness of heart on 956 right middle.  </a:t>
            </a:r>
            <a:r>
              <a:rPr lang="en-US" dirty="0" smtClean="0"/>
              <a:t>Milton’s view—that </a:t>
            </a:r>
            <a:r>
              <a:rPr lang="en-US" dirty="0"/>
              <a:t>God could not give a law that promoted </a:t>
            </a:r>
            <a:r>
              <a:rPr lang="en-US" dirty="0" smtClean="0"/>
              <a:t>“</a:t>
            </a:r>
            <a:r>
              <a:rPr lang="en-US" dirty="0" err="1" smtClean="0"/>
              <a:t>licence</a:t>
            </a:r>
            <a:r>
              <a:rPr lang="en-US" dirty="0"/>
              <a:t>, and statute for </a:t>
            </a:r>
            <a:r>
              <a:rPr lang="en-US" dirty="0" err="1"/>
              <a:t>uncontroul’d</a:t>
            </a:r>
            <a:r>
              <a:rPr lang="en-US" dirty="0"/>
              <a:t> </a:t>
            </a:r>
            <a:r>
              <a:rPr lang="en-US" dirty="0" smtClean="0"/>
              <a:t>adultery”—appears </a:t>
            </a:r>
            <a:r>
              <a:rPr lang="en-US" dirty="0"/>
              <a:t>at the bottom of the section.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i="1" dirty="0" smtClean="0"/>
              <a:t>PL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He goes on to argue on 960 right top that the divorce law is wrong because it imposes expectations appropriate for an </a:t>
            </a:r>
            <a:r>
              <a:rPr lang="en-US" u="sng" dirty="0" err="1"/>
              <a:t>unfallen</a:t>
            </a:r>
            <a:r>
              <a:rPr lang="en-US" u="sng" dirty="0"/>
              <a:t> relationship on a fallen marital situation</a:t>
            </a:r>
            <a:r>
              <a:rPr lang="en-US" dirty="0"/>
              <a:t>.  </a:t>
            </a:r>
            <a:r>
              <a:rPr lang="en-US" dirty="0" err="1" smtClean="0"/>
              <a:t>Moses’s</a:t>
            </a:r>
            <a:r>
              <a:rPr lang="en-US" dirty="0" smtClean="0"/>
              <a:t> </a:t>
            </a:r>
            <a:r>
              <a:rPr lang="en-US" dirty="0"/>
              <a:t>law is seen as more properly fitted to our fallen situation</a:t>
            </a:r>
            <a:r>
              <a:rPr lang="en-US" dirty="0" smtClean="0"/>
              <a:t>. And besides, the Ten Commandments did not include “Thou </a:t>
            </a:r>
            <a:r>
              <a:rPr lang="en-US" dirty="0" err="1" smtClean="0"/>
              <a:t>shalt</a:t>
            </a:r>
            <a:r>
              <a:rPr lang="en-US" dirty="0" smtClean="0"/>
              <a:t> not divorce.”</a:t>
            </a:r>
          </a:p>
          <a:p>
            <a:r>
              <a:rPr lang="en-US" dirty="0"/>
              <a:t>As the image on 963 top left clearly indicates, </a:t>
            </a:r>
            <a:r>
              <a:rPr lang="en-US" u="sng" dirty="0"/>
              <a:t>we can't go back to paradise (the flaming sword; cf. </a:t>
            </a:r>
            <a:r>
              <a:rPr lang="en-US" i="1" u="sng" dirty="0"/>
              <a:t>PL</a:t>
            </a:r>
            <a:r>
              <a:rPr lang="en-US" u="sng" dirty="0"/>
              <a:t> 12.643)</a:t>
            </a:r>
            <a:r>
              <a:rPr lang="en-US" dirty="0"/>
              <a:t>, so we need to deal with the consequences of our </a:t>
            </a:r>
            <a:r>
              <a:rPr lang="en-US" dirty="0" err="1"/>
              <a:t>fallenness</a:t>
            </a:r>
            <a:r>
              <a:rPr lang="en-US" dirty="0"/>
              <a:t>: </a:t>
            </a:r>
            <a:r>
              <a:rPr lang="en-US" dirty="0" smtClean="0"/>
              <a:t>963 </a:t>
            </a:r>
            <a:r>
              <a:rPr lang="en-US" dirty="0"/>
              <a:t>top </a:t>
            </a:r>
            <a:r>
              <a:rPr lang="en-US" dirty="0" smtClean="0"/>
              <a:t>left.  </a:t>
            </a:r>
            <a:r>
              <a:rPr lang="en-US" dirty="0"/>
              <a:t>Acknowledging the necessity of divorce is part of this</a:t>
            </a:r>
            <a:r>
              <a:rPr lang="en-US" dirty="0" smtClean="0"/>
              <a:t>.</a:t>
            </a:r>
          </a:p>
          <a:p>
            <a:r>
              <a:rPr lang="en-US" u="sng" dirty="0"/>
              <a:t>Feminists would say that </a:t>
            </a:r>
            <a:r>
              <a:rPr lang="en-US" u="sng" dirty="0" smtClean="0"/>
              <a:t>Milton’s </a:t>
            </a:r>
            <a:r>
              <a:rPr lang="en-US" u="sng" dirty="0" err="1"/>
              <a:t>masculinism</a:t>
            </a:r>
            <a:r>
              <a:rPr lang="en-US" u="sng" dirty="0"/>
              <a:t> is one of the results of the Fall</a:t>
            </a:r>
            <a:r>
              <a:rPr lang="en-US" dirty="0"/>
              <a:t>.  See the attitude </a:t>
            </a:r>
            <a:r>
              <a:rPr lang="en-US" dirty="0" smtClean="0"/>
              <a:t>Milton </a:t>
            </a:r>
            <a:r>
              <a:rPr lang="en-US" dirty="0"/>
              <a:t>has about men and women on 964 right middle anticipates </a:t>
            </a:r>
            <a:r>
              <a:rPr lang="en-US" i="1" dirty="0"/>
              <a:t>PL</a:t>
            </a:r>
            <a:r>
              <a:rPr lang="en-US" dirty="0"/>
              <a:t>:  </a:t>
            </a:r>
            <a:r>
              <a:rPr lang="en-US" dirty="0" smtClean="0"/>
              <a:t>“Who </a:t>
            </a:r>
            <a:r>
              <a:rPr lang="en-US" dirty="0"/>
              <a:t>can be ignorant that woman was created for man, and not man for </a:t>
            </a:r>
            <a:r>
              <a:rPr lang="en-US" dirty="0" smtClean="0"/>
              <a:t>woman</a:t>
            </a:r>
            <a:r>
              <a:rPr lang="en-US" dirty="0"/>
              <a:t> </a:t>
            </a:r>
            <a:r>
              <a:rPr lang="en-US" dirty="0" smtClean="0"/>
              <a:t>. . . ”; </a:t>
            </a:r>
            <a:r>
              <a:rPr lang="en-US" dirty="0"/>
              <a:t>HIERARCHY: </a:t>
            </a:r>
            <a:r>
              <a:rPr lang="en-US" dirty="0" smtClean="0"/>
              <a:t>“</a:t>
            </a:r>
            <a:r>
              <a:rPr lang="en-US" dirty="0" err="1" smtClean="0"/>
              <a:t>Hee</a:t>
            </a:r>
            <a:r>
              <a:rPr lang="en-US" dirty="0" smtClean="0"/>
              <a:t> </a:t>
            </a:r>
            <a:r>
              <a:rPr lang="en-US" dirty="0"/>
              <a:t>for God only, </a:t>
            </a:r>
            <a:r>
              <a:rPr lang="en-US" dirty="0" err="1"/>
              <a:t>shee</a:t>
            </a:r>
            <a:r>
              <a:rPr lang="en-US" dirty="0"/>
              <a:t> for God in </a:t>
            </a:r>
            <a:r>
              <a:rPr lang="en-US" dirty="0" smtClean="0"/>
              <a:t>him” </a:t>
            </a:r>
            <a:r>
              <a:rPr lang="en-US" dirty="0"/>
              <a:t>(</a:t>
            </a:r>
            <a:r>
              <a:rPr lang="en-US" i="1" dirty="0"/>
              <a:t>PL </a:t>
            </a:r>
            <a:r>
              <a:rPr lang="en-US" i="1" dirty="0" smtClean="0"/>
              <a:t>4</a:t>
            </a:r>
            <a:r>
              <a:rPr lang="en-US" dirty="0" smtClean="0"/>
              <a:t>.299</a:t>
            </a:r>
            <a:r>
              <a:rPr lang="en-US" dirty="0"/>
              <a:t>).  </a:t>
            </a:r>
            <a:r>
              <a:rPr lang="en-US" dirty="0" smtClean="0"/>
              <a:t>“God </a:t>
            </a:r>
            <a:r>
              <a:rPr lang="en-US" dirty="0"/>
              <a:t>is thy Law, thou mine:  to know no more / Is woman's happiest knowledge and her </a:t>
            </a:r>
            <a:r>
              <a:rPr lang="en-US" dirty="0" smtClean="0"/>
              <a:t>praise” (4.637-38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Milton’s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POINT: Christ's </a:t>
            </a:r>
            <a:r>
              <a:rPr lang="en-US" dirty="0"/>
              <a:t>prohibition of divorce, as </a:t>
            </a:r>
            <a:r>
              <a:rPr lang="en-US" dirty="0" smtClean="0"/>
              <a:t>Milton </a:t>
            </a:r>
            <a:r>
              <a:rPr lang="en-US" dirty="0"/>
              <a:t>says on 965 bottom left, is just a corrective measure He addresses to the Pharisees </a:t>
            </a:r>
            <a:r>
              <a:rPr lang="en-US" dirty="0" smtClean="0"/>
              <a:t>rather </a:t>
            </a:r>
            <a:r>
              <a:rPr lang="en-US" dirty="0"/>
              <a:t>than a denial of </a:t>
            </a:r>
            <a:r>
              <a:rPr lang="en-US" dirty="0" smtClean="0"/>
              <a:t>people’s </a:t>
            </a:r>
            <a:r>
              <a:rPr lang="en-US" dirty="0"/>
              <a:t>Law-given right to divorce.  Christ was just trying to draw the Pharisees back to more acceptable behavior.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POINT:  In short, divorce is necessary because marriage is affected by the Fall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POINT: Therefore, Mosaic law is available for use by Christians; divorce for incompatibility is okay.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See the </a:t>
            </a:r>
            <a:r>
              <a:rPr lang="en-US" i="1" dirty="0" smtClean="0"/>
              <a:t>DDD</a:t>
            </a:r>
            <a:r>
              <a:rPr lang="en-US" dirty="0" smtClean="0"/>
              <a:t> handout for specific passages. Milton uses redefinition and distinction to address the following points:</a:t>
            </a:r>
          </a:p>
          <a:p>
            <a:pPr lvl="1"/>
            <a:r>
              <a:rPr lang="en-US" dirty="0" smtClean="0"/>
              <a:t>Uncleanness now = incompatibility.</a:t>
            </a:r>
          </a:p>
          <a:p>
            <a:pPr lvl="1"/>
            <a:r>
              <a:rPr lang="en-US" dirty="0" smtClean="0"/>
              <a:t>Loneliness is the opposite of what marriage should bring.</a:t>
            </a:r>
          </a:p>
          <a:p>
            <a:pPr lvl="1"/>
            <a:r>
              <a:rPr lang="en-US" dirty="0" smtClean="0"/>
              <a:t>What God has joined together let no man put asunder = a reference to marriage </a:t>
            </a:r>
            <a:r>
              <a:rPr lang="en-US" i="1" dirty="0" smtClean="0"/>
              <a:t>before</a:t>
            </a:r>
            <a:r>
              <a:rPr lang="en-US" dirty="0" smtClean="0"/>
              <a:t> the Fall.</a:t>
            </a:r>
          </a:p>
          <a:p>
            <a:pPr lvl="1"/>
            <a:r>
              <a:rPr lang="en-US" dirty="0" smtClean="0"/>
              <a:t>Fornication now = “stubborn disobedience against the husband” (968 right).</a:t>
            </a:r>
          </a:p>
          <a:p>
            <a:pPr lvl="1"/>
            <a:r>
              <a:rPr lang="en-US" dirty="0" smtClean="0"/>
              <a:t>Burning in passion: Paul meant more than satisfying carnal desire; your partner should be a good spiritual match.</a:t>
            </a:r>
          </a:p>
          <a:p>
            <a:pPr lvl="1"/>
            <a:r>
              <a:rPr lang="en-US" dirty="0" smtClean="0"/>
              <a:t>Marriage and divorce are civil rather than ecclesiastical matters.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Critique of Milton’s Positions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Gospel neither requires nor enables a higher standard of behavior by a Christian than the Law required.</a:t>
            </a:r>
          </a:p>
          <a:p>
            <a:r>
              <a:rPr lang="en-US" dirty="0" smtClean="0"/>
              <a:t>A woman is lucky to be cast off by an unloving husband who finds some “</a:t>
            </a:r>
            <a:r>
              <a:rPr lang="en-US" dirty="0" err="1" smtClean="0"/>
              <a:t>unpleasingnesse</a:t>
            </a:r>
            <a:r>
              <a:rPr lang="en-US" dirty="0" smtClean="0"/>
              <a:t>” in her.</a:t>
            </a:r>
          </a:p>
          <a:p>
            <a:r>
              <a:rPr lang="en-US" dirty="0" smtClean="0"/>
              <a:t>We are “one flesh” with our parents and leave them</a:t>
            </a:r>
            <a:r>
              <a:rPr lang="en-US" smtClean="0"/>
              <a:t>; you are </a:t>
            </a:r>
            <a:r>
              <a:rPr lang="en-US" dirty="0" smtClean="0"/>
              <a:t>one flesh with your wife, so you should be able to leave her too.</a:t>
            </a:r>
          </a:p>
          <a:p>
            <a:r>
              <a:rPr lang="en-US" dirty="0" smtClean="0"/>
              <a:t>King Henry VIII divorced because he wanted to; therefore, all men should be able to do it.</a:t>
            </a:r>
          </a:p>
          <a:p>
            <a:r>
              <a:rPr lang="en-US" dirty="0" smtClean="0"/>
              <a:t>Women would not be allowed to initiate divorce proceedings.                                               </a:t>
            </a:r>
            <a:r>
              <a:rPr lang="en-US" sz="2400" dirty="0" smtClean="0"/>
              <a:t> END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that </a:t>
            </a:r>
            <a:r>
              <a:rPr lang="en-US" i="1" dirty="0" smtClean="0"/>
              <a:t>DDD</a:t>
            </a:r>
            <a:r>
              <a:rPr lang="en-US" dirty="0" smtClean="0"/>
              <a:t> can be understood from the following six perspectives: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Autobiography</a:t>
            </a:r>
          </a:p>
          <a:p>
            <a:pPr lvl="1"/>
            <a:r>
              <a:rPr lang="en-US" dirty="0" smtClean="0"/>
              <a:t>Unifying Themes</a:t>
            </a:r>
          </a:p>
          <a:p>
            <a:pPr lvl="1"/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Critique of Milton’s Positions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smtClean="0"/>
              <a:t>English law </a:t>
            </a:r>
            <a:r>
              <a:rPr lang="en-US" dirty="0" smtClean="0"/>
              <a:t>allowed divorce only for “physical conditions: impotence, frigidity, consanguinity [kinship], adultery, desertion” (L 166). Milton wanted the law to allow divorce for incompatibility or mutual unhappiness. His Protestant view was that marriage was a </a:t>
            </a:r>
            <a:r>
              <a:rPr lang="en-US" u="sng" dirty="0" smtClean="0"/>
              <a:t>covenant, not a sacrament</a:t>
            </a:r>
            <a:r>
              <a:rPr lang="en-US" dirty="0" smtClean="0"/>
              <a:t>; if the other party does not fulfill his/her end of the covenant, it is null and void.</a:t>
            </a:r>
          </a:p>
          <a:p>
            <a:r>
              <a:rPr lang="en-US" dirty="0" smtClean="0"/>
              <a:t>August 1642: </a:t>
            </a:r>
            <a:r>
              <a:rPr lang="en-US" u="sng" dirty="0" smtClean="0"/>
              <a:t>First Civil War </a:t>
            </a:r>
            <a:r>
              <a:rPr lang="en-US" dirty="0" smtClean="0"/>
              <a:t>began.</a:t>
            </a:r>
          </a:p>
          <a:p>
            <a:r>
              <a:rPr lang="en-US" dirty="0" smtClean="0"/>
              <a:t>July 1, 1643: </a:t>
            </a:r>
            <a:r>
              <a:rPr lang="en-US" u="sng" dirty="0" smtClean="0"/>
              <a:t>The Westminster Assembly of Divines </a:t>
            </a:r>
            <a:r>
              <a:rPr lang="en-US" dirty="0" smtClean="0"/>
              <a:t>began meeting for the first time. Purpose was to review church doctrine and promote a secondary Reformation. </a:t>
            </a:r>
          </a:p>
          <a:p>
            <a:r>
              <a:rPr lang="en-US" dirty="0" smtClean="0"/>
              <a:t>August 1, 1643: Milton published the first edition of </a:t>
            </a:r>
            <a:r>
              <a:rPr lang="en-US" i="1" dirty="0" smtClean="0"/>
              <a:t>DDD</a:t>
            </a:r>
            <a:r>
              <a:rPr lang="en-US" dirty="0" smtClean="0"/>
              <a:t>; it was </a:t>
            </a:r>
            <a:r>
              <a:rPr lang="en-US" u="sng" dirty="0" smtClean="0"/>
              <a:t>addressed to the Assembly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February 2, 1644: 2</a:t>
            </a:r>
            <a:r>
              <a:rPr lang="en-US" baseline="30000" dirty="0" smtClean="0"/>
              <a:t>nd</a:t>
            </a:r>
            <a:r>
              <a:rPr lang="en-US" dirty="0" smtClean="0"/>
              <a:t> ed. was published, </a:t>
            </a:r>
            <a:r>
              <a:rPr lang="en-US" u="sng" dirty="0" smtClean="0"/>
              <a:t>addressed to Parliament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1651: </a:t>
            </a:r>
            <a:r>
              <a:rPr lang="en-US" u="sng" dirty="0" smtClean="0"/>
              <a:t>Parliament published a statement </a:t>
            </a:r>
            <a:r>
              <a:rPr lang="en-US" dirty="0" smtClean="0"/>
              <a:t>accepting only adultery and desertion as grounds for divorce.</a:t>
            </a:r>
          </a:p>
          <a:p>
            <a:r>
              <a:rPr lang="en-US" dirty="0" smtClean="0"/>
              <a:t>1971: </a:t>
            </a:r>
            <a:r>
              <a:rPr lang="en-US" u="sng" dirty="0" smtClean="0"/>
              <a:t>No-fault divorce </a:t>
            </a:r>
            <a:r>
              <a:rPr lang="en-US" dirty="0" smtClean="0"/>
              <a:t>such as Milton favored became English law. Milton position was more than 327 years ahead of its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Autobiography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May 1642: </a:t>
            </a:r>
            <a:r>
              <a:rPr lang="en-US" u="sng" dirty="0" smtClean="0"/>
              <a:t>Milton married Mary Powell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Apology</a:t>
            </a:r>
            <a:r>
              <a:rPr lang="en-US" dirty="0" smtClean="0"/>
              <a:t>: “I care not if I tell him [the Modest Confuter] thus much </a:t>
            </a:r>
            <a:r>
              <a:rPr lang="en-US" dirty="0" err="1" smtClean="0"/>
              <a:t>profestly</a:t>
            </a:r>
            <a:r>
              <a:rPr lang="en-US" dirty="0" smtClean="0"/>
              <a:t>, though it be to the losing of my </a:t>
            </a:r>
            <a:r>
              <a:rPr lang="en-US" i="1" dirty="0" smtClean="0"/>
              <a:t>rich hopes</a:t>
            </a:r>
            <a:r>
              <a:rPr lang="en-US" dirty="0" smtClean="0"/>
              <a:t>, as he calls them, that I think with them who both in prudence and elegance of spirit would choose a virgin of mean fortunes honestly bred, before the wealthiest widow.”</a:t>
            </a:r>
          </a:p>
          <a:p>
            <a:pPr lvl="1"/>
            <a:r>
              <a:rPr lang="en-US" dirty="0" smtClean="0"/>
              <a:t>Whether or not he had MP in mind, Milton was plugging into the trend toward companionate marriage.</a:t>
            </a:r>
          </a:p>
          <a:p>
            <a:r>
              <a:rPr lang="en-US" dirty="0" smtClean="0"/>
              <a:t>June 1642: </a:t>
            </a:r>
            <a:r>
              <a:rPr lang="en-US" u="sng" dirty="0" smtClean="0"/>
              <a:t>She west back home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August 1642: </a:t>
            </a:r>
            <a:r>
              <a:rPr lang="en-US" u="sng" dirty="0" smtClean="0"/>
              <a:t>First Civil War began</a:t>
            </a:r>
            <a:r>
              <a:rPr lang="en-US" dirty="0" smtClean="0"/>
              <a:t>, preventing MP from returning to Milton’s home. </a:t>
            </a:r>
          </a:p>
          <a:p>
            <a:pPr lvl="1"/>
            <a:r>
              <a:rPr lang="en-US" dirty="0" smtClean="0"/>
              <a:t>Milton in London, Parliamentary stronghold.</a:t>
            </a:r>
          </a:p>
          <a:p>
            <a:pPr lvl="1"/>
            <a:r>
              <a:rPr lang="en-US" dirty="0" smtClean="0"/>
              <a:t>MP in Oxford, Royalist territory.</a:t>
            </a:r>
          </a:p>
          <a:p>
            <a:r>
              <a:rPr lang="en-US" dirty="0" smtClean="0"/>
              <a:t>1645: </a:t>
            </a:r>
            <a:r>
              <a:rPr lang="en-US" u="sng" dirty="0" smtClean="0"/>
              <a:t>Mary Powell returns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2B. Things in </a:t>
            </a:r>
            <a:r>
              <a:rPr lang="en-US" i="1" dirty="0" smtClean="0"/>
              <a:t>DDD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hat Reflect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/>
              <a:t>First, M seems to offer a reason why he had made a bad choice when he married Mary Powell on 939, left bottom</a:t>
            </a:r>
            <a:r>
              <a:rPr lang="en-US" dirty="0"/>
              <a:t>:  </a:t>
            </a:r>
            <a:r>
              <a:rPr lang="en-US" dirty="0" smtClean="0"/>
              <a:t>“Since </a:t>
            </a:r>
            <a:r>
              <a:rPr lang="en-US" dirty="0"/>
              <a:t>they who have </a:t>
            </a:r>
            <a:r>
              <a:rPr lang="en-US" dirty="0" err="1" smtClean="0"/>
              <a:t>liv’d</a:t>
            </a:r>
            <a:r>
              <a:rPr lang="en-US" dirty="0" smtClean="0"/>
              <a:t> </a:t>
            </a:r>
            <a:r>
              <a:rPr lang="en-US" dirty="0"/>
              <a:t>most loosely by reason of their bold accustoming, prove most successful in their matches, because their wild affections </a:t>
            </a:r>
            <a:r>
              <a:rPr lang="en-US" dirty="0" err="1"/>
              <a:t>unsetling</a:t>
            </a:r>
            <a:r>
              <a:rPr lang="en-US" dirty="0"/>
              <a:t> at will, have been as so many divorces to teach them experience</a:t>
            </a:r>
            <a:r>
              <a:rPr lang="en-US" dirty="0" smtClean="0"/>
              <a:t>.” </a:t>
            </a:r>
          </a:p>
          <a:p>
            <a:r>
              <a:rPr lang="en-US" u="sng" dirty="0"/>
              <a:t>He seems to be terribly disappointed in </a:t>
            </a:r>
            <a:r>
              <a:rPr lang="en-US" u="sng" dirty="0" smtClean="0"/>
              <a:t>Mary’s </a:t>
            </a:r>
            <a:r>
              <a:rPr lang="en-US" u="sng" dirty="0"/>
              <a:t>intellect</a:t>
            </a:r>
            <a:r>
              <a:rPr lang="en-US" dirty="0"/>
              <a:t>:  939* middle left:  </a:t>
            </a:r>
            <a:r>
              <a:rPr lang="en-US" dirty="0" smtClean="0"/>
              <a:t>“the </a:t>
            </a:r>
            <a:r>
              <a:rPr lang="en-US" dirty="0" err="1"/>
              <a:t>bashfull</a:t>
            </a:r>
            <a:r>
              <a:rPr lang="en-US" dirty="0"/>
              <a:t> </a:t>
            </a:r>
            <a:r>
              <a:rPr lang="en-US" dirty="0" err="1"/>
              <a:t>mutenes</a:t>
            </a:r>
            <a:r>
              <a:rPr lang="en-US" dirty="0"/>
              <a:t> of a virgin may oft-times hide all the </a:t>
            </a:r>
            <a:r>
              <a:rPr lang="en-US" dirty="0" err="1"/>
              <a:t>unlivelines</a:t>
            </a:r>
            <a:r>
              <a:rPr lang="en-US" dirty="0"/>
              <a:t> and natural sloth which is really unfit for conversation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Things in </a:t>
            </a:r>
            <a:r>
              <a:rPr lang="en-US" i="1" dirty="0" smtClean="0"/>
              <a:t>DDD</a:t>
            </a:r>
            <a:r>
              <a:rPr lang="en-US" dirty="0" smtClean="0"/>
              <a:t> That Reflect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Milton had saved himself until marriage, had deferred gratification; and now </a:t>
            </a:r>
            <a:r>
              <a:rPr lang="en-US" u="sng" dirty="0" smtClean="0"/>
              <a:t>he’s </a:t>
            </a:r>
            <a:r>
              <a:rPr lang="en-US" u="sng" dirty="0"/>
              <a:t>disappointed in the results of his marriage decision on 941, left top</a:t>
            </a:r>
            <a:r>
              <a:rPr lang="en-US" dirty="0"/>
              <a:t>:  </a:t>
            </a:r>
            <a:r>
              <a:rPr lang="en-US" dirty="0" smtClean="0"/>
              <a:t>“ . . . if </a:t>
            </a:r>
            <a:r>
              <a:rPr lang="en-US" dirty="0"/>
              <a:t>he be such as hath spent his youth </a:t>
            </a:r>
            <a:r>
              <a:rPr lang="en-US" dirty="0" err="1"/>
              <a:t>unblamably</a:t>
            </a:r>
            <a:r>
              <a:rPr lang="en-US" dirty="0"/>
              <a:t>, and </a:t>
            </a:r>
            <a:r>
              <a:rPr lang="en-US" dirty="0" err="1"/>
              <a:t>layd</a:t>
            </a:r>
            <a:r>
              <a:rPr lang="en-US" dirty="0"/>
              <a:t> up his </a:t>
            </a:r>
            <a:r>
              <a:rPr lang="en-US" dirty="0" err="1"/>
              <a:t>chiefest</a:t>
            </a:r>
            <a:r>
              <a:rPr lang="en-US" dirty="0"/>
              <a:t> earthly comforts in the enjoyment of a contented </a:t>
            </a:r>
            <a:r>
              <a:rPr lang="en-US" dirty="0" err="1" smtClean="0"/>
              <a:t>mariage</a:t>
            </a:r>
            <a:r>
              <a:rPr lang="en-US" dirty="0" smtClean="0"/>
              <a:t> . . . sees </a:t>
            </a:r>
            <a:r>
              <a:rPr lang="en-US" dirty="0" err="1"/>
              <a:t>withall</a:t>
            </a:r>
            <a:r>
              <a:rPr lang="en-US" dirty="0"/>
              <a:t> that his bondage is now inevitable...he will be ready to despair in </a:t>
            </a:r>
            <a:r>
              <a:rPr lang="en-US" dirty="0" err="1"/>
              <a:t>vertue</a:t>
            </a:r>
            <a:r>
              <a:rPr lang="en-US" dirty="0"/>
              <a:t>, and </a:t>
            </a:r>
            <a:r>
              <a:rPr lang="en-US" dirty="0" err="1"/>
              <a:t>mutin</a:t>
            </a:r>
            <a:r>
              <a:rPr lang="en-US" dirty="0"/>
              <a:t> </a:t>
            </a:r>
            <a:r>
              <a:rPr lang="en-US" dirty="0" smtClean="0"/>
              <a:t>[mutiny] against </a:t>
            </a:r>
            <a:r>
              <a:rPr lang="en-US" dirty="0"/>
              <a:t>divine providence:  and this doubtless is the reason of those lapses and that melancholy </a:t>
            </a:r>
            <a:r>
              <a:rPr lang="en-US" dirty="0" smtClean="0"/>
              <a:t>despair. . . .”</a:t>
            </a:r>
          </a:p>
          <a:p>
            <a:r>
              <a:rPr lang="en-US" u="sng" dirty="0" smtClean="0"/>
              <a:t>Milton’s </a:t>
            </a:r>
            <a:r>
              <a:rPr lang="en-US" u="sng" dirty="0"/>
              <a:t>own personality probably contributed to the problem on</a:t>
            </a:r>
            <a:r>
              <a:rPr lang="en-US" dirty="0"/>
              <a:t> </a:t>
            </a:r>
            <a:r>
              <a:rPr lang="en-US" u="sng" dirty="0"/>
              <a:t>947, right top</a:t>
            </a:r>
            <a:r>
              <a:rPr lang="en-US" dirty="0"/>
              <a:t>:  </a:t>
            </a:r>
            <a:r>
              <a:rPr lang="en-US" dirty="0" smtClean="0"/>
              <a:t>“ . . . those </a:t>
            </a:r>
            <a:r>
              <a:rPr lang="en-US" dirty="0"/>
              <a:t>persons who being of a pensive nature and </a:t>
            </a:r>
            <a:r>
              <a:rPr lang="en-US" dirty="0" err="1"/>
              <a:t>cours</a:t>
            </a:r>
            <a:r>
              <a:rPr lang="en-US" dirty="0"/>
              <a:t> of life, have </a:t>
            </a:r>
            <a:r>
              <a:rPr lang="en-US" dirty="0" err="1" smtClean="0"/>
              <a:t>sum’d</a:t>
            </a:r>
            <a:r>
              <a:rPr lang="en-US" dirty="0" smtClean="0"/>
              <a:t> </a:t>
            </a:r>
            <a:r>
              <a:rPr lang="en-US" dirty="0"/>
              <a:t>up all their solace in that free and lightsome conversation which God and man intends in </a:t>
            </a:r>
            <a:r>
              <a:rPr lang="en-US" dirty="0" err="1" smtClean="0"/>
              <a:t>mariage</a:t>
            </a:r>
            <a:r>
              <a:rPr lang="en-US" dirty="0" smtClean="0"/>
              <a:t>. . . .”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Things in </a:t>
            </a:r>
            <a:r>
              <a:rPr lang="en-US" i="1" dirty="0" smtClean="0"/>
              <a:t>DDD</a:t>
            </a:r>
            <a:r>
              <a:rPr lang="en-US" dirty="0" smtClean="0"/>
              <a:t> That Reflect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Well, Mary </a:t>
            </a:r>
            <a:r>
              <a:rPr lang="en-US" u="sng" dirty="0" smtClean="0"/>
              <a:t>was not </a:t>
            </a:r>
            <a:r>
              <a:rPr lang="en-US" u="sng" dirty="0"/>
              <a:t>just a disappointment in herself; in addition, she left Milton on 969</a:t>
            </a:r>
            <a:r>
              <a:rPr lang="en-US" dirty="0"/>
              <a:t>: 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 . . . by </a:t>
            </a:r>
            <a:r>
              <a:rPr lang="en-US" dirty="0"/>
              <a:t>adding a case wherein a person deserted, which is something less then </a:t>
            </a:r>
            <a:r>
              <a:rPr lang="en-US" dirty="0" err="1" smtClean="0"/>
              <a:t>divorc’d</a:t>
            </a:r>
            <a:r>
              <a:rPr lang="en-US" dirty="0"/>
              <a:t>, may lawfully marry again</a:t>
            </a:r>
            <a:r>
              <a:rPr lang="en-US" dirty="0" smtClean="0"/>
              <a:t>.”</a:t>
            </a:r>
          </a:p>
          <a:p>
            <a:r>
              <a:rPr lang="en-US" u="sng" dirty="0" smtClean="0"/>
              <a:t>Milton was branded a “divorcer and fornicator” for writing </a:t>
            </a:r>
            <a:r>
              <a:rPr lang="en-US" i="1" u="sng" dirty="0" smtClean="0"/>
              <a:t>DDD</a:t>
            </a:r>
            <a:r>
              <a:rPr lang="en-US" u="sng" dirty="0" smtClean="0"/>
              <a:t>. He seems </a:t>
            </a:r>
            <a:r>
              <a:rPr lang="en-US" u="sng" dirty="0"/>
              <a:t>to respond to this </a:t>
            </a:r>
            <a:r>
              <a:rPr lang="en-US" u="sng" dirty="0" smtClean="0"/>
              <a:t>condemnation on </a:t>
            </a:r>
            <a:r>
              <a:rPr lang="en-US" u="sng" dirty="0"/>
              <a:t>974 top right</a:t>
            </a:r>
            <a:r>
              <a:rPr lang="en-US" dirty="0"/>
              <a:t>:  </a:t>
            </a:r>
            <a:r>
              <a:rPr lang="en-US" dirty="0" smtClean="0"/>
              <a:t>“That </a:t>
            </a:r>
            <a:r>
              <a:rPr lang="en-US" dirty="0"/>
              <a:t>it should not be counted a </a:t>
            </a:r>
            <a:r>
              <a:rPr lang="en-US" dirty="0" err="1"/>
              <a:t>faltring</a:t>
            </a:r>
            <a:r>
              <a:rPr lang="en-US" dirty="0"/>
              <a:t> </a:t>
            </a:r>
            <a:r>
              <a:rPr lang="en-US" dirty="0" err="1"/>
              <a:t>dispence</a:t>
            </a:r>
            <a:r>
              <a:rPr lang="en-US" dirty="0"/>
              <a:t> a </a:t>
            </a:r>
            <a:r>
              <a:rPr lang="en-US" dirty="0" err="1"/>
              <a:t>flattring</a:t>
            </a:r>
            <a:r>
              <a:rPr lang="en-US" dirty="0"/>
              <a:t> permission of sin, the </a:t>
            </a:r>
            <a:r>
              <a:rPr lang="en-US" dirty="0" err="1"/>
              <a:t>bil</a:t>
            </a:r>
            <a:r>
              <a:rPr lang="en-US" dirty="0"/>
              <a:t> of adultery, a snare, is the </a:t>
            </a:r>
            <a:r>
              <a:rPr lang="en-US" dirty="0" err="1"/>
              <a:t>expence</a:t>
            </a:r>
            <a:r>
              <a:rPr lang="en-US" dirty="0"/>
              <a:t> of all this apology.  And all that we </a:t>
            </a:r>
            <a:r>
              <a:rPr lang="en-US" dirty="0" err="1"/>
              <a:t>solicite</a:t>
            </a:r>
            <a:r>
              <a:rPr lang="en-US" dirty="0"/>
              <a:t> is, that it may be </a:t>
            </a:r>
            <a:r>
              <a:rPr lang="en-US" dirty="0" err="1" smtClean="0"/>
              <a:t>suffer’d</a:t>
            </a:r>
            <a:r>
              <a:rPr lang="en-US" dirty="0" smtClean="0"/>
              <a:t> </a:t>
            </a:r>
            <a:r>
              <a:rPr lang="en-US" dirty="0"/>
              <a:t>to stand in the place where God set it amidst the firmament of his holy Laws to shine, as it was </a:t>
            </a:r>
            <a:r>
              <a:rPr lang="en-US" dirty="0" smtClean="0"/>
              <a:t>wont. . . .”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Unifying Themes in </a:t>
            </a:r>
            <a:r>
              <a:rPr lang="en-US" i="1" dirty="0" smtClean="0"/>
              <a:t>DDD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Liberty</a:t>
            </a:r>
            <a:r>
              <a:rPr lang="en-US" dirty="0"/>
              <a:t> to do the right thing (basic faith in human goodness) vs. license to do the wrong thing:  “honest liberty is the greatest foe to dishonest </a:t>
            </a:r>
            <a:r>
              <a:rPr lang="en-US" dirty="0" err="1"/>
              <a:t>licence</a:t>
            </a:r>
            <a:r>
              <a:rPr lang="en-US" dirty="0"/>
              <a:t>” (931 top right).  </a:t>
            </a:r>
            <a:r>
              <a:rPr lang="en-US" u="sng" dirty="0"/>
              <a:t>He thinks that reinstating the Mosaic right to divorce will enable people to seek the good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/>
              <a:t>Charity</a:t>
            </a:r>
            <a:r>
              <a:rPr lang="en-US" dirty="0"/>
              <a:t>:  </a:t>
            </a:r>
            <a:r>
              <a:rPr lang="en-US" dirty="0" smtClean="0"/>
              <a:t>The </a:t>
            </a:r>
            <a:r>
              <a:rPr lang="en-US" dirty="0"/>
              <a:t>law of charity is the law of love (charity is from the Latin </a:t>
            </a:r>
            <a:r>
              <a:rPr lang="en-US" i="1" dirty="0"/>
              <a:t>caritas</a:t>
            </a:r>
            <a:r>
              <a:rPr lang="en-US" dirty="0"/>
              <a:t>).  Milton calls it </a:t>
            </a:r>
            <a:r>
              <a:rPr lang="en-US" dirty="0" smtClean="0"/>
              <a:t>“the </a:t>
            </a:r>
            <a:r>
              <a:rPr lang="en-US" dirty="0"/>
              <a:t>supreme dictate of </a:t>
            </a:r>
            <a:r>
              <a:rPr lang="en-US" dirty="0" err="1" smtClean="0"/>
              <a:t>charitie</a:t>
            </a:r>
            <a:r>
              <a:rPr lang="en-US" dirty="0" smtClean="0"/>
              <a:t>” </a:t>
            </a:r>
            <a:r>
              <a:rPr lang="en-US" dirty="0"/>
              <a:t>on 939 middle right.  </a:t>
            </a:r>
            <a:r>
              <a:rPr lang="en-US" u="sng" dirty="0"/>
              <a:t>It is more loving to divorce somebody than to stay in a hate-filled relationship with him or her</a:t>
            </a:r>
            <a:r>
              <a:rPr lang="en-US" dirty="0"/>
              <a:t>.  Milton is arguing that a strict interpretation of </a:t>
            </a:r>
            <a:r>
              <a:rPr lang="en-US" dirty="0" smtClean="0"/>
              <a:t>Christ’s </a:t>
            </a:r>
            <a:r>
              <a:rPr lang="en-US" dirty="0"/>
              <a:t>statement goes against the grain of charity; and it </a:t>
            </a:r>
            <a:r>
              <a:rPr lang="en-US" dirty="0" smtClean="0"/>
              <a:t>does not </a:t>
            </a:r>
            <a:r>
              <a:rPr lang="en-US" dirty="0"/>
              <a:t>make sense for Mosaic Law to be kinder in this sense than the Gospel.  N.B. See 932 top right for a good passage on charity </a:t>
            </a:r>
            <a:r>
              <a:rPr lang="en-US" dirty="0" smtClean="0"/>
              <a:t>(“The </a:t>
            </a:r>
            <a:r>
              <a:rPr lang="en-US" dirty="0"/>
              <a:t>superstition of the Papist…”).  </a:t>
            </a:r>
            <a:r>
              <a:rPr lang="en-US" u="sng" dirty="0" smtClean="0"/>
              <a:t>“Charity” </a:t>
            </a:r>
            <a:r>
              <a:rPr lang="en-US" u="sng" dirty="0"/>
              <a:t>is the last word of </a:t>
            </a:r>
            <a:r>
              <a:rPr lang="en-US" i="1" u="sng" dirty="0"/>
              <a:t>DDD</a:t>
            </a:r>
            <a:r>
              <a:rPr lang="en-US" u="sng" dirty="0"/>
              <a:t> (976)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i="1" dirty="0" smtClean="0"/>
              <a:t>DDD</a:t>
            </a:r>
            <a:r>
              <a:rPr lang="en-US" dirty="0" smtClean="0"/>
              <a:t> = Context for </a:t>
            </a:r>
            <a:r>
              <a:rPr lang="en-US" i="1" dirty="0" smtClean="0"/>
              <a:t>PL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There are more interesting things here than the mere mention of “the serpent” on 956 bottom right.</a:t>
            </a:r>
          </a:p>
          <a:p>
            <a:r>
              <a:rPr lang="en-US" u="sng" dirty="0" smtClean="0"/>
              <a:t>Bringing </a:t>
            </a:r>
            <a:r>
              <a:rPr lang="en-US" u="sng" dirty="0"/>
              <a:t>the world out of Chaos is similar to divorce</a:t>
            </a:r>
            <a:r>
              <a:rPr lang="en-US" dirty="0"/>
              <a:t>:  a dividing into two parts is as natural as God creating the world--947 left bottom.  </a:t>
            </a:r>
          </a:p>
          <a:p>
            <a:r>
              <a:rPr lang="en-US" u="sng" dirty="0" smtClean="0"/>
              <a:t>The </a:t>
            </a:r>
            <a:r>
              <a:rPr lang="en-US" u="sng" dirty="0"/>
              <a:t>configuration of the universe is continued on page 954 right middle</a:t>
            </a:r>
            <a:r>
              <a:rPr lang="en-US" dirty="0"/>
              <a:t>:  the world, chaos, and hell.  N.B. </a:t>
            </a:r>
            <a:r>
              <a:rPr lang="en-US" dirty="0" smtClean="0"/>
              <a:t>“a </a:t>
            </a:r>
            <a:r>
              <a:rPr lang="en-US" dirty="0" err="1" smtClean="0"/>
              <a:t>locall</a:t>
            </a:r>
            <a:r>
              <a:rPr lang="en-US" dirty="0" smtClean="0"/>
              <a:t> hell” </a:t>
            </a:r>
            <a:r>
              <a:rPr lang="en-US" dirty="0"/>
              <a:t>vs. despair.</a:t>
            </a:r>
          </a:p>
          <a:p>
            <a:r>
              <a:rPr lang="en-US" u="sng" dirty="0" smtClean="0"/>
              <a:t>The </a:t>
            </a:r>
            <a:r>
              <a:rPr lang="en-US" u="sng" dirty="0"/>
              <a:t>marriage of Adam and Eve was perfection itself.  So was their sex life.  The fall changed all that</a:t>
            </a:r>
            <a:r>
              <a:rPr lang="en-US" dirty="0"/>
              <a:t>.  Now sex is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“work </a:t>
            </a:r>
            <a:r>
              <a:rPr lang="en-US" b="1" dirty="0"/>
              <a:t>of male and </a:t>
            </a:r>
            <a:r>
              <a:rPr lang="en-US" b="1" dirty="0" smtClean="0"/>
              <a:t>female” </a:t>
            </a:r>
            <a:r>
              <a:rPr lang="en-US" dirty="0"/>
              <a:t>(936 bottom left) </a:t>
            </a:r>
          </a:p>
          <a:p>
            <a:pPr lvl="1"/>
            <a:r>
              <a:rPr lang="en-US" b="1" dirty="0" smtClean="0"/>
              <a:t>“the </a:t>
            </a:r>
            <a:r>
              <a:rPr lang="en-US" b="1" dirty="0"/>
              <a:t>quintessence of an </a:t>
            </a:r>
            <a:r>
              <a:rPr lang="en-US" b="1" dirty="0" smtClean="0"/>
              <a:t>excrement” </a:t>
            </a:r>
            <a:r>
              <a:rPr lang="en-US" dirty="0"/>
              <a:t>(938 bottom right) </a:t>
            </a:r>
          </a:p>
          <a:p>
            <a:pPr lvl="1"/>
            <a:r>
              <a:rPr lang="en-US" dirty="0"/>
              <a:t>To have sex is now </a:t>
            </a:r>
            <a:r>
              <a:rPr lang="en-US" b="1" dirty="0" smtClean="0"/>
              <a:t>“to </a:t>
            </a:r>
            <a:r>
              <a:rPr lang="en-US" b="1" dirty="0"/>
              <a:t>grind in the mill of an </a:t>
            </a:r>
            <a:r>
              <a:rPr lang="en-US" b="1" dirty="0" err="1"/>
              <a:t>undelighted</a:t>
            </a:r>
            <a:r>
              <a:rPr lang="en-US" b="1" dirty="0"/>
              <a:t> and </a:t>
            </a:r>
            <a:r>
              <a:rPr lang="en-US" b="1" dirty="0" err="1"/>
              <a:t>servil</a:t>
            </a:r>
            <a:r>
              <a:rPr lang="en-US" b="1" dirty="0"/>
              <a:t> </a:t>
            </a:r>
            <a:r>
              <a:rPr lang="en-US" b="1" dirty="0" smtClean="0"/>
              <a:t>copulation” </a:t>
            </a:r>
            <a:r>
              <a:rPr lang="en-US" dirty="0"/>
              <a:t>(942 top left).</a:t>
            </a:r>
          </a:p>
          <a:p>
            <a:pPr lvl="1"/>
            <a:r>
              <a:rPr lang="en-US" b="1" dirty="0" smtClean="0"/>
              <a:t>“a </a:t>
            </a:r>
            <a:r>
              <a:rPr lang="en-US" b="1" dirty="0"/>
              <a:t>bestial </a:t>
            </a:r>
            <a:r>
              <a:rPr lang="en-US" b="1" dirty="0" smtClean="0"/>
              <a:t>necessity” </a:t>
            </a:r>
            <a:r>
              <a:rPr lang="en-US" dirty="0"/>
              <a:t>(942 top right)  </a:t>
            </a:r>
          </a:p>
          <a:p>
            <a:pPr lvl="1"/>
            <a:r>
              <a:rPr lang="en-US" b="1" dirty="0" smtClean="0"/>
              <a:t>“two </a:t>
            </a:r>
            <a:r>
              <a:rPr lang="en-US" b="1" dirty="0" err="1"/>
              <a:t>carkasses</a:t>
            </a:r>
            <a:r>
              <a:rPr lang="en-US" b="1" dirty="0"/>
              <a:t> </a:t>
            </a:r>
            <a:r>
              <a:rPr lang="en-US" b="1" dirty="0" err="1"/>
              <a:t>chain'd</a:t>
            </a:r>
            <a:r>
              <a:rPr lang="en-US" b="1" dirty="0"/>
              <a:t> unnaturally </a:t>
            </a:r>
            <a:r>
              <a:rPr lang="en-US" b="1" dirty="0" smtClean="0"/>
              <a:t>together” </a:t>
            </a:r>
            <a:r>
              <a:rPr lang="en-US" dirty="0"/>
              <a:t>(965 right top)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1727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Doctrine and Discipline         of Divorce (1644)</vt:lpstr>
      <vt:lpstr>Purpose</vt:lpstr>
      <vt:lpstr>1. The Historical Context</vt:lpstr>
      <vt:lpstr>2A. Autobiography</vt:lpstr>
      <vt:lpstr>2B. Things in DDD That Reflect MP</vt:lpstr>
      <vt:lpstr>More Things in DDD That Reflect MP</vt:lpstr>
      <vt:lpstr>More Things in DDD That Reflect MP</vt:lpstr>
      <vt:lpstr>3. Unifying Themes in DDD</vt:lpstr>
      <vt:lpstr>4. DDD = Context for PL</vt:lpstr>
      <vt:lpstr>More on PL</vt:lpstr>
      <vt:lpstr>More on PL</vt:lpstr>
      <vt:lpstr>More on PL</vt:lpstr>
      <vt:lpstr>Milton’s Point</vt:lpstr>
      <vt:lpstr>5. The Bible</vt:lpstr>
      <vt:lpstr>6. Critique of Milton’s Positions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Doctrine and Discipline         of Divorce</dc:title>
  <dc:creator>fikem</dc:creator>
  <cp:lastModifiedBy>fikem</cp:lastModifiedBy>
  <cp:revision>136</cp:revision>
  <dcterms:created xsi:type="dcterms:W3CDTF">2013-09-21T17:54:52Z</dcterms:created>
  <dcterms:modified xsi:type="dcterms:W3CDTF">2013-09-22T15:23:40Z</dcterms:modified>
</cp:coreProperties>
</file>