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9" r:id="rId6"/>
    <p:sldId id="268" r:id="rId7"/>
    <p:sldId id="259" r:id="rId8"/>
    <p:sldId id="260" r:id="rId9"/>
    <p:sldId id="261" r:id="rId10"/>
    <p:sldId id="280" r:id="rId11"/>
    <p:sldId id="262" r:id="rId12"/>
    <p:sldId id="265" r:id="rId13"/>
    <p:sldId id="266" r:id="rId14"/>
    <p:sldId id="277" r:id="rId15"/>
    <p:sldId id="270" r:id="rId16"/>
    <p:sldId id="271" r:id="rId17"/>
    <p:sldId id="267" r:id="rId18"/>
    <p:sldId id="276" r:id="rId19"/>
    <p:sldId id="264" r:id="rId20"/>
    <p:sldId id="273" r:id="rId21"/>
    <p:sldId id="274" r:id="rId22"/>
    <p:sldId id="275" r:id="rId23"/>
    <p:sldId id="272"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2E3CCB-8A3F-4886-A52D-1D37102CB307}"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2E3CCB-8A3F-4886-A52D-1D37102CB307}"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2E3CCB-8A3F-4886-A52D-1D37102CB307}"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2E3CCB-8A3F-4886-A52D-1D37102CB307}"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2E3CCB-8A3F-4886-A52D-1D37102CB307}" type="datetimeFigureOut">
              <a:rPr lang="en-US" smtClean="0"/>
              <a:pPr/>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2E3CCB-8A3F-4886-A52D-1D37102CB307}"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2E3CCB-8A3F-4886-A52D-1D37102CB307}" type="datetimeFigureOut">
              <a:rPr lang="en-US" smtClean="0"/>
              <a:pPr/>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2E3CCB-8A3F-4886-A52D-1D37102CB307}" type="datetimeFigureOut">
              <a:rPr lang="en-US" smtClean="0"/>
              <a:pPr/>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2E3CCB-8A3F-4886-A52D-1D37102CB307}" type="datetimeFigureOut">
              <a:rPr lang="en-US" smtClean="0"/>
              <a:pPr/>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E3CCB-8A3F-4886-A52D-1D37102CB307}"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2E3CCB-8A3F-4886-A52D-1D37102CB307}" type="datetimeFigureOut">
              <a:rPr lang="en-US" smtClean="0"/>
              <a:pPr/>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FAEBFE-9099-4EDD-9A87-3005C61F8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2E3CCB-8A3F-4886-A52D-1D37102CB307}" type="datetimeFigureOut">
              <a:rPr lang="en-US" smtClean="0"/>
              <a:pPr/>
              <a:t>11/7/2018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FAEBFE-9099-4EDD-9A87-3005C61F8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t>The Courtier</a:t>
            </a:r>
            <a:endParaRPr lang="en-US" i="1" dirty="0"/>
          </a:p>
        </p:txBody>
      </p:sp>
      <p:sp>
        <p:nvSpPr>
          <p:cNvPr id="3" name="Subtitle 2"/>
          <p:cNvSpPr>
            <a:spLocks noGrp="1"/>
          </p:cNvSpPr>
          <p:nvPr>
            <p:ph type="subTitle" idx="1"/>
          </p:nvPr>
        </p:nvSpPr>
        <p:spPr/>
        <p:txBody>
          <a:bodyPr/>
          <a:lstStyle/>
          <a:p>
            <a:r>
              <a:rPr lang="en-US" dirty="0" smtClean="0"/>
              <a:t>ENGL 514</a:t>
            </a:r>
          </a:p>
          <a:p>
            <a:r>
              <a:rPr lang="en-US" dirty="0" smtClean="0"/>
              <a:t>Dr. Fike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MSND</a:t>
            </a:r>
            <a:r>
              <a:rPr lang="en-US" dirty="0" smtClean="0"/>
              <a:t> and </a:t>
            </a:r>
            <a:r>
              <a:rPr lang="en-US" i="1" dirty="0" smtClean="0"/>
              <a:t>The Courtier</a:t>
            </a:r>
            <a:endParaRPr lang="en-US" i="1" dirty="0"/>
          </a:p>
        </p:txBody>
      </p:sp>
      <p:sp>
        <p:nvSpPr>
          <p:cNvPr id="3" name="Content Placeholder 2"/>
          <p:cNvSpPr>
            <a:spLocks noGrp="1"/>
          </p:cNvSpPr>
          <p:nvPr>
            <p:ph idx="1"/>
          </p:nvPr>
        </p:nvSpPr>
        <p:spPr/>
        <p:txBody>
          <a:bodyPr>
            <a:normAutofit fontScale="92500" lnSpcReduction="20000"/>
          </a:bodyPr>
          <a:lstStyle/>
          <a:p>
            <a:r>
              <a:rPr lang="en-US" i="1" dirty="0" smtClean="0">
                <a:cs typeface="Times New Roman"/>
              </a:rPr>
              <a:t>The Courtier</a:t>
            </a:r>
            <a:r>
              <a:rPr lang="en-US" dirty="0" smtClean="0">
                <a:cs typeface="Times New Roman"/>
              </a:rPr>
              <a:t>, page 124: “so the sight is deceived and </a:t>
            </a:r>
            <a:r>
              <a:rPr lang="en-US" dirty="0" err="1" smtClean="0">
                <a:cs typeface="Times New Roman"/>
              </a:rPr>
              <a:t>judgeth</a:t>
            </a:r>
            <a:r>
              <a:rPr lang="en-US" dirty="0" smtClean="0">
                <a:cs typeface="Times New Roman"/>
              </a:rPr>
              <a:t> a face beautiful which indeed is not beautiful. And because in the eyes and in the whole countenance of some woman a man </a:t>
            </a:r>
            <a:r>
              <a:rPr lang="en-US" dirty="0" err="1" smtClean="0">
                <a:cs typeface="Times New Roman"/>
              </a:rPr>
              <a:t>beholdeth</a:t>
            </a:r>
            <a:r>
              <a:rPr lang="en-US" dirty="0" smtClean="0">
                <a:cs typeface="Times New Roman"/>
              </a:rPr>
              <a:t> </a:t>
            </a:r>
            <a:r>
              <a:rPr lang="en-US" dirty="0" err="1" smtClean="0">
                <a:cs typeface="Times New Roman"/>
              </a:rPr>
              <a:t>otherwile</a:t>
            </a:r>
            <a:r>
              <a:rPr lang="en-US" dirty="0" smtClean="0">
                <a:cs typeface="Times New Roman"/>
              </a:rPr>
              <a:t> a certain lavish wantonness painted, with dishonest </a:t>
            </a:r>
            <a:r>
              <a:rPr lang="en-US" dirty="0" err="1" smtClean="0">
                <a:cs typeface="Times New Roman"/>
              </a:rPr>
              <a:t>flickerings</a:t>
            </a:r>
            <a:r>
              <a:rPr lang="en-US" dirty="0">
                <a:cs typeface="Times New Roman"/>
              </a:rPr>
              <a:t> </a:t>
            </a:r>
            <a:r>
              <a:rPr lang="en-US" dirty="0" smtClean="0">
                <a:cs typeface="Times New Roman"/>
              </a:rPr>
              <a:t>. . . Call it beauty; but indeed it is a cloaked </a:t>
            </a:r>
            <a:r>
              <a:rPr lang="en-US" dirty="0" err="1" smtClean="0">
                <a:cs typeface="Times New Roman"/>
              </a:rPr>
              <a:t>unshamefastness</a:t>
            </a:r>
            <a:r>
              <a:rPr lang="en-US" dirty="0" smtClean="0">
                <a:cs typeface="Times New Roman"/>
              </a:rPr>
              <a:t> [immodesty], unworthy of so honorable and holy a name.”</a:t>
            </a:r>
          </a:p>
          <a:p>
            <a:r>
              <a:rPr lang="en-US" dirty="0" smtClean="0">
                <a:cs typeface="Times New Roman"/>
              </a:rPr>
              <a:t>The parallel in </a:t>
            </a:r>
            <a:r>
              <a:rPr lang="en-US" i="1" dirty="0" smtClean="0">
                <a:cs typeface="Times New Roman"/>
              </a:rPr>
              <a:t>FQ</a:t>
            </a:r>
            <a:r>
              <a:rPr lang="en-US" dirty="0" smtClean="0">
                <a:cs typeface="Times New Roman"/>
              </a:rPr>
              <a:t> is__________. See top of page 125.</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Political Analogy:</a:t>
            </a:r>
            <a:br>
              <a:rPr lang="en-US" sz="3600" b="1" dirty="0" smtClean="0"/>
            </a:br>
            <a:r>
              <a:rPr lang="en-US" sz="3600" dirty="0" smtClean="0"/>
              <a:t>Shakespeare, </a:t>
            </a:r>
            <a:r>
              <a:rPr lang="en-US" sz="3600" i="1" dirty="0" smtClean="0"/>
              <a:t>Troilus and Cressida </a:t>
            </a:r>
            <a:r>
              <a:rPr lang="en-US" sz="3600" dirty="0" smtClean="0"/>
              <a:t>1.3.75ff.</a:t>
            </a:r>
            <a:endParaRPr lang="en-US" sz="3600" dirty="0"/>
          </a:p>
        </p:txBody>
      </p:sp>
      <p:sp>
        <p:nvSpPr>
          <p:cNvPr id="3" name="Content Placeholder 2"/>
          <p:cNvSpPr>
            <a:spLocks noGrp="1"/>
          </p:cNvSpPr>
          <p:nvPr>
            <p:ph idx="1"/>
          </p:nvPr>
        </p:nvSpPr>
        <p:spPr/>
        <p:txBody>
          <a:bodyPr>
            <a:normAutofit/>
          </a:bodyPr>
          <a:lstStyle/>
          <a:p>
            <a:r>
              <a:rPr lang="en-US" sz="2400" dirty="0" smtClean="0"/>
              <a:t>“The heavens themselves, the planets, and this center / Observe degree, priority, and place, / </a:t>
            </a:r>
            <a:r>
              <a:rPr lang="en-US" sz="2400" dirty="0" err="1" smtClean="0"/>
              <a:t>Insisture</a:t>
            </a:r>
            <a:r>
              <a:rPr lang="en-US" sz="2400" dirty="0" smtClean="0"/>
              <a:t> [steady continuance on a path], course, proportion, season, form, / Office, and custom, in all line of order.”</a:t>
            </a:r>
          </a:p>
          <a:p>
            <a:r>
              <a:rPr lang="en-US" sz="2400" dirty="0" smtClean="0"/>
              <a:t>“O, when degree is </a:t>
            </a:r>
            <a:r>
              <a:rPr lang="en-US" sz="2400" dirty="0" err="1" smtClean="0"/>
              <a:t>shaked</a:t>
            </a:r>
            <a:r>
              <a:rPr lang="en-US" sz="2400" dirty="0" smtClean="0"/>
              <a:t>, / Which is the ladder of all high designs, / The enterprise is sick. . . . Take but degree away, </a:t>
            </a:r>
            <a:r>
              <a:rPr lang="en-US" sz="2400" dirty="0" err="1" smtClean="0"/>
              <a:t>untune</a:t>
            </a:r>
            <a:r>
              <a:rPr lang="en-US" sz="2400" dirty="0" smtClean="0"/>
              <a:t> that string, / And hark what discord follows.”</a:t>
            </a:r>
          </a:p>
          <a:p>
            <a:endParaRPr lang="en-US" sz="2400" dirty="0"/>
          </a:p>
          <a:p>
            <a:pPr>
              <a:buNone/>
            </a:pPr>
            <a:r>
              <a:rPr lang="en-US" sz="2400" dirty="0" smtClean="0"/>
              <a:t>	</a:t>
            </a:r>
            <a:r>
              <a:rPr lang="en-US" sz="2400" b="1" dirty="0" smtClean="0"/>
              <a:t>In </a:t>
            </a:r>
            <a:r>
              <a:rPr lang="en-US" sz="2400" b="1" i="1" dirty="0" smtClean="0"/>
              <a:t>The Courtier</a:t>
            </a:r>
            <a:r>
              <a:rPr lang="en-US" sz="2400" b="1" dirty="0" smtClean="0"/>
              <a:t>, what corresponding point do you find on page 123, esp. in lines 10-25. Note the key word: “order.”</a:t>
            </a:r>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Psyche</a:t>
            </a:r>
            <a:endParaRPr lang="en-US" dirty="0"/>
          </a:p>
        </p:txBody>
      </p:sp>
      <p:sp>
        <p:nvSpPr>
          <p:cNvPr id="3" name="Content Placeholder 2"/>
          <p:cNvSpPr>
            <a:spLocks noGrp="1"/>
          </p:cNvSpPr>
          <p:nvPr>
            <p:ph idx="1"/>
          </p:nvPr>
        </p:nvSpPr>
        <p:spPr/>
        <p:txBody>
          <a:bodyPr/>
          <a:lstStyle/>
          <a:p>
            <a:r>
              <a:rPr lang="en-US" dirty="0" smtClean="0"/>
              <a:t>Ulysses, of course, is talking about politics and the state, but the psyche must also be properly ruled:</a:t>
            </a:r>
          </a:p>
          <a:p>
            <a:pPr lvl="1"/>
            <a:r>
              <a:rPr lang="en-US" dirty="0" smtClean="0"/>
              <a:t>Reason</a:t>
            </a:r>
          </a:p>
          <a:p>
            <a:pPr lvl="1"/>
            <a:r>
              <a:rPr lang="en-US" dirty="0" smtClean="0"/>
              <a:t>Will</a:t>
            </a:r>
          </a:p>
          <a:p>
            <a:pPr lvl="1"/>
            <a:r>
              <a:rPr lang="en-US" dirty="0" smtClean="0"/>
              <a:t>Passion</a:t>
            </a:r>
          </a:p>
          <a:p>
            <a:r>
              <a:rPr lang="en-US" dirty="0" smtClean="0"/>
              <a:t>Page 123, line 24: </a:t>
            </a:r>
            <a:r>
              <a:rPr lang="en-US" b="1" u="sng" dirty="0" smtClean="0"/>
              <a:t>microcosm</a:t>
            </a:r>
            <a:r>
              <a:rPr lang="en-US" dirty="0" smtClean="0"/>
              <a:t>: “man, which may be called a little world.”</a:t>
            </a:r>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Lowest Rung</a:t>
            </a:r>
            <a:endParaRPr lang="en-US" dirty="0"/>
          </a:p>
        </p:txBody>
      </p:sp>
      <p:sp>
        <p:nvSpPr>
          <p:cNvPr id="3" name="Content Placeholder 2"/>
          <p:cNvSpPr>
            <a:spLocks noGrp="1"/>
          </p:cNvSpPr>
          <p:nvPr>
            <p:ph idx="1"/>
          </p:nvPr>
        </p:nvSpPr>
        <p:spPr/>
        <p:txBody>
          <a:bodyPr>
            <a:normAutofit/>
          </a:bodyPr>
          <a:lstStyle/>
          <a:p>
            <a:r>
              <a:rPr lang="en-US" b="1" i="1" dirty="0" smtClean="0"/>
              <a:t>The Courtier</a:t>
            </a:r>
            <a:r>
              <a:rPr lang="en-US" b="1" dirty="0" smtClean="0"/>
              <a:t>, pages 119-20: How does </a:t>
            </a:r>
            <a:r>
              <a:rPr lang="en-US" b="1" dirty="0" err="1" smtClean="0"/>
              <a:t>Bembo</a:t>
            </a:r>
            <a:r>
              <a:rPr lang="en-US" b="1" dirty="0" smtClean="0"/>
              <a:t> describe sensual love here?</a:t>
            </a:r>
          </a:p>
          <a:p>
            <a:pPr lvl="1"/>
            <a:r>
              <a:rPr lang="en-US" sz="2400" dirty="0" smtClean="0"/>
              <a:t>Turmoil</a:t>
            </a:r>
          </a:p>
          <a:p>
            <a:pPr lvl="1"/>
            <a:r>
              <a:rPr lang="en-US" sz="2400" dirty="0" smtClean="0"/>
              <a:t>Eros/lust</a:t>
            </a:r>
          </a:p>
          <a:p>
            <a:pPr lvl="1"/>
            <a:r>
              <a:rPr lang="en-US" sz="2400" dirty="0" smtClean="0"/>
              <a:t>Projection</a:t>
            </a:r>
          </a:p>
          <a:p>
            <a:pPr lvl="1"/>
            <a:r>
              <a:rPr lang="en-US" sz="2400" dirty="0" err="1" smtClean="0"/>
              <a:t>Cathexis</a:t>
            </a:r>
            <a:endParaRPr lang="en-US" sz="2400" dirty="0" smtClean="0"/>
          </a:p>
          <a:p>
            <a:pPr lvl="1"/>
            <a:r>
              <a:rPr lang="en-US" sz="2400" dirty="0" smtClean="0"/>
              <a:t>Abandonment</a:t>
            </a:r>
          </a:p>
          <a:p>
            <a:pPr lvl="1"/>
            <a:r>
              <a:rPr lang="en-US" sz="2400" dirty="0" smtClean="0"/>
              <a:t>Sex addiction</a:t>
            </a:r>
          </a:p>
          <a:p>
            <a:pPr lvl="1"/>
            <a:r>
              <a:rPr lang="en-US" sz="2400" b="1" dirty="0" smtClean="0"/>
              <a:t>Okay for a young man but not for an older man</a:t>
            </a:r>
          </a:p>
          <a:p>
            <a:pPr>
              <a:buNone/>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Spenser’s </a:t>
            </a:r>
            <a:r>
              <a:rPr lang="en-US" i="1" dirty="0" smtClean="0"/>
              <a:t>FQ</a:t>
            </a:r>
            <a:endParaRPr lang="en-US" i="1" dirty="0"/>
          </a:p>
        </p:txBody>
      </p:sp>
      <p:sp>
        <p:nvSpPr>
          <p:cNvPr id="3" name="Content Placeholder 2"/>
          <p:cNvSpPr>
            <a:spLocks noGrp="1"/>
          </p:cNvSpPr>
          <p:nvPr>
            <p:ph idx="1"/>
          </p:nvPr>
        </p:nvSpPr>
        <p:spPr/>
        <p:txBody>
          <a:bodyPr/>
          <a:lstStyle/>
          <a:p>
            <a:r>
              <a:rPr lang="en-US" b="1" dirty="0" smtClean="0"/>
              <a:t>How does </a:t>
            </a:r>
            <a:r>
              <a:rPr lang="en-US" b="1" dirty="0" err="1" smtClean="0"/>
              <a:t>Redcrosse</a:t>
            </a:r>
            <a:r>
              <a:rPr lang="en-US" b="1" dirty="0" smtClean="0"/>
              <a:t> illustrate this stage? See especially </a:t>
            </a:r>
            <a:r>
              <a:rPr lang="en-US" i="1" dirty="0" smtClean="0"/>
              <a:t>The Courtier</a:t>
            </a:r>
            <a:r>
              <a:rPr lang="en-US" dirty="0" smtClean="0"/>
              <a:t>, page 132.</a:t>
            </a:r>
          </a:p>
          <a:p>
            <a:pPr lvl="1"/>
            <a:r>
              <a:rPr lang="en-US" dirty="0" smtClean="0"/>
              <a:t>I.i.10-11: “But </a:t>
            </a:r>
            <a:r>
              <a:rPr lang="en-US" u="sng" dirty="0" smtClean="0"/>
              <a:t>wander</a:t>
            </a:r>
            <a:r>
              <a:rPr lang="en-US" dirty="0" smtClean="0"/>
              <a:t> too and fro in </a:t>
            </a:r>
            <a:r>
              <a:rPr lang="en-US" dirty="0" err="1" smtClean="0"/>
              <a:t>wayes</a:t>
            </a:r>
            <a:r>
              <a:rPr lang="en-US" dirty="0" smtClean="0"/>
              <a:t> </a:t>
            </a:r>
            <a:r>
              <a:rPr lang="en-US" dirty="0" err="1" smtClean="0"/>
              <a:t>unknowne</a:t>
            </a:r>
            <a:r>
              <a:rPr lang="en-US" dirty="0" smtClean="0"/>
              <a:t>”; “That path they take, that beaten </a:t>
            </a:r>
            <a:r>
              <a:rPr lang="en-US" dirty="0" err="1" smtClean="0"/>
              <a:t>seemd</a:t>
            </a:r>
            <a:r>
              <a:rPr lang="en-US" dirty="0" smtClean="0"/>
              <a:t> most bare, / And like to lead the </a:t>
            </a:r>
            <a:r>
              <a:rPr lang="en-US" u="sng" dirty="0" smtClean="0"/>
              <a:t>labyrinth</a:t>
            </a:r>
            <a:r>
              <a:rPr lang="en-US" dirty="0" smtClean="0"/>
              <a:t> about” (emphases added).</a:t>
            </a:r>
          </a:p>
          <a:p>
            <a:r>
              <a:rPr lang="en-US" b="1" dirty="0" smtClean="0"/>
              <a:t>How about </a:t>
            </a:r>
            <a:r>
              <a:rPr lang="en-US" b="1" dirty="0" err="1" smtClean="0"/>
              <a:t>Guyon</a:t>
            </a:r>
            <a:r>
              <a:rPr lang="en-US" b="1" dirty="0" smtClean="0"/>
              <a:t> as a counterpoint? See “temperance” in </a:t>
            </a:r>
            <a:r>
              <a:rPr lang="en-US" b="1" i="1" dirty="0" smtClean="0"/>
              <a:t>The Courtier</a:t>
            </a:r>
            <a:r>
              <a:rPr lang="en-US" b="1" dirty="0" smtClean="0"/>
              <a:t>, page 126, line 27.</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To Move up on the LOL</a:t>
            </a:r>
            <a:endParaRPr lang="en-US" dirty="0"/>
          </a:p>
        </p:txBody>
      </p:sp>
      <p:sp>
        <p:nvSpPr>
          <p:cNvPr id="3" name="Content Placeholder 2"/>
          <p:cNvSpPr>
            <a:spLocks noGrp="1"/>
          </p:cNvSpPr>
          <p:nvPr>
            <p:ph idx="1"/>
          </p:nvPr>
        </p:nvSpPr>
        <p:spPr/>
        <p:txBody>
          <a:bodyPr/>
          <a:lstStyle/>
          <a:p>
            <a:r>
              <a:rPr lang="en-US" b="1" dirty="0" smtClean="0"/>
              <a:t>Middle rung</a:t>
            </a:r>
            <a:r>
              <a:rPr lang="en-US" dirty="0" smtClean="0"/>
              <a:t>: Love of the soul—sight and hearing are active (page 126), but reason dominates. Reason &gt; the senses. Virtue is one of the byproducts. Kissing is a way of becoming united in soul and body with a woman (page 127).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Kissing</a:t>
            </a:r>
            <a:endParaRPr lang="en-US" dirty="0"/>
          </a:p>
        </p:txBody>
      </p:sp>
      <p:sp>
        <p:nvSpPr>
          <p:cNvPr id="3" name="Content Placeholder 2"/>
          <p:cNvSpPr>
            <a:spLocks noGrp="1"/>
          </p:cNvSpPr>
          <p:nvPr>
            <p:ph idx="1"/>
          </p:nvPr>
        </p:nvSpPr>
        <p:spPr/>
        <p:txBody>
          <a:bodyPr>
            <a:noAutofit/>
          </a:bodyPr>
          <a:lstStyle/>
          <a:p>
            <a:r>
              <a:rPr lang="en-US" sz="2400" i="1" dirty="0"/>
              <a:t>Amoretti</a:t>
            </a:r>
            <a:r>
              <a:rPr lang="en-US" sz="2400" dirty="0"/>
              <a:t>, Sonnet 64: “</a:t>
            </a:r>
            <a:r>
              <a:rPr lang="en-US" sz="2400" dirty="0" err="1"/>
              <a:t>Comming</a:t>
            </a:r>
            <a:r>
              <a:rPr lang="en-US" sz="2400" dirty="0"/>
              <a:t> to </a:t>
            </a:r>
            <a:r>
              <a:rPr lang="en-US" sz="2400" dirty="0" err="1"/>
              <a:t>kisse</a:t>
            </a:r>
            <a:r>
              <a:rPr lang="en-US" sz="2400" dirty="0"/>
              <a:t> her </a:t>
            </a:r>
            <a:r>
              <a:rPr lang="en-US" sz="2400" dirty="0" err="1"/>
              <a:t>lyps</a:t>
            </a:r>
            <a:r>
              <a:rPr lang="en-US" sz="2400" dirty="0"/>
              <a:t>, (such grace I found) / Me </a:t>
            </a:r>
            <a:r>
              <a:rPr lang="en-US" sz="2400" dirty="0" err="1"/>
              <a:t>seemd</a:t>
            </a:r>
            <a:r>
              <a:rPr lang="en-US" sz="2400" dirty="0"/>
              <a:t> I smelt a </a:t>
            </a:r>
            <a:r>
              <a:rPr lang="en-US" sz="2400" dirty="0" err="1"/>
              <a:t>gardin</a:t>
            </a:r>
            <a:r>
              <a:rPr lang="en-US" sz="2400" dirty="0"/>
              <a:t> of sweet </a:t>
            </a:r>
            <a:r>
              <a:rPr lang="en-US" sz="2400" dirty="0" err="1"/>
              <a:t>flowres</a:t>
            </a:r>
            <a:r>
              <a:rPr lang="en-US" sz="2400" dirty="0"/>
              <a:t>,” etc.</a:t>
            </a:r>
          </a:p>
          <a:p>
            <a:r>
              <a:rPr lang="en-US" sz="2400" i="1" dirty="0" smtClean="0"/>
              <a:t>V&amp;A</a:t>
            </a:r>
            <a:r>
              <a:rPr lang="en-US" sz="2400" dirty="0" smtClean="0"/>
              <a:t>, stanza 90: “Her arms do lend his neck a sweet embrace; / Incorporate then they seem; face grows to face,” etc. “Incorporate” = united into one body.</a:t>
            </a:r>
          </a:p>
          <a:p>
            <a:r>
              <a:rPr lang="en-US" sz="2400" i="1" dirty="0" smtClean="0"/>
              <a:t>DF</a:t>
            </a:r>
            <a:r>
              <a:rPr lang="en-US" sz="2400" dirty="0" smtClean="0"/>
              <a:t>, scene 12, line 83-84: “Sweet Helen, make me immortal with a kiss: / Her lips sucks forth my soul, see where it flies</a:t>
            </a:r>
            <a:r>
              <a:rPr lang="en-US" sz="2400" dirty="0" smtClean="0"/>
              <a:t>!”</a:t>
            </a:r>
          </a:p>
          <a:p>
            <a:r>
              <a:rPr lang="en-US" sz="2400" i="1" dirty="0" smtClean="0"/>
              <a:t>FQ</a:t>
            </a:r>
            <a:r>
              <a:rPr lang="en-US" sz="2400" dirty="0" smtClean="0"/>
              <a:t> II.xii.73: “And oft inclining </a:t>
            </a:r>
            <a:r>
              <a:rPr lang="en-US" sz="2400" dirty="0" err="1" smtClean="0"/>
              <a:t>downe</a:t>
            </a:r>
            <a:r>
              <a:rPr lang="en-US" sz="2400" dirty="0" smtClean="0"/>
              <a:t> with kisses light . . . And through his humid eyes did </a:t>
            </a:r>
            <a:r>
              <a:rPr lang="en-US" sz="2400" dirty="0" err="1" smtClean="0"/>
              <a:t>sucke</a:t>
            </a:r>
            <a:r>
              <a:rPr lang="en-US" sz="2400" dirty="0" smtClean="0"/>
              <a:t> his </a:t>
            </a:r>
            <a:r>
              <a:rPr lang="en-US" sz="2400" dirty="0" err="1" smtClean="0"/>
              <a:t>spright</a:t>
            </a:r>
            <a:r>
              <a:rPr lang="en-US" sz="2400" dirty="0" smtClean="0"/>
              <a:t>, / Quite molten into lust and pleasure lewd.”</a:t>
            </a:r>
            <a:endParaRPr lang="en-US" sz="2400" i="1" dirty="0" smtClean="0"/>
          </a:p>
          <a:p>
            <a:r>
              <a:rPr lang="en-US" sz="2400" b="1" dirty="0" smtClean="0"/>
              <a:t>Are </a:t>
            </a:r>
            <a:r>
              <a:rPr lang="en-US" sz="2400" b="1" dirty="0" smtClean="0"/>
              <a:t>Shakespeare, Marlowe, and Spenser talking about the same thing that </a:t>
            </a:r>
            <a:r>
              <a:rPr lang="en-US" sz="2400" b="1" dirty="0" err="1" smtClean="0"/>
              <a:t>Bembo</a:t>
            </a:r>
            <a:r>
              <a:rPr lang="en-US" sz="2400" b="1" dirty="0" smtClean="0"/>
              <a:t> has in mind?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t>Bembo</a:t>
            </a:r>
            <a:r>
              <a:rPr lang="en-US" sz="3600" b="1" dirty="0" smtClean="0"/>
              <a:t> on Beauty</a:t>
            </a:r>
            <a:r>
              <a:rPr lang="en-US" sz="3600" dirty="0" smtClean="0"/>
              <a:t>: </a:t>
            </a:r>
            <a:r>
              <a:rPr lang="en-US" sz="3600" i="1" dirty="0" smtClean="0"/>
              <a:t>The Courtier</a:t>
            </a:r>
            <a:r>
              <a:rPr lang="en-US" sz="3600" dirty="0" smtClean="0"/>
              <a:t>, page 122</a:t>
            </a:r>
            <a:endParaRPr lang="en-US" sz="3600" dirty="0"/>
          </a:p>
        </p:txBody>
      </p:sp>
      <p:sp>
        <p:nvSpPr>
          <p:cNvPr id="3" name="Content Placeholder 2"/>
          <p:cNvSpPr>
            <a:spLocks noGrp="1"/>
          </p:cNvSpPr>
          <p:nvPr>
            <p:ph idx="1"/>
          </p:nvPr>
        </p:nvSpPr>
        <p:spPr/>
        <p:txBody>
          <a:bodyPr/>
          <a:lstStyle/>
          <a:p>
            <a:r>
              <a:rPr lang="en-US" dirty="0" smtClean="0"/>
              <a:t>“[B]</a:t>
            </a:r>
            <a:r>
              <a:rPr lang="en-US" dirty="0" err="1" smtClean="0"/>
              <a:t>eauty</a:t>
            </a:r>
            <a:r>
              <a:rPr lang="en-US" dirty="0" smtClean="0"/>
              <a:t> is always good.” Goodness is the center. Beauty is the circle around it. (One suspects here that goodness = God.)</a:t>
            </a:r>
          </a:p>
          <a:p>
            <a:pPr lvl="1"/>
            <a:r>
              <a:rPr lang="en-US" dirty="0" smtClean="0"/>
              <a:t>119: senses</a:t>
            </a:r>
          </a:p>
          <a:p>
            <a:pPr lvl="1"/>
            <a:r>
              <a:rPr lang="en-US" dirty="0" smtClean="0"/>
              <a:t>122 and 131: circle</a:t>
            </a:r>
          </a:p>
          <a:p>
            <a:pPr lvl="1"/>
            <a:r>
              <a:rPr lang="en-US" dirty="0" smtClean="0"/>
              <a:t>122: </a:t>
            </a:r>
            <a:r>
              <a:rPr lang="en-US" dirty="0" err="1" smtClean="0"/>
              <a:t>colocagathia</a:t>
            </a:r>
            <a:r>
              <a:rPr lang="en-US" dirty="0" smtClean="0"/>
              <a:t> or </a:t>
            </a:r>
            <a:r>
              <a:rPr lang="en-US" dirty="0" err="1" smtClean="0"/>
              <a:t>kalokagathia</a:t>
            </a:r>
            <a:endParaRPr lang="en-US"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Spenser, </a:t>
            </a:r>
            <a:r>
              <a:rPr lang="en-US" i="1" dirty="0" smtClean="0"/>
              <a:t>FQ</a:t>
            </a:r>
            <a:r>
              <a:rPr lang="en-US" dirty="0" smtClean="0"/>
              <a:t> I.viii.46-48</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Duessa</a:t>
            </a:r>
            <a:r>
              <a:rPr lang="en-US" dirty="0" smtClean="0"/>
              <a:t> is described: “That her </a:t>
            </a:r>
            <a:r>
              <a:rPr lang="en-US" dirty="0" err="1" smtClean="0"/>
              <a:t>misshap</a:t>
            </a:r>
            <a:r>
              <a:rPr lang="en-US" dirty="0" err="1" smtClean="0">
                <a:cs typeface="Times New Roman"/>
              </a:rPr>
              <a:t>éd</a:t>
            </a:r>
            <a:r>
              <a:rPr lang="en-US" dirty="0" smtClean="0">
                <a:cs typeface="Times New Roman"/>
              </a:rPr>
              <a:t> parts did them appall, / A loathly, </a:t>
            </a:r>
            <a:r>
              <a:rPr lang="en-US" dirty="0" err="1" smtClean="0">
                <a:cs typeface="Times New Roman"/>
              </a:rPr>
              <a:t>wrinckled</a:t>
            </a:r>
            <a:r>
              <a:rPr lang="en-US" dirty="0" smtClean="0">
                <a:cs typeface="Times New Roman"/>
              </a:rPr>
              <a:t> hag, ill </a:t>
            </a:r>
            <a:r>
              <a:rPr lang="en-US" dirty="0" err="1" smtClean="0">
                <a:cs typeface="Times New Roman"/>
              </a:rPr>
              <a:t>favoured</a:t>
            </a:r>
            <a:r>
              <a:rPr lang="en-US" dirty="0" smtClean="0">
                <a:cs typeface="Times New Roman"/>
              </a:rPr>
              <a:t>, old, / Whose secret filth good manners </a:t>
            </a:r>
            <a:r>
              <a:rPr lang="en-US" dirty="0" err="1" smtClean="0">
                <a:cs typeface="Times New Roman"/>
              </a:rPr>
              <a:t>biddeth</a:t>
            </a:r>
            <a:r>
              <a:rPr lang="en-US" dirty="0" smtClean="0">
                <a:cs typeface="Times New Roman"/>
              </a:rPr>
              <a:t> not be told.”</a:t>
            </a:r>
          </a:p>
          <a:p>
            <a:r>
              <a:rPr lang="en-US" dirty="0" smtClean="0">
                <a:cs typeface="Times New Roman"/>
              </a:rPr>
              <a:t>She is bald, filthy. Her gums are rotting. She smells. Her skin is wrinkled and scabby. She has a fox’s tail. Etc. </a:t>
            </a:r>
          </a:p>
          <a:p>
            <a:r>
              <a:rPr lang="en-US" i="1" dirty="0" smtClean="0"/>
              <a:t>The Courtier</a:t>
            </a:r>
            <a:r>
              <a:rPr lang="en-US" dirty="0" smtClean="0"/>
              <a:t>, page 123: “The foul, therefore, for the most part be also evil, and the beautiful good.”</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Sonnets We Have Read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Spenser, </a:t>
            </a:r>
            <a:r>
              <a:rPr lang="en-US" i="1" dirty="0" smtClean="0"/>
              <a:t>Amoretti</a:t>
            </a:r>
            <a:r>
              <a:rPr lang="en-US" dirty="0" smtClean="0"/>
              <a:t> 79, re. the “</a:t>
            </a:r>
            <a:r>
              <a:rPr lang="en-US" dirty="0" err="1" smtClean="0"/>
              <a:t>vertuous</a:t>
            </a:r>
            <a:r>
              <a:rPr lang="en-US" dirty="0" smtClean="0"/>
              <a:t> mind”: “That is true </a:t>
            </a:r>
            <a:r>
              <a:rPr lang="en-US" dirty="0" err="1" smtClean="0"/>
              <a:t>beautie</a:t>
            </a:r>
            <a:r>
              <a:rPr lang="en-US" dirty="0" smtClean="0"/>
              <a:t>: that doth argue you / To be divine and borne of heavenly seed: / Derived from that </a:t>
            </a:r>
            <a:r>
              <a:rPr lang="en-US" dirty="0" err="1" smtClean="0"/>
              <a:t>fayre</a:t>
            </a:r>
            <a:r>
              <a:rPr lang="en-US" dirty="0" smtClean="0"/>
              <a:t> Spirit, from whom al true / And perfect beauty did at first proceed.”</a:t>
            </a:r>
          </a:p>
          <a:p>
            <a:r>
              <a:rPr lang="en-US" dirty="0" smtClean="0"/>
              <a:t>Sidney, </a:t>
            </a:r>
            <a:r>
              <a:rPr lang="en-US" i="1" dirty="0" err="1" smtClean="0"/>
              <a:t>Astrophel</a:t>
            </a:r>
            <a:r>
              <a:rPr lang="en-US" i="1" dirty="0" smtClean="0"/>
              <a:t> and Stella</a:t>
            </a:r>
            <a:r>
              <a:rPr lang="en-US" dirty="0" smtClean="0"/>
              <a:t>, no. 5:</a:t>
            </a:r>
          </a:p>
          <a:p>
            <a:pPr>
              <a:buNone/>
            </a:pPr>
            <a:r>
              <a:rPr lang="en-US" dirty="0" smtClean="0"/>
              <a:t>	True, that true </a:t>
            </a:r>
            <a:r>
              <a:rPr lang="en-US" dirty="0" err="1" smtClean="0"/>
              <a:t>beautie</a:t>
            </a:r>
            <a:r>
              <a:rPr lang="en-US" dirty="0" smtClean="0"/>
              <a:t> virtue is indeed,</a:t>
            </a:r>
            <a:br>
              <a:rPr lang="en-US" dirty="0" smtClean="0"/>
            </a:br>
            <a:r>
              <a:rPr lang="en-US" dirty="0" smtClean="0"/>
              <a:t>Whereof this </a:t>
            </a:r>
            <a:r>
              <a:rPr lang="en-US" dirty="0" err="1" smtClean="0"/>
              <a:t>beautie</a:t>
            </a:r>
            <a:r>
              <a:rPr lang="en-US" dirty="0" smtClean="0"/>
              <a:t> can be but a shade,</a:t>
            </a:r>
            <a:br>
              <a:rPr lang="en-US" dirty="0" smtClean="0"/>
            </a:br>
            <a:r>
              <a:rPr lang="en-US" dirty="0" smtClean="0"/>
              <a:t>Which, elements with mortal mixture breed.</a:t>
            </a:r>
            <a:br>
              <a:rPr lang="en-US" dirty="0" smtClean="0"/>
            </a:br>
            <a:r>
              <a:rPr lang="en-US" dirty="0" smtClean="0"/>
              <a:t>True, that on earth we are but pilgrims made,</a:t>
            </a:r>
            <a:br>
              <a:rPr lang="en-US" dirty="0" smtClean="0"/>
            </a:br>
            <a:r>
              <a:rPr lang="en-US" dirty="0" smtClean="0"/>
              <a:t>And should in </a:t>
            </a:r>
            <a:r>
              <a:rPr lang="en-US" dirty="0" err="1" smtClean="0"/>
              <a:t>soule</a:t>
            </a:r>
            <a:r>
              <a:rPr lang="en-US" dirty="0" smtClean="0"/>
              <a:t> up to our </a:t>
            </a:r>
            <a:r>
              <a:rPr lang="en-US" dirty="0" err="1" smtClean="0"/>
              <a:t>countrey</a:t>
            </a:r>
            <a:r>
              <a:rPr lang="en-US" dirty="0" smtClean="0"/>
              <a:t> moue:</a:t>
            </a:r>
            <a:br>
              <a:rPr lang="en-US" dirty="0" smtClean="0"/>
            </a:br>
            <a:r>
              <a:rPr lang="en-US" dirty="0" smtClean="0"/>
              <a:t>True, and yet true that I must </a:t>
            </a:r>
            <a:r>
              <a:rPr lang="en-US" i="1" dirty="0" smtClean="0"/>
              <a:t>Stella</a:t>
            </a:r>
            <a:r>
              <a:rPr lang="en-US" dirty="0" smtClean="0"/>
              <a:t> </a:t>
            </a:r>
            <a:r>
              <a:rPr lang="en-US" dirty="0" err="1" smtClean="0"/>
              <a:t>loue</a:t>
            </a:r>
            <a:r>
              <a:rPr lang="en-US" dirty="0" smtClean="0"/>
              <a:t>. </a:t>
            </a:r>
            <a:endParaRPr lang="en-US" dirty="0"/>
          </a:p>
          <a:p>
            <a:pPr>
              <a:buNone/>
            </a:pPr>
            <a:r>
              <a:rPr lang="en-US" dirty="0" smtClean="0"/>
              <a:t>	</a:t>
            </a:r>
            <a:r>
              <a:rPr lang="en-US" b="1" dirty="0" smtClean="0"/>
              <a:t>Where would you place this statement on the LOL?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err="1" smtClean="0"/>
              <a:t>Sprezzatura</a:t>
            </a:r>
            <a:endParaRPr lang="en-US" i="1" dirty="0"/>
          </a:p>
        </p:txBody>
      </p:sp>
      <p:sp>
        <p:nvSpPr>
          <p:cNvPr id="3" name="Content Placeholder 2"/>
          <p:cNvSpPr>
            <a:spLocks noGrp="1"/>
          </p:cNvSpPr>
          <p:nvPr>
            <p:ph idx="1"/>
          </p:nvPr>
        </p:nvSpPr>
        <p:spPr/>
        <p:txBody>
          <a:bodyPr/>
          <a:lstStyle/>
          <a:p>
            <a:r>
              <a:rPr lang="en-US" dirty="0" smtClean="0"/>
              <a:t>Page 116: “Recklessness” is a poor translation. See page 233 for a good definition: “‘courtly grace which conceals a sober purpose and is, indeed, the mark of consummate artistry.’”</a:t>
            </a:r>
          </a:p>
          <a:p>
            <a:r>
              <a:rPr lang="en-US" dirty="0" smtClean="0"/>
              <a:t>Cf. Sidney’s </a:t>
            </a:r>
            <a:r>
              <a:rPr lang="en-US" i="1" dirty="0" smtClean="0"/>
              <a:t>Apology</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Highest Rung on the LOL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Understanding enables access to heavenly beauty. </a:t>
            </a:r>
          </a:p>
          <a:p>
            <a:r>
              <a:rPr lang="en-US" dirty="0" smtClean="0"/>
              <a:t>Page 132: “the beginning and end of all goodness.”</a:t>
            </a:r>
          </a:p>
          <a:p>
            <a:r>
              <a:rPr lang="en-US" dirty="0" smtClean="0"/>
              <a:t>Beauty = goodness. </a:t>
            </a:r>
          </a:p>
          <a:p>
            <a:r>
              <a:rPr lang="en-US" dirty="0" smtClean="0"/>
              <a:t>Being less rigorous of body and more refined of spirit (because reason restrains sense, as on 120), old men can love “without slander” and “more happily than young men” (118). </a:t>
            </a:r>
          </a:p>
          <a:p>
            <a:r>
              <a:rPr lang="en-US" dirty="0" smtClean="0"/>
              <a:t>Heavenly love is described on 131 as “this most holy fire in souls.”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Imagination Helps Us up the Ladder</a:t>
            </a:r>
            <a:endParaRPr lang="en-US" dirty="0"/>
          </a:p>
        </p:txBody>
      </p:sp>
      <p:sp>
        <p:nvSpPr>
          <p:cNvPr id="3" name="Content Placeholder 2"/>
          <p:cNvSpPr>
            <a:spLocks noGrp="1"/>
          </p:cNvSpPr>
          <p:nvPr>
            <p:ph idx="1"/>
          </p:nvPr>
        </p:nvSpPr>
        <p:spPr/>
        <p:txBody>
          <a:bodyPr>
            <a:normAutofit fontScale="70000" lnSpcReduction="20000"/>
          </a:bodyPr>
          <a:lstStyle/>
          <a:p>
            <a:r>
              <a:rPr lang="en-US" sz="3400" dirty="0" smtClean="0"/>
              <a:t>See pages 128-29: Imagination helps us climb the stairs toward “universal beauty.” It helps the courtier to recapture the beloved’s image and enjoy it despite her physical absence. But on 129 it allows one to “fashion within himself that beauty much more fair than it is indeed.”</a:t>
            </a:r>
          </a:p>
          <a:p>
            <a:r>
              <a:rPr lang="en-US" sz="3400" dirty="0" err="1" smtClean="0"/>
              <a:t>Theseus</a:t>
            </a:r>
            <a:r>
              <a:rPr lang="en-US" sz="3400" dirty="0" smtClean="0"/>
              <a:t> in Shakespeare’s </a:t>
            </a:r>
            <a:r>
              <a:rPr lang="en-US" sz="3400" i="1" dirty="0" smtClean="0"/>
              <a:t>MSND</a:t>
            </a:r>
            <a:r>
              <a:rPr lang="en-US" sz="3400" dirty="0"/>
              <a:t> </a:t>
            </a:r>
            <a:r>
              <a:rPr lang="en-US" sz="3400" dirty="0" smtClean="0"/>
              <a:t>5.1.12-17:</a:t>
            </a:r>
          </a:p>
          <a:p>
            <a:pPr>
              <a:buNone/>
            </a:pPr>
            <a:r>
              <a:rPr lang="en-US" dirty="0" smtClean="0"/>
              <a:t>			</a:t>
            </a:r>
            <a:r>
              <a:rPr lang="en-US" sz="2100" dirty="0" smtClean="0"/>
              <a:t>The lover, all as frantic,</a:t>
            </a:r>
          </a:p>
          <a:p>
            <a:pPr>
              <a:buNone/>
            </a:pPr>
            <a:r>
              <a:rPr lang="en-US" sz="2100" dirty="0" smtClean="0"/>
              <a:t>	Sees Helen’s beauty in a brow of Egypt.</a:t>
            </a:r>
          </a:p>
          <a:p>
            <a:pPr>
              <a:buNone/>
            </a:pPr>
            <a:r>
              <a:rPr lang="en-US" sz="2100" dirty="0"/>
              <a:t>	</a:t>
            </a:r>
            <a:r>
              <a:rPr lang="en-US" sz="2100" dirty="0" smtClean="0"/>
              <a:t>………………………………………………………..</a:t>
            </a:r>
          </a:p>
          <a:p>
            <a:pPr>
              <a:buNone/>
            </a:pPr>
            <a:r>
              <a:rPr lang="en-US" sz="2000" dirty="0"/>
              <a:t>	</a:t>
            </a:r>
            <a:r>
              <a:rPr lang="en-US" sz="2000" dirty="0" smtClean="0"/>
              <a:t>The poet’s eye, in a fine frenzy rolling,</a:t>
            </a:r>
          </a:p>
          <a:p>
            <a:pPr>
              <a:buNone/>
            </a:pPr>
            <a:r>
              <a:rPr lang="en-US" sz="2000" dirty="0"/>
              <a:t>	</a:t>
            </a:r>
            <a:r>
              <a:rPr lang="en-US" sz="2000" dirty="0" smtClean="0"/>
              <a:t>Doth glance from heaven to earth, from earth to heaven;</a:t>
            </a:r>
          </a:p>
          <a:p>
            <a:pPr>
              <a:buNone/>
            </a:pPr>
            <a:r>
              <a:rPr lang="en-US" sz="2000" dirty="0" smtClean="0"/>
              <a:t>	And as imagination bodies forth</a:t>
            </a:r>
          </a:p>
          <a:p>
            <a:pPr>
              <a:buNone/>
            </a:pPr>
            <a:r>
              <a:rPr lang="en-US" sz="2000" dirty="0" smtClean="0"/>
              <a:t>	The forms of things unknown, the poet’s pen</a:t>
            </a:r>
          </a:p>
          <a:p>
            <a:pPr>
              <a:buNone/>
            </a:pPr>
            <a:r>
              <a:rPr lang="en-US" sz="2000" dirty="0" smtClean="0"/>
              <a:t>	Turns them to shapes and gives to airy nothing</a:t>
            </a:r>
          </a:p>
          <a:p>
            <a:pPr>
              <a:buNone/>
            </a:pPr>
            <a:r>
              <a:rPr lang="en-US" sz="2000" dirty="0" smtClean="0"/>
              <a:t>	A local habitation and a name.</a:t>
            </a:r>
          </a:p>
          <a:p>
            <a:r>
              <a:rPr lang="en-US" sz="3400" b="1" dirty="0" smtClean="0"/>
              <a:t>Are Shakespeare and </a:t>
            </a:r>
            <a:r>
              <a:rPr lang="en-US" sz="3400" b="1" dirty="0" err="1" smtClean="0"/>
              <a:t>Bembo</a:t>
            </a:r>
            <a:r>
              <a:rPr lang="en-US" sz="3400" b="1" dirty="0" smtClean="0"/>
              <a:t> talking about the same thing?</a:t>
            </a:r>
            <a:endParaRPr lang="en-US" sz="3400"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Even Higher Type of Experience</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The Courtier</a:t>
            </a:r>
            <a:r>
              <a:rPr lang="en-US" dirty="0" smtClean="0"/>
              <a:t>, page 133: Saint Paul. See lines 21 and 31.</a:t>
            </a:r>
          </a:p>
          <a:p>
            <a:pPr lvl="1"/>
            <a:r>
              <a:rPr lang="en-US" b="1" dirty="0" smtClean="0"/>
              <a:t>1 Cor. 2.9</a:t>
            </a:r>
            <a:r>
              <a:rPr lang="en-US" dirty="0" smtClean="0"/>
              <a:t>: “What no eye has seen, nor ear heard, / nor the heart of man conceived, / what God has prepared for those who love him.”</a:t>
            </a:r>
          </a:p>
          <a:p>
            <a:pPr lvl="1"/>
            <a:r>
              <a:rPr lang="en-US" b="1" dirty="0" smtClean="0"/>
              <a:t>1 Cor. 15.40, 44</a:t>
            </a:r>
            <a:r>
              <a:rPr lang="en-US" dirty="0" smtClean="0"/>
              <a:t>: “There are celestial bodies and there are terrestrial bodies; but the glory of the celestial is one, and the glory of the terrestrial is another. . . . It is sown a physical body, it is raised a spiritual body. If there is a physical body, there is also a spiritual body.”</a:t>
            </a:r>
          </a:p>
          <a:p>
            <a:pPr lvl="1"/>
            <a:r>
              <a:rPr lang="en-US" b="1" dirty="0" smtClean="0"/>
              <a:t>2 Cor. 12.2</a:t>
            </a:r>
            <a:r>
              <a:rPr lang="en-US" dirty="0" smtClean="0"/>
              <a:t>: “I know a man in Christ who fourteen years ago was caught up to the third heaven—whether in the body or out of the body I do not know, God knows. And I know that this man was caught up into paradise—whether in the body or out of the body I do not know, God knows—and he heard things that cannot be told, which man may not utter.”</a:t>
            </a:r>
          </a:p>
          <a:p>
            <a:pPr lvl="1"/>
            <a:r>
              <a:rPr lang="en-US" b="1" dirty="0" smtClean="0"/>
              <a:t>Shakespeare, </a:t>
            </a:r>
            <a:r>
              <a:rPr lang="en-US" b="1" i="1" dirty="0" smtClean="0"/>
              <a:t>MSND</a:t>
            </a:r>
            <a:r>
              <a:rPr lang="en-US" b="1" dirty="0" smtClean="0"/>
              <a:t> 4.1.209-12</a:t>
            </a:r>
            <a:r>
              <a:rPr lang="en-US" dirty="0" smtClean="0"/>
              <a:t>: “The eye of man hath not heard, the ear of man hath not seen, man’s hand is not able to taste, his tongue to conceive, nor his heart to report, what my dream was.”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 (see pages 118-19)</a:t>
            </a:r>
            <a:endParaRPr lang="en-US" dirty="0"/>
          </a:p>
        </p:txBody>
      </p:sp>
      <p:graphicFrame>
        <p:nvGraphicFramePr>
          <p:cNvPr id="4" name="Content Placeholder 3"/>
          <p:cNvGraphicFramePr>
            <a:graphicFrameLocks noGrp="1"/>
          </p:cNvGraphicFramePr>
          <p:nvPr>
            <p:ph idx="1"/>
          </p:nvPr>
        </p:nvGraphicFramePr>
        <p:xfrm>
          <a:off x="457200" y="1600200"/>
          <a:ext cx="8229600" cy="2392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LOL</a:t>
                      </a:r>
                      <a:endParaRPr lang="en-US" dirty="0"/>
                    </a:p>
                  </a:txBody>
                  <a:tcPr/>
                </a:tc>
                <a:tc>
                  <a:txBody>
                    <a:bodyPr/>
                    <a:lstStyle/>
                    <a:p>
                      <a:r>
                        <a:rPr lang="en-US" dirty="0" smtClean="0"/>
                        <a:t>Type of Experience</a:t>
                      </a:r>
                      <a:endParaRPr lang="en-US" dirty="0"/>
                    </a:p>
                  </a:txBody>
                  <a:tcPr/>
                </a:tc>
                <a:tc>
                  <a:txBody>
                    <a:bodyPr/>
                    <a:lstStyle/>
                    <a:p>
                      <a:r>
                        <a:rPr lang="en-US" dirty="0" smtClean="0"/>
                        <a:t>Example</a:t>
                      </a:r>
                      <a:endParaRPr lang="en-US" dirty="0"/>
                    </a:p>
                  </a:txBody>
                  <a:tcPr/>
                </a:tc>
              </a:tr>
              <a:tr h="370840">
                <a:tc>
                  <a:txBody>
                    <a:bodyPr/>
                    <a:lstStyle/>
                    <a:p>
                      <a:r>
                        <a:rPr lang="en-US" dirty="0" smtClean="0"/>
                        <a:t>Something</a:t>
                      </a:r>
                      <a:r>
                        <a:rPr lang="en-US" baseline="0" dirty="0" smtClean="0"/>
                        <a:t> higher</a:t>
                      </a:r>
                      <a:endParaRPr lang="en-US" dirty="0"/>
                    </a:p>
                  </a:txBody>
                  <a:tcPr/>
                </a:tc>
                <a:tc>
                  <a:txBody>
                    <a:bodyPr/>
                    <a:lstStyle/>
                    <a:p>
                      <a:r>
                        <a:rPr lang="en-US" dirty="0" smtClean="0"/>
                        <a:t>Transcendent experience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Paul’s experience (133)</a:t>
                      </a:r>
                    </a:p>
                  </a:txBody>
                  <a:tcPr/>
                </a:tc>
              </a:tr>
              <a:tr h="370840">
                <a:tc>
                  <a:txBody>
                    <a:bodyPr/>
                    <a:lstStyle/>
                    <a:p>
                      <a:r>
                        <a:rPr lang="en-US" dirty="0" smtClean="0"/>
                        <a:t>Understanding (130)</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Elevates</a:t>
                      </a:r>
                      <a:r>
                        <a:rPr lang="en-US" baseline="0" dirty="0" smtClean="0"/>
                        <a:t> us above </a:t>
                      </a:r>
                      <a:r>
                        <a:rPr lang="en-US" baseline="0" smtClean="0"/>
                        <a:t>human station—will on 119 top</a:t>
                      </a:r>
                      <a:endParaRPr lang="en-US" dirty="0" smtClean="0"/>
                    </a:p>
                  </a:txBody>
                  <a:tcPr/>
                </a:tc>
                <a:tc>
                  <a:txBody>
                    <a:bodyPr/>
                    <a:lstStyle/>
                    <a:p>
                      <a:r>
                        <a:rPr lang="en-US" dirty="0" smtClean="0"/>
                        <a:t>Angels</a:t>
                      </a:r>
                      <a:endParaRPr lang="en-US" dirty="0"/>
                    </a:p>
                  </a:txBody>
                  <a:tcPr/>
                </a:tc>
              </a:tr>
              <a:tr h="370840">
                <a:tc>
                  <a:txBody>
                    <a:bodyPr/>
                    <a:lstStyle/>
                    <a:p>
                      <a:r>
                        <a:rPr lang="en-US" dirty="0" smtClean="0"/>
                        <a:t>Reason</a:t>
                      </a:r>
                      <a:endParaRPr lang="en-US" dirty="0"/>
                    </a:p>
                  </a:txBody>
                  <a:tcPr/>
                </a:tc>
                <a:tc>
                  <a:txBody>
                    <a:bodyPr/>
                    <a:lstStyle/>
                    <a:p>
                      <a:r>
                        <a:rPr lang="en-US" dirty="0" smtClean="0"/>
                        <a:t>Rational love (sight and hearing on 126 bottom)</a:t>
                      </a:r>
                      <a:endParaRPr lang="en-US" dirty="0"/>
                    </a:p>
                  </a:txBody>
                  <a:tcPr/>
                </a:tc>
                <a:tc>
                  <a:txBody>
                    <a:bodyPr/>
                    <a:lstStyle/>
                    <a:p>
                      <a:r>
                        <a:rPr lang="en-US" dirty="0" smtClean="0"/>
                        <a:t>Older men as lovers</a:t>
                      </a:r>
                      <a:endParaRPr lang="en-US" dirty="0"/>
                    </a:p>
                  </a:txBody>
                  <a:tcPr/>
                </a:tc>
              </a:tr>
              <a:tr h="370840">
                <a:tc>
                  <a:txBody>
                    <a:bodyPr/>
                    <a:lstStyle/>
                    <a:p>
                      <a:r>
                        <a:rPr lang="en-US" dirty="0" smtClean="0"/>
                        <a:t>Senses/appetite</a:t>
                      </a:r>
                      <a:endParaRPr lang="en-US" dirty="0"/>
                    </a:p>
                  </a:txBody>
                  <a:tcPr/>
                </a:tc>
                <a:tc>
                  <a:txBody>
                    <a:bodyPr/>
                    <a:lstStyle/>
                    <a:p>
                      <a:r>
                        <a:rPr lang="en-US" dirty="0" smtClean="0"/>
                        <a:t>Sensual love (touch)</a:t>
                      </a:r>
                      <a:endParaRPr lang="en-US" dirty="0"/>
                    </a:p>
                  </a:txBody>
                  <a:tcPr/>
                </a:tc>
                <a:tc>
                  <a:txBody>
                    <a:bodyPr/>
                    <a:lstStyle/>
                    <a:p>
                      <a:r>
                        <a:rPr lang="en-US" dirty="0" smtClean="0"/>
                        <a:t>Young men as lovers</a:t>
                      </a:r>
                      <a:endParaRPr lang="en-US" dirty="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Spenser’s “An </a:t>
            </a:r>
            <a:r>
              <a:rPr lang="en-US" dirty="0" err="1" smtClean="0"/>
              <a:t>Hymne</a:t>
            </a:r>
            <a:r>
              <a:rPr lang="en-US" dirty="0" smtClean="0"/>
              <a:t> in </a:t>
            </a:r>
            <a:r>
              <a:rPr lang="en-US" dirty="0" err="1" smtClean="0"/>
              <a:t>Honovr</a:t>
            </a:r>
            <a:r>
              <a:rPr lang="en-US" dirty="0" smtClean="0"/>
              <a:t> of </a:t>
            </a:r>
            <a:r>
              <a:rPr lang="en-US" dirty="0" err="1" smtClean="0"/>
              <a:t>Beavtie</a:t>
            </a:r>
            <a:r>
              <a:rPr lang="en-US" dirty="0" smtClean="0"/>
              <a:t>” (</a:t>
            </a:r>
            <a:r>
              <a:rPr lang="en-US" i="1" dirty="0" smtClean="0"/>
              <a:t>GH</a:t>
            </a:r>
            <a:r>
              <a:rPr lang="en-US" dirty="0" smtClean="0"/>
              <a:t>, page 351ff.)</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poem begins with mention of “thy raging </a:t>
            </a:r>
            <a:r>
              <a:rPr lang="en-US" dirty="0" err="1" smtClean="0"/>
              <a:t>fyre</a:t>
            </a:r>
            <a:r>
              <a:rPr lang="en-US" dirty="0" smtClean="0"/>
              <a:t>” for “Mother </a:t>
            </a:r>
            <a:r>
              <a:rPr lang="en-US" dirty="0" err="1" smtClean="0"/>
              <a:t>deare</a:t>
            </a:r>
            <a:r>
              <a:rPr lang="en-US" dirty="0" smtClean="0"/>
              <a:t>,” Beauty, who is addressed. See </a:t>
            </a:r>
            <a:r>
              <a:rPr lang="en-US" i="1" dirty="0" smtClean="0"/>
              <a:t>The Courtier</a:t>
            </a:r>
            <a:r>
              <a:rPr lang="en-US" dirty="0" smtClean="0"/>
              <a:t>, page 132: “heavenly beauty” and “the holy fury of love.” Cf. Sidney 308: “a divine fury.” Also, Spenser </a:t>
            </a:r>
            <a:r>
              <a:rPr lang="en-US" i="1" dirty="0" smtClean="0"/>
              <a:t>SC</a:t>
            </a:r>
            <a:r>
              <a:rPr lang="en-US" dirty="0" smtClean="0"/>
              <a:t>, “October,” </a:t>
            </a:r>
            <a:r>
              <a:rPr lang="en-US" dirty="0" err="1" smtClean="0"/>
              <a:t>headnote</a:t>
            </a:r>
            <a:r>
              <a:rPr lang="en-US" dirty="0" smtClean="0"/>
              <a:t> (page 524): “</a:t>
            </a:r>
            <a:r>
              <a:rPr lang="en-US" dirty="0" err="1" smtClean="0"/>
              <a:t>Enthousiasmos</a:t>
            </a:r>
            <a:r>
              <a:rPr lang="en-US" dirty="0" smtClean="0"/>
              <a:t>.”</a:t>
            </a:r>
          </a:p>
          <a:p>
            <a:r>
              <a:rPr lang="en-US" dirty="0" smtClean="0"/>
              <a:t>“[E]</a:t>
            </a:r>
            <a:r>
              <a:rPr lang="en-US" dirty="0" err="1" smtClean="0"/>
              <a:t>uery</a:t>
            </a:r>
            <a:r>
              <a:rPr lang="en-US" dirty="0" smtClean="0"/>
              <a:t> earthy thing partakes” in “perfect </a:t>
            </a:r>
            <a:r>
              <a:rPr lang="en-US" dirty="0" err="1" smtClean="0"/>
              <a:t>Beautie</a:t>
            </a:r>
            <a:r>
              <a:rPr lang="en-US" dirty="0" smtClean="0"/>
              <a:t>.”</a:t>
            </a:r>
          </a:p>
          <a:p>
            <a:r>
              <a:rPr lang="en-US" dirty="0" smtClean="0"/>
              <a:t>Earthly beauty, however, “shall quickly fade / And </a:t>
            </a:r>
            <a:r>
              <a:rPr lang="en-US" dirty="0" err="1" smtClean="0"/>
              <a:t>passe</a:t>
            </a:r>
            <a:r>
              <a:rPr lang="en-US" dirty="0" smtClean="0"/>
              <a:t> away.”</a:t>
            </a:r>
          </a:p>
          <a:p>
            <a:r>
              <a:rPr lang="en-US" dirty="0" smtClean="0"/>
              <a:t>“That </a:t>
            </a:r>
            <a:r>
              <a:rPr lang="en-US" dirty="0" err="1" smtClean="0"/>
              <a:t>Beautie</a:t>
            </a:r>
            <a:r>
              <a:rPr lang="en-US" dirty="0" smtClean="0"/>
              <a:t> is not, as fond men </a:t>
            </a:r>
            <a:r>
              <a:rPr lang="en-US" dirty="0" err="1" smtClean="0"/>
              <a:t>misdeeme</a:t>
            </a:r>
            <a:r>
              <a:rPr lang="en-US" dirty="0" smtClean="0"/>
              <a:t>, / An outward </a:t>
            </a:r>
            <a:r>
              <a:rPr lang="en-US" dirty="0" err="1" smtClean="0"/>
              <a:t>shew</a:t>
            </a:r>
            <a:r>
              <a:rPr lang="en-US" dirty="0" smtClean="0"/>
              <a:t> of things, that </a:t>
            </a:r>
            <a:r>
              <a:rPr lang="en-US" dirty="0" err="1" smtClean="0"/>
              <a:t>onely</a:t>
            </a:r>
            <a:r>
              <a:rPr lang="en-US" dirty="0" smtClean="0"/>
              <a:t> </a:t>
            </a:r>
            <a:r>
              <a:rPr lang="en-US" dirty="0" err="1" smtClean="0"/>
              <a:t>seeme</a:t>
            </a:r>
            <a:r>
              <a:rPr lang="en-US" dirty="0" smtClean="0"/>
              <a:t>.”</a:t>
            </a:r>
          </a:p>
          <a:p>
            <a:r>
              <a:rPr lang="en-US" dirty="0" smtClean="0"/>
              <a:t>“But that faire </a:t>
            </a:r>
            <a:r>
              <a:rPr lang="en-US" dirty="0" err="1" smtClean="0"/>
              <a:t>lampe</a:t>
            </a:r>
            <a:r>
              <a:rPr lang="en-US" dirty="0" smtClean="0"/>
              <a:t>, from whose </a:t>
            </a:r>
            <a:r>
              <a:rPr lang="en-US" dirty="0" err="1" smtClean="0"/>
              <a:t>celestiall</a:t>
            </a:r>
            <a:r>
              <a:rPr lang="en-US" dirty="0" smtClean="0"/>
              <a:t> ray / That light </a:t>
            </a:r>
            <a:r>
              <a:rPr lang="en-US" dirty="0" err="1" smtClean="0"/>
              <a:t>proceedes</a:t>
            </a:r>
            <a:r>
              <a:rPr lang="en-US" dirty="0" smtClean="0"/>
              <a:t>, which </a:t>
            </a:r>
            <a:r>
              <a:rPr lang="en-US" dirty="0" err="1" smtClean="0"/>
              <a:t>kindleth</a:t>
            </a:r>
            <a:r>
              <a:rPr lang="en-US" dirty="0" smtClean="0"/>
              <a:t> </a:t>
            </a:r>
            <a:r>
              <a:rPr lang="en-US" dirty="0" err="1" smtClean="0"/>
              <a:t>louers</a:t>
            </a:r>
            <a:r>
              <a:rPr lang="en-US" dirty="0" smtClean="0"/>
              <a:t> fire, / Shall </a:t>
            </a:r>
            <a:r>
              <a:rPr lang="en-US" dirty="0" err="1" smtClean="0"/>
              <a:t>neuer</a:t>
            </a:r>
            <a:r>
              <a:rPr lang="en-US" dirty="0" smtClean="0"/>
              <a:t> be </a:t>
            </a:r>
            <a:r>
              <a:rPr lang="en-US" dirty="0" err="1" smtClean="0"/>
              <a:t>extinguisht</a:t>
            </a:r>
            <a:r>
              <a:rPr lang="en-US" dirty="0" smtClean="0"/>
              <a:t> nor decay.”               </a:t>
            </a:r>
            <a:r>
              <a:rPr lang="en-US" dirty="0" smtClean="0">
                <a:sym typeface="Wingdings" pitchFamily="2" charset="2"/>
              </a:rPr>
              <a:t> </a:t>
            </a:r>
            <a:endParaRPr lang="en-US" dirty="0" smtClean="0"/>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of Spenser’s “</a:t>
            </a:r>
            <a:r>
              <a:rPr lang="en-US" dirty="0" err="1" smtClean="0"/>
              <a:t>Hymne</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Thereof it comes, that these faire </a:t>
            </a:r>
            <a:r>
              <a:rPr lang="en-US" dirty="0" err="1" smtClean="0"/>
              <a:t>soules</a:t>
            </a:r>
            <a:r>
              <a:rPr lang="en-US" dirty="0" smtClean="0"/>
              <a:t>, which </a:t>
            </a:r>
            <a:r>
              <a:rPr lang="en-US" dirty="0" err="1" smtClean="0"/>
              <a:t>haue</a:t>
            </a:r>
            <a:endParaRPr lang="en-US" dirty="0" smtClean="0"/>
          </a:p>
          <a:p>
            <a:pPr>
              <a:buNone/>
            </a:pPr>
            <a:r>
              <a:rPr lang="en-US" dirty="0" smtClean="0"/>
              <a:t>The most resemblance of that </a:t>
            </a:r>
            <a:r>
              <a:rPr lang="en-US" dirty="0" err="1" smtClean="0"/>
              <a:t>heauenly</a:t>
            </a:r>
            <a:r>
              <a:rPr lang="en-US" dirty="0" smtClean="0"/>
              <a:t> light,</a:t>
            </a:r>
          </a:p>
          <a:p>
            <a:pPr>
              <a:buNone/>
            </a:pPr>
            <a:r>
              <a:rPr lang="en-US" dirty="0" smtClean="0"/>
              <a:t>Frame to </a:t>
            </a:r>
            <a:r>
              <a:rPr lang="en-US" dirty="0" err="1" smtClean="0"/>
              <a:t>themselues</a:t>
            </a:r>
            <a:r>
              <a:rPr lang="en-US" dirty="0" smtClean="0"/>
              <a:t> most beautiful and </a:t>
            </a:r>
            <a:r>
              <a:rPr lang="en-US" dirty="0" err="1" smtClean="0"/>
              <a:t>braue</a:t>
            </a:r>
            <a:endParaRPr lang="en-US" dirty="0" smtClean="0"/>
          </a:p>
          <a:p>
            <a:pPr>
              <a:buNone/>
            </a:pPr>
            <a:r>
              <a:rPr lang="en-US" dirty="0" smtClean="0"/>
              <a:t>Their fleshly </a:t>
            </a:r>
            <a:r>
              <a:rPr lang="en-US" dirty="0" err="1" smtClean="0"/>
              <a:t>bowre</a:t>
            </a:r>
            <a:r>
              <a:rPr lang="en-US" dirty="0" smtClean="0"/>
              <a:t>, most fit for their delight,</a:t>
            </a:r>
          </a:p>
          <a:p>
            <a:pPr>
              <a:buNone/>
            </a:pPr>
            <a:r>
              <a:rPr lang="en-US" dirty="0" smtClean="0"/>
              <a:t>And the </a:t>
            </a:r>
            <a:r>
              <a:rPr lang="en-US" dirty="0" err="1" smtClean="0"/>
              <a:t>grosse</a:t>
            </a:r>
            <a:r>
              <a:rPr lang="en-US" dirty="0" smtClean="0"/>
              <a:t> matter by a </a:t>
            </a:r>
            <a:r>
              <a:rPr lang="en-US" dirty="0" err="1" smtClean="0"/>
              <a:t>soueraine</a:t>
            </a:r>
            <a:r>
              <a:rPr lang="en-US" dirty="0" smtClean="0"/>
              <a:t> might</a:t>
            </a:r>
          </a:p>
          <a:p>
            <a:pPr>
              <a:buNone/>
            </a:pPr>
            <a:r>
              <a:rPr lang="en-US" dirty="0" smtClean="0"/>
              <a:t>Tempers so trim, that it may well be </a:t>
            </a:r>
            <a:r>
              <a:rPr lang="en-US" dirty="0" err="1" smtClean="0"/>
              <a:t>seene</a:t>
            </a:r>
            <a:r>
              <a:rPr lang="en-US" dirty="0" smtClean="0"/>
              <a:t>,</a:t>
            </a:r>
          </a:p>
          <a:p>
            <a:pPr>
              <a:buNone/>
            </a:pPr>
            <a:r>
              <a:rPr lang="en-US" dirty="0" smtClean="0"/>
              <a:t>A </a:t>
            </a:r>
            <a:r>
              <a:rPr lang="en-US" dirty="0" err="1" smtClean="0"/>
              <a:t>pallace</a:t>
            </a:r>
            <a:r>
              <a:rPr lang="en-US" dirty="0" smtClean="0"/>
              <a:t> fit for such a virgin </a:t>
            </a:r>
            <a:r>
              <a:rPr lang="en-US" dirty="0" err="1" smtClean="0"/>
              <a:t>Queene</a:t>
            </a:r>
            <a:r>
              <a:rPr lang="en-US" dirty="0" smtClean="0"/>
              <a:t>.   </a:t>
            </a:r>
            <a:r>
              <a:rPr lang="en-US" sz="2000" dirty="0" smtClean="0"/>
              <a:t>END</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Plan</a:t>
            </a:r>
            <a:endParaRPr lang="en-US" dirty="0"/>
          </a:p>
        </p:txBody>
      </p:sp>
      <p:sp>
        <p:nvSpPr>
          <p:cNvPr id="3" name="Content Placeholder 2"/>
          <p:cNvSpPr>
            <a:spLocks noGrp="1"/>
          </p:cNvSpPr>
          <p:nvPr>
            <p:ph idx="1"/>
          </p:nvPr>
        </p:nvSpPr>
        <p:spPr/>
        <p:txBody>
          <a:bodyPr/>
          <a:lstStyle/>
          <a:p>
            <a:r>
              <a:rPr lang="en-US" dirty="0" smtClean="0"/>
              <a:t>Consider the text as being like a bike wheel: it is an interesting hub </a:t>
            </a:r>
            <a:r>
              <a:rPr lang="en-US" smtClean="0"/>
              <a:t>in itself and </a:t>
            </a:r>
            <a:r>
              <a:rPr lang="en-US" dirty="0" smtClean="0"/>
              <a:t>puts out spokes in various directions that will help us 1) understand the text and 2) make connections to texts that we have previously studied (and will study).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Plato’s Ladder of Love (</a:t>
            </a:r>
            <a:r>
              <a:rPr lang="en-US" i="1" dirty="0" smtClean="0"/>
              <a:t>Symposium</a:t>
            </a:r>
            <a:r>
              <a:rPr lang="en-US" dirty="0" smtClean="0"/>
              <a:t>)</a:t>
            </a:r>
            <a:endParaRPr lang="en-US" dirty="0"/>
          </a:p>
        </p:txBody>
      </p:sp>
      <p:sp>
        <p:nvSpPr>
          <p:cNvPr id="3" name="Content Placeholder 2"/>
          <p:cNvSpPr>
            <a:spLocks noGrp="1"/>
          </p:cNvSpPr>
          <p:nvPr>
            <p:ph idx="1"/>
          </p:nvPr>
        </p:nvSpPr>
        <p:spPr/>
        <p:txBody>
          <a:bodyPr>
            <a:noAutofit/>
          </a:bodyPr>
          <a:lstStyle/>
          <a:p>
            <a:r>
              <a:rPr lang="en-US" sz="2000" dirty="0" smtClean="0"/>
              <a:t>(Neo-Platonism: Love of God)</a:t>
            </a:r>
          </a:p>
          <a:p>
            <a:r>
              <a:rPr lang="en-US" sz="2000" dirty="0" smtClean="0"/>
              <a:t>Love of the Form of Beauty [Courtier 126: “beauty is bodiless”]</a:t>
            </a:r>
          </a:p>
          <a:p>
            <a:r>
              <a:rPr lang="en-US" sz="2000" dirty="0" smtClean="0"/>
              <a:t>Love of the Beauty of philosophy</a:t>
            </a:r>
          </a:p>
          <a:p>
            <a:r>
              <a:rPr lang="en-US" sz="2000" dirty="0" smtClean="0"/>
              <a:t>Love of the Beauty of knowledge</a:t>
            </a:r>
          </a:p>
          <a:p>
            <a:r>
              <a:rPr lang="en-US" sz="2000" dirty="0" smtClean="0"/>
              <a:t>Love of the Beauty of laws and institutions</a:t>
            </a:r>
          </a:p>
          <a:p>
            <a:r>
              <a:rPr lang="en-US" sz="2000" dirty="0" smtClean="0"/>
              <a:t>Love of the Beauty of the soul (even in an unlovely body)</a:t>
            </a:r>
          </a:p>
          <a:p>
            <a:r>
              <a:rPr lang="en-US" sz="2000" dirty="0" smtClean="0"/>
              <a:t>Love of the Beauty of all bodies</a:t>
            </a:r>
          </a:p>
          <a:p>
            <a:r>
              <a:rPr lang="en-US" sz="2000" dirty="0" smtClean="0"/>
              <a:t>Love of the Beauty of an individual body</a:t>
            </a:r>
          </a:p>
          <a:p>
            <a:pPr>
              <a:buNone/>
            </a:pPr>
            <a:endParaRPr lang="en-US" sz="2000" dirty="0" smtClean="0"/>
          </a:p>
          <a:p>
            <a:pPr>
              <a:buNone/>
            </a:pPr>
            <a:r>
              <a:rPr lang="en-US" sz="2000"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LOL Is What </a:t>
            </a:r>
            <a:r>
              <a:rPr lang="en-US" dirty="0" err="1" smtClean="0"/>
              <a:t>Bembo</a:t>
            </a:r>
            <a:r>
              <a:rPr lang="en-US" dirty="0" smtClean="0"/>
              <a:t> Is Talking About</a:t>
            </a:r>
            <a:endParaRPr lang="en-US" dirty="0"/>
          </a:p>
        </p:txBody>
      </p:sp>
      <p:sp>
        <p:nvSpPr>
          <p:cNvPr id="3" name="Content Placeholder 2"/>
          <p:cNvSpPr>
            <a:spLocks noGrp="1"/>
          </p:cNvSpPr>
          <p:nvPr>
            <p:ph idx="1"/>
          </p:nvPr>
        </p:nvSpPr>
        <p:spPr/>
        <p:txBody>
          <a:bodyPr/>
          <a:lstStyle/>
          <a:p>
            <a:r>
              <a:rPr lang="en-US" dirty="0" smtClean="0"/>
              <a:t>Page 121: “the lowermost step of the stairs, by which a man may ascend to true love”</a:t>
            </a:r>
          </a:p>
          <a:p>
            <a:r>
              <a:rPr lang="en-US" dirty="0" smtClean="0"/>
              <a:t>Page 129: “a stair, as it were, to climb up to another far higher than it”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the LOL</a:t>
            </a:r>
            <a:endParaRPr lang="en-US" dirty="0"/>
          </a:p>
        </p:txBody>
      </p:sp>
      <p:sp>
        <p:nvSpPr>
          <p:cNvPr id="3" name="Content Placeholder 2"/>
          <p:cNvSpPr>
            <a:spLocks noGrp="1"/>
          </p:cNvSpPr>
          <p:nvPr>
            <p:ph idx="1"/>
          </p:nvPr>
        </p:nvSpPr>
        <p:spPr/>
        <p:txBody>
          <a:bodyPr/>
          <a:lstStyle/>
          <a:p>
            <a:r>
              <a:rPr lang="en-US" dirty="0" smtClean="0"/>
              <a:t>When you move up the latter, you move toward virtue and away from physicality.</a:t>
            </a:r>
          </a:p>
          <a:p>
            <a:r>
              <a:rPr lang="en-US" dirty="0" smtClean="0"/>
              <a:t>This movement is like getting out of Plato’s famous cave. </a:t>
            </a:r>
          </a:p>
          <a:p>
            <a:pPr lvl="1"/>
            <a:r>
              <a:rPr lang="en-US" dirty="0" smtClean="0"/>
              <a:t>Pages 130-31: “shadows of beauty” and “the shadow of sensual beauty”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nature of man</a:t>
            </a:r>
            <a:r>
              <a:rPr lang="en-US" sz="3600" dirty="0" smtClean="0"/>
              <a:t>: </a:t>
            </a:r>
            <a:r>
              <a:rPr lang="en-US" sz="3600" i="1" dirty="0" smtClean="0"/>
              <a:t>Hamlet</a:t>
            </a:r>
            <a:r>
              <a:rPr lang="en-US" sz="3600" dirty="0" smtClean="0"/>
              <a:t> 2.2.294-311</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smtClean="0"/>
              <a:t>“What a piece of work is a man! How noble in reason, how infinite in faculties, in form and moving how express and admirable, in action how like a angel, in apprehension how like a god! The beauty of the world, the paragon of animals!”</a:t>
            </a:r>
          </a:p>
          <a:p>
            <a:r>
              <a:rPr lang="en-US" dirty="0" smtClean="0"/>
              <a:t>Three types of souls on page 131: vegetable, sensible, rational.</a:t>
            </a:r>
          </a:p>
          <a:p>
            <a:pPr>
              <a:buNone/>
            </a:pPr>
            <a:r>
              <a:rPr lang="en-US" b="1" dirty="0"/>
              <a:t>	</a:t>
            </a:r>
            <a:r>
              <a:rPr lang="en-US" b="1" dirty="0" smtClean="0"/>
              <a:t>What does Hamlet tell us about the human condition? Do you see a parallel in </a:t>
            </a:r>
            <a:r>
              <a:rPr lang="en-US" b="1" i="1" dirty="0" smtClean="0"/>
              <a:t>The Courtier</a:t>
            </a:r>
            <a:r>
              <a:rPr lang="en-US" b="1" dirty="0" smtClean="0"/>
              <a:t>? See page 119, line 5.</a:t>
            </a: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t>
            </a:r>
            <a:r>
              <a:rPr lang="en-US" i="1" dirty="0" smtClean="0"/>
              <a:t>Hamlet</a:t>
            </a:r>
            <a:r>
              <a:rPr lang="en-US" dirty="0" smtClean="0"/>
              <a:t> 1.2.150-51</a:t>
            </a:r>
            <a:endParaRPr lang="en-US" dirty="0"/>
          </a:p>
        </p:txBody>
      </p:sp>
      <p:sp>
        <p:nvSpPr>
          <p:cNvPr id="3" name="Content Placeholder 2"/>
          <p:cNvSpPr>
            <a:spLocks noGrp="1"/>
          </p:cNvSpPr>
          <p:nvPr>
            <p:ph idx="1"/>
          </p:nvPr>
        </p:nvSpPr>
        <p:spPr/>
        <p:txBody>
          <a:bodyPr/>
          <a:lstStyle/>
          <a:p>
            <a:pPr>
              <a:buNone/>
            </a:pPr>
            <a:r>
              <a:rPr lang="en-US" dirty="0"/>
              <a:t>	</a:t>
            </a:r>
            <a:r>
              <a:rPr lang="en-US" sz="2800" dirty="0" smtClean="0"/>
              <a:t>“O God, a beast that wants discourse of reason,</a:t>
            </a:r>
          </a:p>
          <a:p>
            <a:pPr>
              <a:buNone/>
            </a:pPr>
            <a:r>
              <a:rPr lang="en-US" sz="2800" dirty="0"/>
              <a:t>	</a:t>
            </a:r>
            <a:r>
              <a:rPr lang="en-US" sz="2800" dirty="0" smtClean="0"/>
              <a:t>Would have mourned longer. . . .”</a:t>
            </a:r>
          </a:p>
          <a:p>
            <a:pPr>
              <a:buNone/>
            </a:pPr>
            <a:endParaRPr lang="en-US" sz="2800" dirty="0"/>
          </a:p>
          <a:p>
            <a:pPr>
              <a:buNone/>
            </a:pPr>
            <a:r>
              <a:rPr lang="en-US" sz="2800" dirty="0" smtClean="0"/>
              <a:t>	</a:t>
            </a:r>
            <a:r>
              <a:rPr lang="en-US" sz="2800" b="1" dirty="0" smtClean="0"/>
              <a:t>Note the similar language in </a:t>
            </a:r>
            <a:r>
              <a:rPr lang="en-US" sz="2800" b="1" i="1" dirty="0" smtClean="0"/>
              <a:t>The Courtier</a:t>
            </a:r>
            <a:r>
              <a:rPr lang="en-US" sz="2800" b="1" dirty="0" smtClean="0"/>
              <a:t>: page 120, lines 31-32; and page 130, line 32.</a:t>
            </a:r>
          </a:p>
          <a:p>
            <a:pPr>
              <a:buNone/>
            </a:pPr>
            <a:endParaRPr lang="en-US" sz="2800" b="1" dirty="0"/>
          </a:p>
          <a:p>
            <a:pPr>
              <a:buNone/>
            </a:pPr>
            <a:r>
              <a:rPr lang="en-US" sz="2800" b="1" dirty="0" smtClean="0"/>
              <a:t>	What seems to be the point that is being made about the human condition?</a:t>
            </a:r>
          </a:p>
          <a:p>
            <a:pPr lvl="1">
              <a:buNone/>
            </a:pP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Shakespeare and the LOL</a:t>
            </a:r>
            <a:endParaRPr lang="en-US" dirty="0"/>
          </a:p>
        </p:txBody>
      </p:sp>
      <p:sp>
        <p:nvSpPr>
          <p:cNvPr id="3" name="Content Placeholder 2"/>
          <p:cNvSpPr>
            <a:spLocks noGrp="1"/>
          </p:cNvSpPr>
          <p:nvPr>
            <p:ph idx="1"/>
          </p:nvPr>
        </p:nvSpPr>
        <p:spPr/>
        <p:txBody>
          <a:bodyPr>
            <a:normAutofit fontScale="77500" lnSpcReduction="20000"/>
          </a:bodyPr>
          <a:lstStyle/>
          <a:p>
            <a:r>
              <a:rPr lang="en-US" sz="2800" b="1" dirty="0" smtClean="0"/>
              <a:t>Sonnet 129</a:t>
            </a:r>
            <a:r>
              <a:rPr lang="en-US" sz="2800" dirty="0" smtClean="0"/>
              <a:t>:</a:t>
            </a:r>
            <a:r>
              <a:rPr lang="en-US" sz="2800" dirty="0"/>
              <a:t> </a:t>
            </a:r>
            <a:r>
              <a:rPr lang="en-US" sz="2800" dirty="0" smtClean="0"/>
              <a:t>Lust is “Savage, extreme, rude, cruel, not to trust, / Enjoyed no sooner but </a:t>
            </a:r>
            <a:r>
              <a:rPr lang="en-US" sz="2800" dirty="0" err="1" smtClean="0"/>
              <a:t>despis</a:t>
            </a:r>
            <a:r>
              <a:rPr lang="en-US" sz="2800" dirty="0" err="1" smtClean="0">
                <a:cs typeface="Times New Roman"/>
              </a:rPr>
              <a:t>èd</a:t>
            </a:r>
            <a:r>
              <a:rPr lang="en-US" sz="2800" dirty="0" smtClean="0">
                <a:cs typeface="Times New Roman"/>
              </a:rPr>
              <a:t> straight, / Past reason hunted, and no sooner had / Past reason hated, as a swallowed bait / On purpose laid to make the taker mad; / Mad in pursuit, and in possession so; / Had, having, and in quest to have, extreme,” etc.</a:t>
            </a:r>
          </a:p>
          <a:p>
            <a:r>
              <a:rPr lang="en-US" sz="2800" b="1" dirty="0" smtClean="0">
                <a:cs typeface="Times New Roman"/>
              </a:rPr>
              <a:t>Sonnet 147</a:t>
            </a:r>
            <a:r>
              <a:rPr lang="en-US" sz="2800" dirty="0" smtClean="0">
                <a:cs typeface="Times New Roman"/>
              </a:rPr>
              <a:t>: “My love is as a fever . . . My reason, the physician to my love . . . Hath left me . . . Desire is death . . . Past cure I am, now reason is past care.”</a:t>
            </a:r>
          </a:p>
          <a:p>
            <a:r>
              <a:rPr lang="en-US" sz="2800" b="1" i="1" dirty="0" smtClean="0">
                <a:cs typeface="Times New Roman"/>
              </a:rPr>
              <a:t>The Courtier</a:t>
            </a:r>
            <a:r>
              <a:rPr lang="en-US" sz="2800" dirty="0" smtClean="0">
                <a:cs typeface="Times New Roman"/>
              </a:rPr>
              <a:t>, page 125, line 14: “it is </a:t>
            </a:r>
            <a:r>
              <a:rPr lang="en-US" sz="2800" dirty="0" err="1" smtClean="0">
                <a:cs typeface="Times New Roman"/>
              </a:rPr>
              <a:t>unpossible</a:t>
            </a:r>
            <a:r>
              <a:rPr lang="en-US" sz="2800" dirty="0" smtClean="0">
                <a:cs typeface="Times New Roman"/>
              </a:rPr>
              <a:t> for love to stand with reason.”</a:t>
            </a:r>
          </a:p>
          <a:p>
            <a:r>
              <a:rPr lang="en-US" sz="2800" b="1" dirty="0" smtClean="0">
                <a:cs typeface="Times New Roman"/>
              </a:rPr>
              <a:t>Shakespeare, </a:t>
            </a:r>
            <a:r>
              <a:rPr lang="en-US" sz="2800" b="1" i="1" dirty="0" smtClean="0">
                <a:cs typeface="Times New Roman"/>
              </a:rPr>
              <a:t>MSND</a:t>
            </a:r>
            <a:r>
              <a:rPr lang="en-US" sz="2800" b="1" dirty="0" smtClean="0">
                <a:cs typeface="Times New Roman"/>
              </a:rPr>
              <a:t> 3.1.138-39</a:t>
            </a:r>
            <a:r>
              <a:rPr lang="en-US" sz="2800" dirty="0" smtClean="0">
                <a:cs typeface="Times New Roman"/>
              </a:rPr>
              <a:t>: Bottom says that “reason and love keep little company together nowadays.”</a:t>
            </a:r>
          </a:p>
          <a:p>
            <a:pPr>
              <a:buNone/>
            </a:pPr>
            <a:r>
              <a:rPr lang="en-US" sz="2800" dirty="0">
                <a:cs typeface="Times New Roman"/>
              </a:rPr>
              <a:t>	</a:t>
            </a:r>
            <a:r>
              <a:rPr lang="en-US" sz="2800" b="1" dirty="0" smtClean="0">
                <a:cs typeface="Times New Roman"/>
              </a:rPr>
              <a:t>What is the complicating factor in the human condition? Do you see a parallel in </a:t>
            </a:r>
            <a:r>
              <a:rPr lang="en-US" sz="2800" b="1" i="1" dirty="0" smtClean="0"/>
              <a:t>The Courtier </a:t>
            </a:r>
            <a:r>
              <a:rPr lang="en-US" sz="2800" b="1" dirty="0" smtClean="0"/>
              <a:t>on page 120, lines 5 and 15ff.?</a:t>
            </a:r>
            <a:endParaRPr lang="en-US" sz="2800" b="1" dirty="0" smtClean="0">
              <a:cs typeface="Times New Roman"/>
            </a:endParaRPr>
          </a:p>
          <a:p>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1965</Words>
  <Application>Microsoft Office PowerPoint</Application>
  <PresentationFormat>On-screen Show (4:3)</PresentationFormat>
  <Paragraphs>147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The Courtier</vt:lpstr>
      <vt:lpstr>Sprezzatura</vt:lpstr>
      <vt:lpstr>Our Plan</vt:lpstr>
      <vt:lpstr>Plato’s Ladder of Love (Symposium)</vt:lpstr>
      <vt:lpstr>LOL Is What Bembo Is Talking About</vt:lpstr>
      <vt:lpstr>Notes on the LOL</vt:lpstr>
      <vt:lpstr>The nature of man: Hamlet 2.2.294-311</vt:lpstr>
      <vt:lpstr>More: Hamlet 1.2.150-51</vt:lpstr>
      <vt:lpstr>Shakespeare and the LOL</vt:lpstr>
      <vt:lpstr>MSND and The Courtier</vt:lpstr>
      <vt:lpstr>Political Analogy: Shakespeare, Troilus and Cressida 1.3.75ff.</vt:lpstr>
      <vt:lpstr>The Psyche</vt:lpstr>
      <vt:lpstr>Lowest Rung</vt:lpstr>
      <vt:lpstr>Spenser’s FQ</vt:lpstr>
      <vt:lpstr>Need To Move up on the LOL</vt:lpstr>
      <vt:lpstr>Kissing</vt:lpstr>
      <vt:lpstr>Bembo on Beauty: The Courtier, page 122</vt:lpstr>
      <vt:lpstr>Spenser, FQ I.viii.46-48</vt:lpstr>
      <vt:lpstr>Sonnets We Have Read</vt:lpstr>
      <vt:lpstr>Highest Rung on the LOL</vt:lpstr>
      <vt:lpstr>Imagination Helps Us up the Ladder</vt:lpstr>
      <vt:lpstr>An Even Higher Type of Experience</vt:lpstr>
      <vt:lpstr>Chart (see pages 118-19)</vt:lpstr>
      <vt:lpstr>Spenser’s “An Hymne in Honovr of Beavtie” (GH, page 351ff.)</vt:lpstr>
      <vt:lpstr>More of Spenser’s “Hymne”</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fikem</dc:creator>
  <cp:lastModifiedBy>Fike, Matthew A.</cp:lastModifiedBy>
  <cp:revision>29</cp:revision>
  <dcterms:created xsi:type="dcterms:W3CDTF">2014-04-06T15:43:10Z</dcterms:created>
  <dcterms:modified xsi:type="dcterms:W3CDTF">2018-11-07T14:48:29Z</dcterms:modified>
</cp:coreProperties>
</file>