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AA8C9-CCCA-42E3-9C06-79955DCE8217}" type="datetimeFigureOut">
              <a:rPr lang="en-US" smtClean="0"/>
              <a:pPr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04E07-E730-43C8-B772-FCFDCB04A1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MLA Worksheet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CRTW 201</a:t>
            </a:r>
          </a:p>
          <a:p>
            <a:r>
              <a:rPr lang="en-US" dirty="0" smtClean="0"/>
              <a:t>Dr. Fike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Nosich’s</a:t>
            </a:r>
            <a:r>
              <a:rPr lang="en-US" dirty="0" smtClean="0"/>
              <a:t>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</a:p>
          <a:p>
            <a:r>
              <a:rPr lang="en-US" dirty="0" smtClean="0"/>
              <a:t>2012</a:t>
            </a:r>
          </a:p>
          <a:p>
            <a:r>
              <a:rPr lang="en-US" i="1" dirty="0" smtClean="0"/>
              <a:t>Learning To Think Things Through: A Guide to Critical Thinking Across the Curriculum</a:t>
            </a:r>
          </a:p>
          <a:p>
            <a:r>
              <a:rPr lang="en-US" dirty="0" smtClean="0"/>
              <a:t>Gerald M. </a:t>
            </a:r>
            <a:r>
              <a:rPr lang="en-US" dirty="0" err="1" smtClean="0"/>
              <a:t>Nosich</a:t>
            </a:r>
            <a:endParaRPr lang="en-US" dirty="0" smtClean="0"/>
          </a:p>
          <a:p>
            <a:r>
              <a:rPr lang="en-US" dirty="0" smtClean="0"/>
              <a:t>Boston, Massachusetts</a:t>
            </a:r>
          </a:p>
          <a:p>
            <a:r>
              <a:rPr lang="en-US" dirty="0" smtClean="0"/>
              <a:t>Pearson Education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err="1" smtClean="0"/>
              <a:t>Nosich</a:t>
            </a:r>
            <a:r>
              <a:rPr lang="en-US" dirty="0" smtClean="0"/>
              <a:t>, Gerald M. </a:t>
            </a:r>
            <a:r>
              <a:rPr lang="en-US" i="1" dirty="0" smtClean="0"/>
              <a:t>Learning To Think Things   </a:t>
            </a:r>
          </a:p>
          <a:p>
            <a:pPr>
              <a:lnSpc>
                <a:spcPct val="150000"/>
              </a:lnSpc>
              <a:buNone/>
            </a:pPr>
            <a:r>
              <a:rPr lang="en-US" i="1" dirty="0" smtClean="0"/>
              <a:t>	   Through: A Guide to Critical Thinking Across</a:t>
            </a:r>
          </a:p>
          <a:p>
            <a:pPr>
              <a:lnSpc>
                <a:spcPct val="150000"/>
              </a:lnSpc>
              <a:buNone/>
            </a:pPr>
            <a:r>
              <a:rPr lang="en-US" i="1" dirty="0" smtClean="0"/>
              <a:t>	   the Curriculum</a:t>
            </a:r>
            <a:r>
              <a:rPr lang="en-US" dirty="0" smtClean="0"/>
              <a:t>. 4</a:t>
            </a:r>
            <a:r>
              <a:rPr lang="en-US" baseline="30000" dirty="0" smtClean="0"/>
              <a:t>th</a:t>
            </a:r>
            <a:r>
              <a:rPr lang="en-US" dirty="0" smtClean="0"/>
              <a:t> ed. Boston: Pearson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 Education, 2012. Print.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an Entry for this Article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Pages: 191-206.</a:t>
            </a:r>
          </a:p>
          <a:p>
            <a:r>
              <a:rPr lang="en-US" dirty="0" smtClean="0"/>
              <a:t>Journal title: </a:t>
            </a:r>
            <a:r>
              <a:rPr lang="en-US" i="1" dirty="0" smtClean="0"/>
              <a:t>ARIEL: A Review of International English Literature.</a:t>
            </a:r>
          </a:p>
          <a:p>
            <a:r>
              <a:rPr lang="en-US" dirty="0" smtClean="0"/>
              <a:t>Article title: “Baal and Thoth: Unwelcome Apparitions in J. M. Coetzee’s </a:t>
            </a:r>
            <a:r>
              <a:rPr lang="en-US" i="1" dirty="0" smtClean="0"/>
              <a:t>The Master of Petersburg</a:t>
            </a:r>
            <a:r>
              <a:rPr lang="en-US" dirty="0" smtClean="0"/>
              <a:t> and </a:t>
            </a:r>
            <a:r>
              <a:rPr lang="en-US" i="1" dirty="0" smtClean="0"/>
              <a:t>Disgrace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Author: </a:t>
            </a:r>
            <a:r>
              <a:rPr lang="en-US" dirty="0" err="1" smtClean="0"/>
              <a:t>Hania</a:t>
            </a:r>
            <a:r>
              <a:rPr lang="en-US" dirty="0" smtClean="0"/>
              <a:t> A. M. </a:t>
            </a:r>
            <a:r>
              <a:rPr lang="en-US" dirty="0" err="1" smtClean="0"/>
              <a:t>Nashef</a:t>
            </a:r>
            <a:r>
              <a:rPr lang="en-US" dirty="0" smtClean="0"/>
              <a:t>.</a:t>
            </a:r>
          </a:p>
          <a:p>
            <a:r>
              <a:rPr lang="en-US" dirty="0" smtClean="0"/>
              <a:t>Journal information: volume 41, issue 3-4</a:t>
            </a:r>
          </a:p>
          <a:p>
            <a:r>
              <a:rPr lang="en-US" dirty="0" smtClean="0"/>
              <a:t>Date: 2010</a:t>
            </a:r>
          </a:p>
          <a:p>
            <a:r>
              <a:rPr lang="en-US" dirty="0" smtClean="0"/>
              <a:t>Database: MLA Bibliography.</a:t>
            </a:r>
          </a:p>
          <a:p>
            <a:r>
              <a:rPr lang="en-US" dirty="0" smtClean="0"/>
              <a:t>Retrieval date: August 15, 2015.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028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err="1" smtClean="0">
                <a:cs typeface="Courier New" panose="02070309020205020404" pitchFamily="49" charset="0"/>
              </a:rPr>
              <a:t>Nashev</a:t>
            </a:r>
            <a:r>
              <a:rPr lang="en-US" sz="2400" dirty="0" smtClean="0">
                <a:cs typeface="Courier New" panose="02070309020205020404" pitchFamily="49" charset="0"/>
              </a:rPr>
              <a:t>, </a:t>
            </a:r>
            <a:r>
              <a:rPr lang="en-US" sz="2400" dirty="0" err="1" smtClean="0">
                <a:cs typeface="Courier New" panose="02070309020205020404" pitchFamily="49" charset="0"/>
              </a:rPr>
              <a:t>Hania</a:t>
            </a:r>
            <a:r>
              <a:rPr lang="en-US" sz="2400" dirty="0" smtClean="0">
                <a:cs typeface="Courier New" panose="02070309020205020404" pitchFamily="49" charset="0"/>
              </a:rPr>
              <a:t> A. M. </a:t>
            </a:r>
            <a:r>
              <a:rPr lang="en-US" sz="2400" dirty="0">
                <a:cs typeface="Courier New" panose="02070309020205020404" pitchFamily="49" charset="0"/>
              </a:rPr>
              <a:t>“Baal and Thoth</a:t>
            </a:r>
            <a:r>
              <a:rPr lang="en-US" sz="2400" dirty="0" smtClean="0">
                <a:cs typeface="Courier New" panose="02070309020205020404" pitchFamily="49" charset="0"/>
              </a:rPr>
              <a:t>: Unwelcome </a:t>
            </a:r>
            <a:r>
              <a:rPr lang="en-US" sz="2400" dirty="0">
                <a:cs typeface="Courier New" panose="02070309020205020404" pitchFamily="49" charset="0"/>
              </a:rPr>
              <a:t>Apparitions </a:t>
            </a:r>
            <a:r>
              <a:rPr lang="en-US" sz="2400" dirty="0" smtClean="0">
                <a:cs typeface="Courier New" panose="02070309020205020404" pitchFamily="49" charset="0"/>
              </a:rPr>
              <a:t>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cs typeface="Courier New" panose="02070309020205020404" pitchFamily="49" charset="0"/>
              </a:rPr>
              <a:t>           J</a:t>
            </a:r>
            <a:r>
              <a:rPr lang="en-US" sz="2400" dirty="0">
                <a:cs typeface="Courier New" panose="02070309020205020404" pitchFamily="49" charset="0"/>
              </a:rPr>
              <a:t>. M. </a:t>
            </a:r>
            <a:r>
              <a:rPr lang="en-US" sz="2400" dirty="0" smtClean="0">
                <a:cs typeface="Courier New" panose="02070309020205020404" pitchFamily="49" charset="0"/>
              </a:rPr>
              <a:t>Coetzee’s </a:t>
            </a:r>
            <a:r>
              <a:rPr lang="en-US" sz="2400" i="1" dirty="0" smtClean="0">
                <a:cs typeface="Courier New" panose="02070309020205020404" pitchFamily="49" charset="0"/>
              </a:rPr>
              <a:t>The Master </a:t>
            </a:r>
            <a:r>
              <a:rPr lang="en-US" sz="2400" i="1" dirty="0">
                <a:cs typeface="Courier New" panose="02070309020205020404" pitchFamily="49" charset="0"/>
              </a:rPr>
              <a:t>of Petersburg</a:t>
            </a:r>
            <a:r>
              <a:rPr lang="en-US" sz="2400" dirty="0">
                <a:cs typeface="Courier New" panose="02070309020205020404" pitchFamily="49" charset="0"/>
              </a:rPr>
              <a:t> and </a:t>
            </a:r>
            <a:endParaRPr lang="en-US" sz="2400" dirty="0" smtClean="0"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i="1" dirty="0" smtClean="0">
                <a:cs typeface="Courier New" panose="02070309020205020404" pitchFamily="49" charset="0"/>
              </a:rPr>
              <a:t>          Disgrace</a:t>
            </a:r>
            <a:r>
              <a:rPr lang="en-US" sz="2400" dirty="0" smtClean="0">
                <a:cs typeface="Courier New" panose="02070309020205020404" pitchFamily="49" charset="0"/>
              </a:rPr>
              <a:t>.” </a:t>
            </a:r>
            <a:r>
              <a:rPr lang="en-US" sz="2400" i="1" dirty="0">
                <a:cs typeface="Courier New" panose="02070309020205020404" pitchFamily="49" charset="0"/>
              </a:rPr>
              <a:t>ARIEL: A </a:t>
            </a:r>
            <a:r>
              <a:rPr lang="en-US" sz="2400" i="1" dirty="0" smtClean="0">
                <a:cs typeface="Courier New" panose="02070309020205020404" pitchFamily="49" charset="0"/>
              </a:rPr>
              <a:t>Review </a:t>
            </a:r>
            <a:r>
              <a:rPr lang="en-US" sz="2400" i="1" dirty="0">
                <a:cs typeface="Courier New" panose="02070309020205020404" pitchFamily="49" charset="0"/>
              </a:rPr>
              <a:t>of </a:t>
            </a:r>
            <a:r>
              <a:rPr lang="en-US" sz="2400" i="1" dirty="0" smtClean="0">
                <a:cs typeface="Courier New" panose="02070309020205020404" pitchFamily="49" charset="0"/>
              </a:rPr>
              <a:t>International </a:t>
            </a:r>
            <a:r>
              <a:rPr lang="en-US" sz="2400" i="1" dirty="0">
                <a:cs typeface="Courier New" panose="02070309020205020404" pitchFamily="49" charset="0"/>
              </a:rPr>
              <a:t>English </a:t>
            </a:r>
            <a:endParaRPr lang="en-US" sz="2400" i="1" dirty="0" smtClean="0">
              <a:cs typeface="Courier New" panose="020703090202050204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i="1" dirty="0" smtClean="0">
                <a:cs typeface="Courier New" panose="02070309020205020404" pitchFamily="49" charset="0"/>
              </a:rPr>
              <a:t>          Literature</a:t>
            </a:r>
            <a:r>
              <a:rPr lang="en-US" sz="2400" dirty="0" smtClean="0">
                <a:cs typeface="Courier New" panose="02070309020205020404" pitchFamily="49" charset="0"/>
              </a:rPr>
              <a:t> 41.3-4 (2010): 191-206. </a:t>
            </a:r>
            <a:r>
              <a:rPr lang="en-US" sz="2400" i="1" dirty="0" smtClean="0">
                <a:cs typeface="Courier New" panose="02070309020205020404" pitchFamily="49" charset="0"/>
              </a:rPr>
              <a:t>MLA International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i="1" dirty="0" smtClean="0">
                <a:cs typeface="Courier New" panose="02070309020205020404" pitchFamily="49" charset="0"/>
              </a:rPr>
              <a:t>          Bibliography</a:t>
            </a:r>
            <a:r>
              <a:rPr lang="en-US" sz="2400" dirty="0" smtClean="0">
                <a:cs typeface="Courier New" panose="02070309020205020404" pitchFamily="49" charset="0"/>
              </a:rPr>
              <a:t>. Web. 15 Aug. 2015.</a:t>
            </a:r>
            <a:endParaRPr lang="en-US" sz="2400" i="1" dirty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06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Rules for Writers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458-59: Index.</a:t>
            </a:r>
          </a:p>
          <a:p>
            <a:r>
              <a:rPr lang="en-US" dirty="0" smtClean="0"/>
              <a:t>491ff.: Formats are explained.</a:t>
            </a:r>
          </a:p>
          <a:p>
            <a:r>
              <a:rPr lang="en-US" dirty="0" smtClean="0"/>
              <a:t>505: Websites.</a:t>
            </a:r>
          </a:p>
        </p:txBody>
      </p:sp>
    </p:spTree>
    <p:extLst>
      <p:ext uri="{BB962C8B-B14F-4D97-AF65-F5344CB8AC3E}">
        <p14:creationId xmlns:p14="http://schemas.microsoft.com/office/powerpoint/2010/main" val="389123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three parts of MLA format?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66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a WC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a Works Cited entry for the selection by John Berger </a:t>
            </a:r>
            <a:r>
              <a:rPr lang="en-US" i="1" dirty="0" smtClean="0"/>
              <a:t>Ways of Seeing </a:t>
            </a:r>
            <a:r>
              <a:rPr lang="en-US" dirty="0" smtClean="0"/>
              <a:t>in the 9th edition of David </a:t>
            </a:r>
            <a:r>
              <a:rPr lang="en-US" dirty="0" err="1" smtClean="0"/>
              <a:t>Bartholomae</a:t>
            </a:r>
            <a:r>
              <a:rPr lang="en-US" dirty="0" smtClean="0"/>
              <a:t> and Anthony </a:t>
            </a:r>
            <a:r>
              <a:rPr lang="en-US" dirty="0" err="1" smtClean="0"/>
              <a:t>Petrosky's</a:t>
            </a:r>
            <a:r>
              <a:rPr lang="en-US" dirty="0" smtClean="0"/>
              <a:t> book </a:t>
            </a:r>
            <a:r>
              <a:rPr lang="en-US" i="1" dirty="0" smtClean="0"/>
              <a:t>Ways of Reading: An Anthology for Writers</a:t>
            </a:r>
            <a:r>
              <a:rPr lang="en-US" dirty="0" smtClean="0"/>
              <a:t>. Bear in mind that it was published in 2011 and that Berger's material runs from pages 141 through 165. The anthology was published in  Boston by Bedford/St. Martin's.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dirty="0" smtClean="0"/>
              <a:t>Berger, John. </a:t>
            </a:r>
            <a:r>
              <a:rPr lang="en-US" i="1" dirty="0" smtClean="0"/>
              <a:t>Ways of Seeing</a:t>
            </a:r>
            <a:r>
              <a:rPr lang="en-US" dirty="0" smtClean="0"/>
              <a:t>. </a:t>
            </a:r>
            <a:r>
              <a:rPr lang="en-US" i="1" dirty="0" smtClean="0"/>
              <a:t>Ways of Reading:</a:t>
            </a:r>
          </a:p>
          <a:p>
            <a:pPr>
              <a:lnSpc>
                <a:spcPct val="150000"/>
              </a:lnSpc>
              <a:buNone/>
            </a:pPr>
            <a:r>
              <a:rPr lang="en-US" i="1" dirty="0" smtClean="0"/>
              <a:t>	   An Anthology for Writers</a:t>
            </a:r>
            <a:r>
              <a:rPr lang="en-US" dirty="0" smtClean="0"/>
              <a:t>. Ed. David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	   </a:t>
            </a:r>
            <a:r>
              <a:rPr lang="en-US" dirty="0" err="1" smtClean="0"/>
              <a:t>Bartholomae</a:t>
            </a:r>
            <a:r>
              <a:rPr lang="en-US" dirty="0" smtClean="0"/>
              <a:t> and Anthony </a:t>
            </a:r>
            <a:r>
              <a:rPr lang="en-US" dirty="0" err="1" smtClean="0"/>
              <a:t>Petrosky</a:t>
            </a:r>
            <a:r>
              <a:rPr lang="en-US" dirty="0" smtClean="0"/>
              <a:t>. 9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 Boston: Bedford/St. Martin’s, 2011. 141-65.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   Print.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would your WC list look like if your paper cited both John Berger and Susan </a:t>
            </a:r>
            <a:r>
              <a:rPr lang="en-US" dirty="0" err="1" smtClean="0"/>
              <a:t>Bordo</a:t>
            </a:r>
            <a:r>
              <a:rPr lang="en-US" dirty="0" smtClean="0"/>
              <a:t>? Her title is “Beauty (Re)discovers the Male Body.” That text runs from pages 189 through 233.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dirty="0" smtClean="0">
                <a:latin typeface="+mn-lt"/>
              </a:rPr>
              <a:t/>
            </a:r>
            <a:br>
              <a:rPr lang="en-US" sz="2400" dirty="0" smtClean="0">
                <a:latin typeface="+mn-lt"/>
              </a:rPr>
            </a:br>
            <a:r>
              <a:rPr lang="en-US" sz="2400" dirty="0">
                <a:latin typeface="+mn-lt"/>
              </a:rPr>
              <a:t/>
            </a:r>
            <a:br>
              <a:rPr lang="en-US" sz="2400" dirty="0">
                <a:latin typeface="+mn-lt"/>
              </a:rPr>
            </a:br>
            <a:r>
              <a:rPr lang="en-US" sz="2700" dirty="0" smtClean="0">
                <a:latin typeface="+mn-lt"/>
              </a:rPr>
              <a:t>Works Cited</a:t>
            </a:r>
            <a:endParaRPr lang="en-US" sz="27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err="1" smtClean="0"/>
              <a:t>Bartholomae</a:t>
            </a:r>
            <a:r>
              <a:rPr lang="en-US" sz="2400" dirty="0" smtClean="0"/>
              <a:t>, David, and Anthony </a:t>
            </a:r>
            <a:r>
              <a:rPr lang="en-US" sz="2400" dirty="0" err="1" smtClean="0"/>
              <a:t>Petrosky</a:t>
            </a:r>
            <a:r>
              <a:rPr lang="en-US" sz="2400" dirty="0" smtClean="0"/>
              <a:t>, eds. </a:t>
            </a:r>
            <a:r>
              <a:rPr lang="en-US" sz="2400" i="1" dirty="0" smtClean="0"/>
              <a:t>Ways of</a:t>
            </a:r>
          </a:p>
          <a:p>
            <a:pPr>
              <a:lnSpc>
                <a:spcPct val="150000"/>
              </a:lnSpc>
              <a:buNone/>
            </a:pPr>
            <a:r>
              <a:rPr lang="en-US" sz="2400" i="1" dirty="0"/>
              <a:t> </a:t>
            </a:r>
            <a:r>
              <a:rPr lang="en-US" sz="2400" i="1" dirty="0" smtClean="0"/>
              <a:t>      Reading: An Anthology for Writers</a:t>
            </a:r>
            <a:r>
              <a:rPr lang="en-US" sz="2400" dirty="0" smtClean="0"/>
              <a:t>. 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ed. Boston:   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Bedford/St. Martin’s, 2011. Print.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Berger, John. </a:t>
            </a:r>
            <a:r>
              <a:rPr lang="en-US" sz="2400" i="1" dirty="0" smtClean="0"/>
              <a:t>Ways of Seeing</a:t>
            </a:r>
            <a:r>
              <a:rPr lang="en-US" sz="2400" dirty="0" smtClean="0"/>
              <a:t>. </a:t>
            </a:r>
            <a:r>
              <a:rPr lang="en-US" sz="2400" dirty="0" err="1" smtClean="0"/>
              <a:t>Bartholomae</a:t>
            </a:r>
            <a:r>
              <a:rPr lang="en-US" sz="2400" dirty="0" smtClean="0"/>
              <a:t> and </a:t>
            </a:r>
            <a:r>
              <a:rPr lang="en-US" sz="2400" dirty="0" err="1" smtClean="0"/>
              <a:t>Petrosky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       141-65.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err="1" smtClean="0"/>
              <a:t>Bordo</a:t>
            </a:r>
            <a:r>
              <a:rPr lang="en-US" sz="2400" dirty="0" smtClean="0"/>
              <a:t>, Susan. “Beauty (Re)discovers the Male Body.”   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</a:t>
            </a:r>
            <a:r>
              <a:rPr lang="en-US" sz="2400" dirty="0" err="1" smtClean="0"/>
              <a:t>Bartholomae</a:t>
            </a:r>
            <a:r>
              <a:rPr lang="en-US" sz="2400" dirty="0" smtClean="0"/>
              <a:t> and </a:t>
            </a:r>
            <a:r>
              <a:rPr lang="en-US" sz="2400" dirty="0" err="1" smtClean="0"/>
              <a:t>Petrosky</a:t>
            </a:r>
            <a:r>
              <a:rPr lang="en-US" sz="2400" dirty="0" smtClean="0"/>
              <a:t> 189-233.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Wilson’s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Vintage Books</a:t>
            </a:r>
          </a:p>
          <a:p>
            <a:r>
              <a:rPr lang="en-US" dirty="0" smtClean="0"/>
              <a:t>New York, NY</a:t>
            </a:r>
          </a:p>
          <a:p>
            <a:r>
              <a:rPr lang="en-US" i="1" dirty="0" smtClean="0"/>
              <a:t>The Future of Life</a:t>
            </a:r>
          </a:p>
          <a:p>
            <a:r>
              <a:rPr lang="en-US" dirty="0" smtClean="0"/>
              <a:t>Edward O. Wilson</a:t>
            </a:r>
          </a:p>
          <a:p>
            <a:r>
              <a:rPr lang="en-US" dirty="0" smtClean="0"/>
              <a:t>2002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mtClean="0"/>
              <a:t>Wilson, Edward O. </a:t>
            </a:r>
            <a:r>
              <a:rPr lang="en-US" i="1" dirty="0" smtClean="0"/>
              <a:t>The Future of Life</a:t>
            </a:r>
            <a:r>
              <a:rPr lang="en-US" dirty="0" smtClean="0"/>
              <a:t>. New York:</a:t>
            </a:r>
          </a:p>
          <a:p>
            <a:pPr>
              <a:lnSpc>
                <a:spcPct val="15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 Vintage, 2002. Print.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428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MLA Worksheet</vt:lpstr>
      <vt:lpstr>Rules for Writers</vt:lpstr>
      <vt:lpstr>Question</vt:lpstr>
      <vt:lpstr>Do a WC Entry</vt:lpstr>
      <vt:lpstr>Answer</vt:lpstr>
      <vt:lpstr>Two Sources</vt:lpstr>
      <vt:lpstr>  Works Cited</vt:lpstr>
      <vt:lpstr>Wilson’s Book</vt:lpstr>
      <vt:lpstr>Answer</vt:lpstr>
      <vt:lpstr>Nosich’s Book</vt:lpstr>
      <vt:lpstr>Answer</vt:lpstr>
      <vt:lpstr>Do an Entry for this Article</vt:lpstr>
      <vt:lpstr>Correct Entry</vt:lpstr>
    </vt:vector>
  </TitlesOfParts>
  <Company>Winthrop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MLA Worksheet</dc:title>
  <dc:creator>fikem</dc:creator>
  <cp:lastModifiedBy>Fike, Matthew A.</cp:lastModifiedBy>
  <cp:revision>11</cp:revision>
  <dcterms:created xsi:type="dcterms:W3CDTF">2011-10-12T17:21:46Z</dcterms:created>
  <dcterms:modified xsi:type="dcterms:W3CDTF">2015-08-27T14:48:01Z</dcterms:modified>
</cp:coreProperties>
</file>