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88" r:id="rId4"/>
    <p:sldId id="282" r:id="rId5"/>
    <p:sldId id="257" r:id="rId6"/>
    <p:sldId id="258" r:id="rId7"/>
    <p:sldId id="260" r:id="rId8"/>
    <p:sldId id="259" r:id="rId9"/>
    <p:sldId id="262" r:id="rId10"/>
    <p:sldId id="263" r:id="rId11"/>
    <p:sldId id="264" r:id="rId12"/>
    <p:sldId id="265" r:id="rId13"/>
    <p:sldId id="266" r:id="rId14"/>
    <p:sldId id="267" r:id="rId15"/>
    <p:sldId id="261" r:id="rId16"/>
    <p:sldId id="279" r:id="rId17"/>
    <p:sldId id="268" r:id="rId18"/>
    <p:sldId id="269" r:id="rId19"/>
    <p:sldId id="270" r:id="rId20"/>
    <p:sldId id="271" r:id="rId21"/>
    <p:sldId id="272" r:id="rId22"/>
    <p:sldId id="285" r:id="rId23"/>
    <p:sldId id="287" r:id="rId24"/>
    <p:sldId id="273" r:id="rId25"/>
    <p:sldId id="274" r:id="rId26"/>
    <p:sldId id="275" r:id="rId27"/>
    <p:sldId id="276" r:id="rId28"/>
    <p:sldId id="277" r:id="rId29"/>
    <p:sldId id="278" r:id="rId30"/>
    <p:sldId id="280" r:id="rId31"/>
    <p:sldId id="283" r:id="rId32"/>
    <p:sldId id="286" r:id="rId33"/>
    <p:sldId id="284"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F07E3F4-5FF0-4F28-B923-6BFFEBFED1A2}" type="datetimeFigureOut">
              <a:rPr lang="en-US" smtClean="0"/>
              <a:pPr/>
              <a:t>8/13/2018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2DD3C-6D29-402D-8836-FD5C633C0A5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07E3F4-5FF0-4F28-B923-6BFFEBFED1A2}" type="datetimeFigureOut">
              <a:rPr lang="en-US" smtClean="0"/>
              <a:pPr/>
              <a:t>8/13/2018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2DD3C-6D29-402D-8836-FD5C633C0A5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07E3F4-5FF0-4F28-B923-6BFFEBFED1A2}" type="datetimeFigureOut">
              <a:rPr lang="en-US" smtClean="0"/>
              <a:pPr/>
              <a:t>8/13/2018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2DD3C-6D29-402D-8836-FD5C633C0A5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07E3F4-5FF0-4F28-B923-6BFFEBFED1A2}" type="datetimeFigureOut">
              <a:rPr lang="en-US" smtClean="0"/>
              <a:pPr/>
              <a:t>8/13/2018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2DD3C-6D29-402D-8836-FD5C633C0A5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07E3F4-5FF0-4F28-B923-6BFFEBFED1A2}" type="datetimeFigureOut">
              <a:rPr lang="en-US" smtClean="0"/>
              <a:pPr/>
              <a:t>8/13/2018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92DD3C-6D29-402D-8836-FD5C633C0A5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07E3F4-5FF0-4F28-B923-6BFFEBFED1A2}" type="datetimeFigureOut">
              <a:rPr lang="en-US" smtClean="0"/>
              <a:pPr/>
              <a:t>8/13/2018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92DD3C-6D29-402D-8836-FD5C633C0A5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F07E3F4-5FF0-4F28-B923-6BFFEBFED1A2}" type="datetimeFigureOut">
              <a:rPr lang="en-US" smtClean="0"/>
              <a:pPr/>
              <a:t>8/13/2018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92DD3C-6D29-402D-8836-FD5C633C0A5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07E3F4-5FF0-4F28-B923-6BFFEBFED1A2}" type="datetimeFigureOut">
              <a:rPr lang="en-US" smtClean="0"/>
              <a:pPr/>
              <a:t>8/13/2018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92DD3C-6D29-402D-8836-FD5C633C0A5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07E3F4-5FF0-4F28-B923-6BFFEBFED1A2}" type="datetimeFigureOut">
              <a:rPr lang="en-US" smtClean="0"/>
              <a:pPr/>
              <a:t>8/13/2018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92DD3C-6D29-402D-8836-FD5C633C0A5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07E3F4-5FF0-4F28-B923-6BFFEBFED1A2}" type="datetimeFigureOut">
              <a:rPr lang="en-US" smtClean="0"/>
              <a:pPr/>
              <a:t>8/13/2018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92DD3C-6D29-402D-8836-FD5C633C0A5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07E3F4-5FF0-4F28-B923-6BFFEBFED1A2}" type="datetimeFigureOut">
              <a:rPr lang="en-US" smtClean="0"/>
              <a:pPr/>
              <a:t>8/13/2018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92DD3C-6D29-402D-8836-FD5C633C0A5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07E3F4-5FF0-4F28-B923-6BFFEBFED1A2}" type="datetimeFigureOut">
              <a:rPr lang="en-US" smtClean="0"/>
              <a:pPr/>
              <a:t>8/13/2018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92DD3C-6D29-402D-8836-FD5C633C0A5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faculty.winthrop.edu/fikem/Courses/CRTW%20201/CRTW%20201%20Paper%20One%20Fall%202015.htm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First Day Slide Show</a:t>
            </a:r>
            <a:endParaRPr lang="en-US" dirty="0"/>
          </a:p>
        </p:txBody>
      </p:sp>
      <p:sp>
        <p:nvSpPr>
          <p:cNvPr id="3" name="Subtitle 2"/>
          <p:cNvSpPr>
            <a:spLocks noGrp="1"/>
          </p:cNvSpPr>
          <p:nvPr>
            <p:ph type="subTitle" idx="1"/>
          </p:nvPr>
        </p:nvSpPr>
        <p:spPr/>
        <p:txBody>
          <a:bodyPr/>
          <a:lstStyle/>
          <a:p>
            <a:r>
              <a:rPr lang="en-US" dirty="0" smtClean="0"/>
              <a:t>CRTW 201</a:t>
            </a:r>
          </a:p>
          <a:p>
            <a:r>
              <a:rPr lang="en-US" dirty="0" smtClean="0"/>
              <a:t>Dr. Fike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Q: What is the format of CRTW 201?</a:t>
            </a:r>
          </a:p>
          <a:p>
            <a:r>
              <a:rPr lang="en-US" dirty="0" smtClean="0"/>
              <a:t>A: Discussion, group work, group presentations. I will hardly ever lecture about anything.</a:t>
            </a:r>
          </a:p>
          <a:p>
            <a:endParaRPr lang="en-US" dirty="0"/>
          </a:p>
          <a:p>
            <a:r>
              <a:rPr lang="en-US" b="1" dirty="0" smtClean="0"/>
              <a:t>Q: What distinguishes this section from other instructors’ sections?</a:t>
            </a:r>
          </a:p>
          <a:p>
            <a:r>
              <a:rPr lang="en-US" dirty="0" smtClean="0"/>
              <a:t>A: Three texts from </a:t>
            </a:r>
            <a:r>
              <a:rPr lang="en-US" i="1" dirty="0" smtClean="0"/>
              <a:t>Ways of Reading</a:t>
            </a:r>
            <a:r>
              <a:rPr lang="en-US" dirty="0" smtClean="0"/>
              <a:t>, various critical reading strategies from </a:t>
            </a:r>
            <a:r>
              <a:rPr lang="en-US" i="1" dirty="0" smtClean="0"/>
              <a:t>Writing Analytically</a:t>
            </a:r>
            <a:r>
              <a:rPr lang="en-US" dirty="0" smtClean="0"/>
              <a:t>, and </a:t>
            </a:r>
            <a:r>
              <a:rPr lang="en-US" i="1" dirty="0" smtClean="0"/>
              <a:t>The Future of Life</a:t>
            </a:r>
            <a:r>
              <a:rPr lang="en-US" dirty="0" smtClean="0"/>
              <a:t>. This section does not require more reading than others do, but some of the readings are more challenging than you would encounter in other sections.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 continued</a:t>
            </a:r>
            <a:endParaRPr lang="en-US" dirty="0"/>
          </a:p>
        </p:txBody>
      </p:sp>
      <p:sp>
        <p:nvSpPr>
          <p:cNvPr id="3" name="Content Placeholder 2"/>
          <p:cNvSpPr>
            <a:spLocks noGrp="1"/>
          </p:cNvSpPr>
          <p:nvPr>
            <p:ph idx="1"/>
          </p:nvPr>
        </p:nvSpPr>
        <p:spPr/>
        <p:txBody>
          <a:bodyPr>
            <a:normAutofit fontScale="62500" lnSpcReduction="20000"/>
          </a:bodyPr>
          <a:lstStyle/>
          <a:p>
            <a:r>
              <a:rPr lang="en-US" b="1" dirty="0" smtClean="0"/>
              <a:t>Q: How many books to we have to buy?</a:t>
            </a:r>
          </a:p>
          <a:p>
            <a:r>
              <a:rPr lang="en-US" dirty="0" smtClean="0"/>
              <a:t>A: </a:t>
            </a:r>
            <a:r>
              <a:rPr lang="en-US" dirty="0" err="1" smtClean="0"/>
              <a:t>Nosich</a:t>
            </a:r>
            <a:r>
              <a:rPr lang="en-US" dirty="0" smtClean="0"/>
              <a:t> </a:t>
            </a:r>
            <a:r>
              <a:rPr lang="en-US" dirty="0"/>
              <a:t>and Wilson are required texts and </a:t>
            </a:r>
            <a:r>
              <a:rPr lang="en-US" dirty="0" smtClean="0"/>
              <a:t>you </a:t>
            </a:r>
            <a:r>
              <a:rPr lang="en-US" dirty="0"/>
              <a:t>must buy or copy </a:t>
            </a:r>
            <a:r>
              <a:rPr lang="en-US" dirty="0" smtClean="0"/>
              <a:t>them: hardcopy is required in class. </a:t>
            </a:r>
            <a:r>
              <a:rPr lang="en-US" i="1" dirty="0"/>
              <a:t>Ways</a:t>
            </a:r>
            <a:r>
              <a:rPr lang="en-US" dirty="0"/>
              <a:t> and </a:t>
            </a:r>
            <a:r>
              <a:rPr lang="en-US" i="1" dirty="0"/>
              <a:t>WA</a:t>
            </a:r>
            <a:r>
              <a:rPr lang="en-US" dirty="0"/>
              <a:t> are on reserve at the library, </a:t>
            </a:r>
            <a:r>
              <a:rPr lang="en-US" dirty="0" smtClean="0"/>
              <a:t>but </a:t>
            </a:r>
            <a:r>
              <a:rPr lang="en-US" dirty="0"/>
              <a:t>the </a:t>
            </a:r>
            <a:r>
              <a:rPr lang="en-US" dirty="0" smtClean="0"/>
              <a:t>three texts from </a:t>
            </a:r>
            <a:r>
              <a:rPr lang="en-US" i="1" dirty="0" smtClean="0"/>
              <a:t>Ways </a:t>
            </a:r>
            <a:r>
              <a:rPr lang="en-US" dirty="0" smtClean="0"/>
              <a:t>are </a:t>
            </a:r>
            <a:r>
              <a:rPr lang="en-US" dirty="0"/>
              <a:t>linked to the course calendar. There are no assignments in </a:t>
            </a:r>
            <a:r>
              <a:rPr lang="en-US" i="1" dirty="0"/>
              <a:t>WA</a:t>
            </a:r>
            <a:r>
              <a:rPr lang="en-US" dirty="0"/>
              <a:t>, though I will refer to it frequently</a:t>
            </a:r>
            <a:r>
              <a:rPr lang="en-US" dirty="0" smtClean="0"/>
              <a:t>. I assume that you already have a college-level handbook; if not, buy one.</a:t>
            </a:r>
            <a:endParaRPr lang="en-US" dirty="0"/>
          </a:p>
          <a:p>
            <a:pPr marL="0" indent="0">
              <a:buNone/>
            </a:pPr>
            <a:endParaRPr lang="en-US" b="1" dirty="0"/>
          </a:p>
          <a:p>
            <a:r>
              <a:rPr lang="en-US" b="1" dirty="0" smtClean="0"/>
              <a:t>Q: What are my main assumptions in preparing this course?</a:t>
            </a:r>
          </a:p>
          <a:p>
            <a:r>
              <a:rPr lang="en-US" dirty="0" smtClean="0"/>
              <a:t>A: You should read interesting, challenging texts. You should learn from each other. You should pass if you attend, participate, and do all the assignments with reasonable alacrity. (</a:t>
            </a:r>
            <a:r>
              <a:rPr lang="en-US" i="1" dirty="0" smtClean="0"/>
              <a:t>Ten percent </a:t>
            </a:r>
            <a:r>
              <a:rPr lang="en-US" dirty="0" smtClean="0"/>
              <a:t>of your grade is for class presence. </a:t>
            </a:r>
            <a:r>
              <a:rPr lang="en-US" i="1" dirty="0" smtClean="0"/>
              <a:t>This is a gift to you</a:t>
            </a:r>
            <a:r>
              <a:rPr lang="en-US" dirty="0" smtClean="0"/>
              <a:t>: all you have to do to get full credit is show up on time with the required materials. If you lose points because of absences and </a:t>
            </a:r>
            <a:r>
              <a:rPr lang="en-US" dirty="0" err="1" smtClean="0"/>
              <a:t>tardies</a:t>
            </a:r>
            <a:r>
              <a:rPr lang="en-US" dirty="0" smtClean="0"/>
              <a:t>, you may have to repeat the course.)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FAQ, continued</a:t>
            </a:r>
            <a:endParaRPr lang="en-US" dirty="0"/>
          </a:p>
        </p:txBody>
      </p:sp>
      <p:sp>
        <p:nvSpPr>
          <p:cNvPr id="3" name="Content Placeholder 2"/>
          <p:cNvSpPr>
            <a:spLocks noGrp="1"/>
          </p:cNvSpPr>
          <p:nvPr>
            <p:ph idx="1"/>
          </p:nvPr>
        </p:nvSpPr>
        <p:spPr/>
        <p:txBody>
          <a:bodyPr/>
          <a:lstStyle/>
          <a:p>
            <a:r>
              <a:rPr lang="en-US" b="1" dirty="0" smtClean="0"/>
              <a:t>Q: What is the history of this course?</a:t>
            </a:r>
          </a:p>
          <a:p>
            <a:r>
              <a:rPr lang="en-US" dirty="0" smtClean="0"/>
              <a:t>A: Long story.</a:t>
            </a:r>
          </a:p>
          <a:p>
            <a:endParaRPr lang="en-US" dirty="0"/>
          </a:p>
          <a:p>
            <a:r>
              <a:rPr lang="en-US" b="1" dirty="0" smtClean="0"/>
              <a:t>Q: Tell us something about yourself.</a:t>
            </a:r>
          </a:p>
          <a:p>
            <a:pPr lvl="1"/>
            <a:r>
              <a:rPr lang="en-US" dirty="0" smtClean="0"/>
              <a:t>Ph.D., University of Michigan, 1988.</a:t>
            </a:r>
          </a:p>
          <a:p>
            <a:pPr lvl="1"/>
            <a:r>
              <a:rPr lang="en-US" dirty="0" smtClean="0"/>
              <a:t>From Holland, Michigan.</a:t>
            </a:r>
          </a:p>
          <a:p>
            <a:pPr lvl="1"/>
            <a:r>
              <a:rPr lang="en-US" dirty="0" smtClean="0"/>
              <a:t>I do psychological readings of literature.</a:t>
            </a:r>
          </a:p>
          <a:p>
            <a:pPr lvl="1"/>
            <a:r>
              <a:rPr lang="en-US" dirty="0" smtClean="0"/>
              <a:t>Full professor since 2011.</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True or False or To What Extent?</a:t>
            </a:r>
            <a:endParaRPr lang="en-US" dirty="0"/>
          </a:p>
        </p:txBody>
      </p:sp>
      <p:sp>
        <p:nvSpPr>
          <p:cNvPr id="3" name="Content Placeholder 2"/>
          <p:cNvSpPr>
            <a:spLocks noGrp="1"/>
          </p:cNvSpPr>
          <p:nvPr>
            <p:ph idx="1"/>
          </p:nvPr>
        </p:nvSpPr>
        <p:spPr/>
        <p:txBody>
          <a:bodyPr>
            <a:normAutofit fontScale="92500"/>
          </a:bodyPr>
          <a:lstStyle/>
          <a:p>
            <a:r>
              <a:rPr lang="en-US" dirty="0" smtClean="0"/>
              <a:t>“CRTW 201 is an English or writing course.”</a:t>
            </a:r>
          </a:p>
          <a:p>
            <a:r>
              <a:rPr lang="en-US" dirty="0" smtClean="0"/>
              <a:t>If this is true, it is true only to some extent. You do have to read texts and write papers, but none of the readings are purely </a:t>
            </a:r>
            <a:r>
              <a:rPr lang="en-US" i="1" dirty="0" smtClean="0"/>
              <a:t>literary</a:t>
            </a:r>
            <a:r>
              <a:rPr lang="en-US" dirty="0" smtClean="0"/>
              <a:t> texts, and CRTW is </a:t>
            </a:r>
            <a:r>
              <a:rPr lang="en-US" dirty="0" smtClean="0"/>
              <a:t>more </a:t>
            </a:r>
            <a:r>
              <a:rPr lang="en-US" dirty="0" smtClean="0"/>
              <a:t>of a “skills” course than a “content” course.</a:t>
            </a:r>
          </a:p>
          <a:p>
            <a:r>
              <a:rPr lang="en-US" dirty="0" smtClean="0"/>
              <a:t>To answer either true or false is to do what </a:t>
            </a:r>
            <a:r>
              <a:rPr lang="en-US" dirty="0" err="1" smtClean="0"/>
              <a:t>Nosich</a:t>
            </a:r>
            <a:r>
              <a:rPr lang="en-US" dirty="0" smtClean="0"/>
              <a:t> calls “black-and-white thinking.” Asking, “To what extent?” is a helpful tool from </a:t>
            </a:r>
            <a:r>
              <a:rPr lang="en-US" i="1" dirty="0" smtClean="0"/>
              <a:t>WA</a:t>
            </a:r>
            <a:r>
              <a:rPr lang="en-US"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Drawing Exercise</a:t>
            </a:r>
            <a:endParaRPr lang="en-US" dirty="0"/>
          </a:p>
        </p:txBody>
      </p:sp>
      <p:sp>
        <p:nvSpPr>
          <p:cNvPr id="3" name="Content Placeholder 2"/>
          <p:cNvSpPr>
            <a:spLocks noGrp="1"/>
          </p:cNvSpPr>
          <p:nvPr>
            <p:ph idx="1"/>
          </p:nvPr>
        </p:nvSpPr>
        <p:spPr/>
        <p:txBody>
          <a:bodyPr>
            <a:normAutofit fontScale="92500"/>
          </a:bodyPr>
          <a:lstStyle/>
          <a:p>
            <a:r>
              <a:rPr lang="en-US" dirty="0" smtClean="0"/>
              <a:t>Write “Critical Reading, Thinking, Writing” in your notebook. Using the letters C, R, T, and W, </a:t>
            </a:r>
            <a:r>
              <a:rPr lang="en-US" i="1" dirty="0" smtClean="0"/>
              <a:t>draw</a:t>
            </a:r>
            <a:r>
              <a:rPr lang="en-US" dirty="0" smtClean="0"/>
              <a:t> the course. In other words, create a diagram that shows how the relationships among reading, thinking, and writing are critical. Some of you should do so on the board. </a:t>
            </a:r>
          </a:p>
          <a:p>
            <a:r>
              <a:rPr lang="en-US" dirty="0" smtClean="0"/>
              <a:t>Note: </a:t>
            </a:r>
            <a:r>
              <a:rPr lang="en-US" i="1" dirty="0" smtClean="0"/>
              <a:t>Various answers are possible</a:t>
            </a:r>
            <a:r>
              <a:rPr lang="en-US" dirty="0" smtClean="0"/>
              <a:t>. Also, drawing is a really good way to help conceptualize relationships.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a:t>
            </a:r>
            <a:r>
              <a:rPr lang="en-US" b="1" u="sng" dirty="0" smtClean="0"/>
              <a:t>READING</a:t>
            </a:r>
            <a:r>
              <a:rPr lang="en-US" dirty="0" smtClean="0"/>
              <a:t>, Thinking, Writing</a:t>
            </a:r>
            <a:endParaRPr lang="en-US" dirty="0"/>
          </a:p>
        </p:txBody>
      </p:sp>
      <p:sp>
        <p:nvSpPr>
          <p:cNvPr id="3" name="Content Placeholder 2"/>
          <p:cNvSpPr>
            <a:spLocks noGrp="1"/>
          </p:cNvSpPr>
          <p:nvPr>
            <p:ph idx="1"/>
          </p:nvPr>
        </p:nvSpPr>
        <p:spPr/>
        <p:txBody>
          <a:bodyPr>
            <a:normAutofit lnSpcReduction="10000"/>
          </a:bodyPr>
          <a:lstStyle/>
          <a:p>
            <a:r>
              <a:rPr lang="en-US" dirty="0" smtClean="0"/>
              <a:t>READING is the foundation for our thinking and writing.</a:t>
            </a:r>
          </a:p>
          <a:p>
            <a:r>
              <a:rPr lang="en-US" dirty="0" smtClean="0"/>
              <a:t>If you want to do CT, you have to have something to do CT </a:t>
            </a:r>
            <a:r>
              <a:rPr lang="en-US" i="1" dirty="0" smtClean="0"/>
              <a:t>about</a:t>
            </a:r>
            <a:r>
              <a:rPr lang="en-US" dirty="0" smtClean="0"/>
              <a:t>. </a:t>
            </a:r>
          </a:p>
          <a:p>
            <a:r>
              <a:rPr lang="en-US" dirty="0" smtClean="0"/>
              <a:t>The goal, in other words, is not to </a:t>
            </a:r>
            <a:r>
              <a:rPr lang="en-US" i="1" dirty="0" smtClean="0"/>
              <a:t>memorize</a:t>
            </a:r>
            <a:r>
              <a:rPr lang="en-US" dirty="0" smtClean="0"/>
              <a:t> what you read but to </a:t>
            </a:r>
            <a:r>
              <a:rPr lang="en-US" i="1" dirty="0" smtClean="0"/>
              <a:t>understand</a:t>
            </a:r>
            <a:r>
              <a:rPr lang="en-US" dirty="0" smtClean="0"/>
              <a:t> it.</a:t>
            </a:r>
          </a:p>
          <a:p>
            <a:r>
              <a:rPr lang="en-US" dirty="0" smtClean="0"/>
              <a:t>By working on texts in this class, you will become better readers of texts in other classes.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Not To Say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stories are </a:t>
            </a:r>
            <a:r>
              <a:rPr lang="en-US" i="1" dirty="0" smtClean="0"/>
              <a:t>boring</a:t>
            </a:r>
            <a:r>
              <a:rPr lang="en-US" dirty="0" smtClean="0"/>
              <a:t>!”</a:t>
            </a:r>
          </a:p>
          <a:p>
            <a:endParaRPr lang="en-US" dirty="0"/>
          </a:p>
          <a:p>
            <a:r>
              <a:rPr lang="en-US" dirty="0" smtClean="0"/>
              <a:t>We’re not reading any fiction, first of all. Calling a nonfiction essay or book chapter a story is like calling a symphony a song. Wilson’s book is not a “novel.”</a:t>
            </a:r>
          </a:p>
          <a:p>
            <a:r>
              <a:rPr lang="en-US" dirty="0" smtClean="0"/>
              <a:t>TRY! Get engaged. Be active, not passive. Bring notes, comments, and questions to class.</a:t>
            </a:r>
          </a:p>
          <a:p>
            <a:r>
              <a:rPr lang="en-US" dirty="0" smtClean="0"/>
              <a:t>My former colleague, Dr. Bird, says: show up, keep up, get engaged, have fun, and be a nerd.</a:t>
            </a:r>
          </a:p>
          <a:p>
            <a:r>
              <a:rPr lang="en-US" dirty="0" smtClean="0"/>
              <a:t>I would add: bring your reading materials to class. CRTW is a course with “reading” in the title.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Role: An SEE-I</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State</a:t>
            </a:r>
            <a:r>
              <a:rPr lang="en-US" dirty="0" smtClean="0"/>
              <a:t>: </a:t>
            </a:r>
            <a:r>
              <a:rPr lang="en-US" i="1" dirty="0" smtClean="0"/>
              <a:t>A CRTW instructor is </a:t>
            </a:r>
            <a:r>
              <a:rPr lang="en-US" dirty="0" smtClean="0"/>
              <a:t>a facilitator of students’ learning.</a:t>
            </a:r>
          </a:p>
          <a:p>
            <a:r>
              <a:rPr lang="en-US" b="1" dirty="0" smtClean="0"/>
              <a:t>Elaborate</a:t>
            </a:r>
            <a:r>
              <a:rPr lang="en-US" dirty="0" smtClean="0"/>
              <a:t>: </a:t>
            </a:r>
            <a:r>
              <a:rPr lang="en-US" i="1" dirty="0" smtClean="0"/>
              <a:t>In other words</a:t>
            </a:r>
            <a:r>
              <a:rPr lang="en-US" dirty="0" smtClean="0"/>
              <a:t>, his job is to create opportunities for students to interact.</a:t>
            </a:r>
          </a:p>
          <a:p>
            <a:r>
              <a:rPr lang="en-US" b="1" dirty="0" smtClean="0"/>
              <a:t>Exemplify</a:t>
            </a:r>
            <a:r>
              <a:rPr lang="en-US" dirty="0" smtClean="0"/>
              <a:t>: </a:t>
            </a:r>
            <a:r>
              <a:rPr lang="en-US" i="1" dirty="0" smtClean="0"/>
              <a:t>For example</a:t>
            </a:r>
            <a:r>
              <a:rPr lang="en-US" dirty="0" smtClean="0"/>
              <a:t>, he sets up group work but does not lecture.</a:t>
            </a:r>
          </a:p>
          <a:p>
            <a:r>
              <a:rPr lang="en-US" b="1" dirty="0" smtClean="0"/>
              <a:t>Illustrate </a:t>
            </a:r>
            <a:r>
              <a:rPr lang="en-US" dirty="0" smtClean="0"/>
              <a:t>(analogy, comparison): </a:t>
            </a:r>
            <a:r>
              <a:rPr lang="en-US" i="1" dirty="0" smtClean="0"/>
              <a:t>He’s like </a:t>
            </a:r>
            <a:r>
              <a:rPr lang="en-US" dirty="0" smtClean="0"/>
              <a:t>a coach—a coach knows a lot about his sport, but his job is to guide the team’s progress, not to lift the weights or run the ball down the field.</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Analogy</a:t>
            </a:r>
            <a:endParaRPr lang="en-US" dirty="0"/>
          </a:p>
        </p:txBody>
      </p:sp>
      <p:sp>
        <p:nvSpPr>
          <p:cNvPr id="3" name="Content Placeholder 2"/>
          <p:cNvSpPr>
            <a:spLocks noGrp="1"/>
          </p:cNvSpPr>
          <p:nvPr>
            <p:ph idx="1"/>
          </p:nvPr>
        </p:nvSpPr>
        <p:spPr/>
        <p:txBody>
          <a:bodyPr/>
          <a:lstStyle/>
          <a:p>
            <a:r>
              <a:rPr lang="en-US" dirty="0" smtClean="0"/>
              <a:t>If this were pottery class, it would be a pretty bad deal if you never got to throw a pot.</a:t>
            </a:r>
          </a:p>
          <a:p>
            <a:r>
              <a:rPr lang="en-US" dirty="0" smtClean="0"/>
              <a:t>Like pottery class, CRTW is </a:t>
            </a:r>
            <a:r>
              <a:rPr lang="en-US" i="1" dirty="0" smtClean="0"/>
              <a:t>hands-on</a:t>
            </a:r>
            <a:r>
              <a:rPr lang="en-US" dirty="0" smtClean="0"/>
              <a:t> in its approach: CT is something you DO. </a:t>
            </a:r>
          </a:p>
          <a:p>
            <a:r>
              <a:rPr lang="en-US" dirty="0" smtClean="0"/>
              <a:t>That is why you must be present and </a:t>
            </a:r>
            <a:r>
              <a:rPr lang="en-US" i="1" dirty="0" smtClean="0"/>
              <a:t>bring the assigned materials every day</a:t>
            </a:r>
            <a:r>
              <a:rPr lang="en-US" dirty="0" smtClean="0"/>
              <a:t>—no exceptions. You may not just spectate.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Ways to Conceptualize CRTW</a:t>
            </a:r>
            <a:endParaRPr lang="en-US" dirty="0"/>
          </a:p>
        </p:txBody>
      </p:sp>
      <p:sp>
        <p:nvSpPr>
          <p:cNvPr id="3" name="Content Placeholder 2"/>
          <p:cNvSpPr>
            <a:spLocks noGrp="1"/>
          </p:cNvSpPr>
          <p:nvPr>
            <p:ph idx="1"/>
          </p:nvPr>
        </p:nvSpPr>
        <p:spPr/>
        <p:txBody>
          <a:bodyPr/>
          <a:lstStyle/>
          <a:p>
            <a:pPr>
              <a:buNone/>
            </a:pPr>
            <a:r>
              <a:rPr lang="en-US" dirty="0" smtClean="0"/>
              <a:t>WAY #1:</a:t>
            </a:r>
          </a:p>
          <a:p>
            <a:r>
              <a:rPr lang="en-US" dirty="0" smtClean="0"/>
              <a:t>What </a:t>
            </a:r>
            <a:r>
              <a:rPr lang="en-US" u="sng" dirty="0" smtClean="0"/>
              <a:t>questions</a:t>
            </a:r>
            <a:r>
              <a:rPr lang="en-US" dirty="0" smtClean="0"/>
              <a:t> do I need to ask?</a:t>
            </a:r>
          </a:p>
          <a:p>
            <a:r>
              <a:rPr lang="en-US" dirty="0" smtClean="0"/>
              <a:t>How can I find the </a:t>
            </a:r>
            <a:r>
              <a:rPr lang="en-US" u="sng" dirty="0" smtClean="0"/>
              <a:t>answers</a:t>
            </a:r>
            <a:r>
              <a:rPr lang="en-US" dirty="0" smtClean="0"/>
              <a:t> so that I can </a:t>
            </a:r>
            <a:r>
              <a:rPr lang="en-US" u="sng" dirty="0" smtClean="0"/>
              <a:t>believe</a:t>
            </a:r>
            <a:r>
              <a:rPr lang="en-US" dirty="0" smtClean="0"/>
              <a:t> the results and </a:t>
            </a:r>
            <a:r>
              <a:rPr lang="en-US" u="sng" dirty="0" smtClean="0"/>
              <a:t>act</a:t>
            </a:r>
            <a:r>
              <a:rPr lang="en-US" dirty="0" smtClean="0"/>
              <a:t> on my beliefs?</a:t>
            </a:r>
          </a:p>
          <a:p>
            <a:r>
              <a:rPr lang="en-US" dirty="0" smtClean="0"/>
              <a:t>(Note that these questions point toward “deep learning”: transformational learning and learning that connects the classroom to the world outside the university.)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Calling the Role</a:t>
            </a:r>
            <a:endParaRPr lang="en-US" dirty="0"/>
          </a:p>
        </p:txBody>
      </p:sp>
      <p:sp>
        <p:nvSpPr>
          <p:cNvPr id="3" name="Content Placeholder 2"/>
          <p:cNvSpPr>
            <a:spLocks noGrp="1"/>
          </p:cNvSpPr>
          <p:nvPr>
            <p:ph idx="1"/>
          </p:nvPr>
        </p:nvSpPr>
        <p:spPr/>
        <p:txBody>
          <a:bodyPr/>
          <a:lstStyle/>
          <a:p>
            <a:r>
              <a:rPr lang="en-US" dirty="0" smtClean="0"/>
              <a:t>I take attendance every day, but I do not count absences or </a:t>
            </a:r>
            <a:r>
              <a:rPr lang="en-US" dirty="0" err="1" smtClean="0"/>
              <a:t>tardies</a:t>
            </a:r>
            <a:r>
              <a:rPr lang="en-US" dirty="0" smtClean="0"/>
              <a:t> until our 3</a:t>
            </a:r>
            <a:r>
              <a:rPr lang="en-US" baseline="30000" dirty="0" smtClean="0"/>
              <a:t>rd</a:t>
            </a:r>
            <a:r>
              <a:rPr lang="en-US" dirty="0" smtClean="0"/>
              <a:t> class meeting.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 The Wedge</a:t>
            </a:r>
            <a:endParaRPr lang="en-US" dirty="0"/>
          </a:p>
        </p:txBody>
      </p:sp>
      <p:sp>
        <p:nvSpPr>
          <p:cNvPr id="3" name="Content Placeholder 2"/>
          <p:cNvSpPr>
            <a:spLocks noGrp="1"/>
          </p:cNvSpPr>
          <p:nvPr>
            <p:ph idx="1"/>
          </p:nvPr>
        </p:nvSpPr>
        <p:spPr/>
        <p:txBody>
          <a:bodyPr/>
          <a:lstStyle/>
          <a:p>
            <a:pPr>
              <a:buNone/>
            </a:pPr>
            <a:r>
              <a:rPr lang="en-US" dirty="0" smtClean="0"/>
              <a:t>WAY #2:</a:t>
            </a:r>
          </a:p>
          <a:p>
            <a:pPr>
              <a:buNone/>
            </a:pPr>
            <a:r>
              <a:rPr lang="en-US" dirty="0"/>
              <a:t> </a:t>
            </a:r>
            <a:r>
              <a:rPr lang="en-US" dirty="0" smtClean="0"/>
              <a:t>             Information               Evaluation</a:t>
            </a:r>
          </a:p>
          <a:p>
            <a:pPr>
              <a:buNone/>
            </a:pPr>
            <a:endParaRPr lang="en-US" dirty="0"/>
          </a:p>
          <a:p>
            <a:pPr>
              <a:buNone/>
            </a:pPr>
            <a:endParaRPr lang="en-US" dirty="0" smtClean="0"/>
          </a:p>
          <a:p>
            <a:pPr>
              <a:buNone/>
            </a:pPr>
            <a:r>
              <a:rPr lang="en-US" dirty="0" smtClean="0"/>
              <a:t>                                         CT</a:t>
            </a:r>
          </a:p>
          <a:p>
            <a:pPr>
              <a:buNone/>
            </a:pPr>
            <a:r>
              <a:rPr lang="en-US" dirty="0"/>
              <a:t> </a:t>
            </a:r>
            <a:r>
              <a:rPr lang="en-US" dirty="0" smtClean="0"/>
              <a:t>                                   Elements</a:t>
            </a:r>
          </a:p>
          <a:p>
            <a:pPr>
              <a:buNone/>
            </a:pPr>
            <a:r>
              <a:rPr lang="en-US" dirty="0"/>
              <a:t> </a:t>
            </a:r>
            <a:r>
              <a:rPr lang="en-US" dirty="0" smtClean="0"/>
              <a:t>                                    Analysis</a:t>
            </a:r>
            <a:endParaRPr lang="en-US" dirty="0"/>
          </a:p>
          <a:p>
            <a:pPr>
              <a:buNone/>
            </a:pPr>
            <a:endParaRPr lang="en-US" dirty="0"/>
          </a:p>
        </p:txBody>
      </p:sp>
      <p:cxnSp>
        <p:nvCxnSpPr>
          <p:cNvPr id="5" name="Straight Connector 4"/>
          <p:cNvCxnSpPr/>
          <p:nvPr/>
        </p:nvCxnSpPr>
        <p:spPr>
          <a:xfrm flipV="1">
            <a:off x="2514600" y="2590800"/>
            <a:ext cx="1981200" cy="2743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flipV="1">
            <a:off x="4495800" y="2590800"/>
            <a:ext cx="2133600" cy="2743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828800" y="3429000"/>
            <a:ext cx="5486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Other Words</a:t>
            </a:r>
            <a:endParaRPr lang="en-US" dirty="0"/>
          </a:p>
        </p:txBody>
      </p:sp>
      <p:sp>
        <p:nvSpPr>
          <p:cNvPr id="3" name="Content Placeholder 2"/>
          <p:cNvSpPr>
            <a:spLocks noGrp="1"/>
          </p:cNvSpPr>
          <p:nvPr>
            <p:ph idx="1"/>
          </p:nvPr>
        </p:nvSpPr>
        <p:spPr/>
        <p:txBody>
          <a:bodyPr>
            <a:normAutofit fontScale="92500"/>
          </a:bodyPr>
          <a:lstStyle/>
          <a:p>
            <a:r>
              <a:rPr lang="en-US" dirty="0" smtClean="0"/>
              <a:t>We will slow the thinking process down so that you don’t make snap judgments as soon as you perceive information.</a:t>
            </a:r>
          </a:p>
          <a:p>
            <a:r>
              <a:rPr lang="en-US" dirty="0" smtClean="0"/>
              <a:t>It’s like playing a musical instrument: if you want to play a piece fast, you have to practice it slowly and work on individual segments. </a:t>
            </a:r>
          </a:p>
          <a:p>
            <a:r>
              <a:rPr lang="en-US" dirty="0" smtClean="0"/>
              <a:t>If you want to improve your thinking, you have to work slowly and methodically, using the elements and the standards of critical thinking.</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Course Requirements </a:t>
            </a:r>
            <a:br>
              <a:rPr lang="en-US" dirty="0" smtClean="0"/>
            </a:br>
            <a:r>
              <a:rPr lang="en-US" dirty="0" smtClean="0"/>
              <a:t>for Non-Honors Section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a:t>10% - Paper 1 (FBIs): 5-7 pages</a:t>
            </a:r>
          </a:p>
          <a:p>
            <a:r>
              <a:rPr lang="en-US" dirty="0"/>
              <a:t>10% - Paper 2 (Cultural artifact): 5-7 </a:t>
            </a:r>
            <a:r>
              <a:rPr lang="en-US" dirty="0" smtClean="0"/>
              <a:t>pages</a:t>
            </a:r>
          </a:p>
          <a:p>
            <a:r>
              <a:rPr lang="en-US" dirty="0" smtClean="0"/>
              <a:t>  5% - Annotated Bibliography</a:t>
            </a:r>
            <a:endParaRPr lang="en-US" dirty="0"/>
          </a:p>
          <a:p>
            <a:r>
              <a:rPr lang="en-US" dirty="0" smtClean="0"/>
              <a:t>15% </a:t>
            </a:r>
            <a:r>
              <a:rPr lang="en-US" dirty="0"/>
              <a:t>- Paper 3 (Research): 7-9 pages</a:t>
            </a:r>
          </a:p>
          <a:p>
            <a:r>
              <a:rPr lang="en-US" dirty="0"/>
              <a:t>10% - Paper 4 (Global cultural event): 5-7 pages</a:t>
            </a:r>
          </a:p>
          <a:p>
            <a:r>
              <a:rPr lang="en-US" dirty="0"/>
              <a:t>10% - Group presentation (</a:t>
            </a:r>
            <a:r>
              <a:rPr lang="en-US" i="1" dirty="0"/>
              <a:t>The Future of Life</a:t>
            </a:r>
            <a:r>
              <a:rPr lang="en-US" dirty="0"/>
              <a:t>)</a:t>
            </a:r>
          </a:p>
          <a:p>
            <a:r>
              <a:rPr lang="en-US" dirty="0"/>
              <a:t>10% - In-class essay (major): bluebook</a:t>
            </a:r>
          </a:p>
          <a:p>
            <a:r>
              <a:rPr lang="en-US" dirty="0"/>
              <a:t>10% - Final exam (personal experience)</a:t>
            </a:r>
          </a:p>
          <a:p>
            <a:r>
              <a:rPr lang="en-US" dirty="0"/>
              <a:t>10% - Participation in whole-class discussion</a:t>
            </a:r>
          </a:p>
          <a:p>
            <a:r>
              <a:rPr lang="en-US" dirty="0"/>
              <a:t>10% - Class presence (attendance)</a:t>
            </a:r>
          </a:p>
          <a:p>
            <a:pPr marL="0" indent="0">
              <a:buNone/>
            </a:pPr>
            <a:endParaRPr lang="en-US" dirty="0"/>
          </a:p>
        </p:txBody>
      </p:sp>
    </p:spTree>
    <p:extLst>
      <p:ext uri="{BB962C8B-B14F-4D97-AF65-F5344CB8AC3E}">
        <p14:creationId xmlns:p14="http://schemas.microsoft.com/office/powerpoint/2010/main" val="393926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Course Requirements </a:t>
            </a:r>
            <a:br>
              <a:rPr lang="en-US" dirty="0" smtClean="0"/>
            </a:br>
            <a:r>
              <a:rPr lang="en-US" dirty="0" smtClean="0"/>
              <a:t>for Honors Section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a:t>10% - Paper 1 (FBIs): 6-8 pages</a:t>
            </a:r>
          </a:p>
          <a:p>
            <a:r>
              <a:rPr lang="en-US" dirty="0"/>
              <a:t>10% - Paper 2 (Cultural artifact): 6-8 </a:t>
            </a:r>
            <a:r>
              <a:rPr lang="en-US" dirty="0" smtClean="0"/>
              <a:t>pages</a:t>
            </a:r>
          </a:p>
          <a:p>
            <a:r>
              <a:rPr lang="en-US" dirty="0"/>
              <a:t> </a:t>
            </a:r>
            <a:r>
              <a:rPr lang="en-US" dirty="0" smtClean="0"/>
              <a:t> 5% - Annotated Bibliography</a:t>
            </a:r>
            <a:endParaRPr lang="en-US" dirty="0"/>
          </a:p>
          <a:p>
            <a:r>
              <a:rPr lang="en-US" dirty="0" smtClean="0"/>
              <a:t>10% </a:t>
            </a:r>
            <a:r>
              <a:rPr lang="en-US" dirty="0"/>
              <a:t>- Paper 3 (Research): </a:t>
            </a:r>
            <a:r>
              <a:rPr lang="en-US" dirty="0" smtClean="0"/>
              <a:t>9-11 </a:t>
            </a:r>
            <a:r>
              <a:rPr lang="en-US" dirty="0"/>
              <a:t>pages </a:t>
            </a:r>
            <a:endParaRPr lang="en-US" dirty="0" smtClean="0"/>
          </a:p>
          <a:p>
            <a:r>
              <a:rPr lang="en-US" dirty="0" smtClean="0"/>
              <a:t>10</a:t>
            </a:r>
            <a:r>
              <a:rPr lang="en-US" dirty="0"/>
              <a:t>% - Paper 4 (Global cultural event): 6-8 pages</a:t>
            </a:r>
          </a:p>
          <a:p>
            <a:r>
              <a:rPr lang="en-US" dirty="0"/>
              <a:t>10% - Group presentation (</a:t>
            </a:r>
            <a:r>
              <a:rPr lang="en-US" i="1" dirty="0"/>
              <a:t>The Future of Life</a:t>
            </a:r>
            <a:r>
              <a:rPr lang="en-US" dirty="0"/>
              <a:t>)</a:t>
            </a:r>
          </a:p>
          <a:p>
            <a:r>
              <a:rPr lang="en-US" dirty="0"/>
              <a:t>   5% - In-class essay (Western Creed): bluebook</a:t>
            </a:r>
          </a:p>
          <a:p>
            <a:r>
              <a:rPr lang="en-US" dirty="0"/>
              <a:t>   5% - In class essay (alternative energy): bluebook</a:t>
            </a:r>
          </a:p>
          <a:p>
            <a:r>
              <a:rPr lang="en-US" dirty="0"/>
              <a:t>   5% - In-class essay (major): bluebook</a:t>
            </a:r>
          </a:p>
          <a:p>
            <a:r>
              <a:rPr lang="en-US" dirty="0"/>
              <a:t>10% - Final exam (personal experience): bluebook</a:t>
            </a:r>
          </a:p>
          <a:p>
            <a:r>
              <a:rPr lang="en-US" dirty="0"/>
              <a:t>10% - Participation in whole-class discussion</a:t>
            </a:r>
          </a:p>
          <a:p>
            <a:r>
              <a:rPr lang="en-US" dirty="0"/>
              <a:t>10% - Class presence (attendance)</a:t>
            </a:r>
          </a:p>
          <a:p>
            <a:pPr marL="0" indent="0">
              <a:buNone/>
            </a:pPr>
            <a:endParaRPr lang="en-US" dirty="0"/>
          </a:p>
        </p:txBody>
      </p:sp>
    </p:spTree>
    <p:extLst>
      <p:ext uri="{BB962C8B-B14F-4D97-AF65-F5344CB8AC3E}">
        <p14:creationId xmlns:p14="http://schemas.microsoft.com/office/powerpoint/2010/main" val="398277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Day Two Assignment</a:t>
            </a:r>
            <a:endParaRPr lang="en-US" dirty="0"/>
          </a:p>
        </p:txBody>
      </p:sp>
      <p:sp>
        <p:nvSpPr>
          <p:cNvPr id="3" name="Content Placeholder 2"/>
          <p:cNvSpPr>
            <a:spLocks noGrp="1"/>
          </p:cNvSpPr>
          <p:nvPr>
            <p:ph idx="1"/>
          </p:nvPr>
        </p:nvSpPr>
        <p:spPr/>
        <p:txBody>
          <a:bodyPr>
            <a:normAutofit fontScale="92500"/>
          </a:bodyPr>
          <a:lstStyle/>
          <a:p>
            <a:r>
              <a:rPr lang="en-US" u="sng" dirty="0">
                <a:hlinkClick r:id="rId2"/>
              </a:rPr>
              <a:t>Paper One assignment</a:t>
            </a:r>
            <a:r>
              <a:rPr lang="en-US" dirty="0"/>
              <a:t>. Review of MLA format. </a:t>
            </a:r>
            <a:r>
              <a:rPr lang="en-US" b="1" i="1" dirty="0"/>
              <a:t>Bring to class: Paper One assignment sheet</a:t>
            </a:r>
            <a:r>
              <a:rPr lang="en-US" dirty="0" smtClean="0"/>
              <a:t>. Pick a Global Cultural Event and put it on your calendar.</a:t>
            </a:r>
          </a:p>
          <a:p>
            <a:endParaRPr lang="en-US" dirty="0"/>
          </a:p>
          <a:p>
            <a:r>
              <a:rPr lang="en-US" dirty="0" smtClean="0"/>
              <a:t>You must bring the assignment sheet in hardcopy. If you do not, I will send you out of class to get it. You may not look at it on your electronic device because I want you to ANNOTATE it.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Stuff</a:t>
            </a:r>
            <a:endParaRPr lang="en-US" dirty="0"/>
          </a:p>
        </p:txBody>
      </p:sp>
      <p:sp>
        <p:nvSpPr>
          <p:cNvPr id="3" name="Content Placeholder 2"/>
          <p:cNvSpPr>
            <a:spLocks noGrp="1"/>
          </p:cNvSpPr>
          <p:nvPr>
            <p:ph idx="1"/>
          </p:nvPr>
        </p:nvSpPr>
        <p:spPr/>
        <p:txBody>
          <a:bodyPr/>
          <a:lstStyle/>
          <a:p>
            <a:r>
              <a:rPr lang="en-US" dirty="0" smtClean="0"/>
              <a:t>Get a turnitin.com account.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Reading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Critical </a:t>
            </a:r>
            <a:r>
              <a:rPr lang="en-US" i="1" dirty="0" smtClean="0"/>
              <a:t>reading</a:t>
            </a:r>
            <a:r>
              <a:rPr lang="en-US" dirty="0" smtClean="0"/>
              <a:t> means marking your books.</a:t>
            </a:r>
          </a:p>
          <a:p>
            <a:r>
              <a:rPr lang="en-US" dirty="0" smtClean="0"/>
              <a:t>(Distribute book marks.)</a:t>
            </a:r>
          </a:p>
          <a:p>
            <a:r>
              <a:rPr lang="en-US" dirty="0" smtClean="0"/>
              <a:t>Another cost/benefit analysis: As Dr. Bird points out, if you don’t mark your books, you might save a few dollars; but you’ll lose a lot of the value of the course for which you are paying </a:t>
            </a:r>
            <a:r>
              <a:rPr lang="en-US" i="1" dirty="0" smtClean="0"/>
              <a:t>hundreds</a:t>
            </a:r>
            <a:r>
              <a:rPr lang="en-US" dirty="0" smtClean="0"/>
              <a:t> of dollars ($</a:t>
            </a:r>
            <a:r>
              <a:rPr lang="en-US" dirty="0" smtClean="0"/>
              <a:t>54 </a:t>
            </a:r>
            <a:r>
              <a:rPr lang="en-US" dirty="0" smtClean="0"/>
              <a:t>per class session in-state, $</a:t>
            </a:r>
            <a:r>
              <a:rPr lang="en-US" dirty="0" smtClean="0"/>
              <a:t>105 </a:t>
            </a:r>
            <a:r>
              <a:rPr lang="en-US" dirty="0" smtClean="0"/>
              <a:t>per class session out-of-state).</a:t>
            </a:r>
          </a:p>
          <a:p>
            <a:r>
              <a:rPr lang="en-US" dirty="0" smtClean="0"/>
              <a:t>As regards marking your books, I will not play “</a:t>
            </a:r>
            <a:r>
              <a:rPr lang="en-US" dirty="0" err="1" smtClean="0"/>
              <a:t>Gotcha</a:t>
            </a:r>
            <a:r>
              <a:rPr lang="en-US" dirty="0" smtClean="0"/>
              <a:t>” with you. </a:t>
            </a:r>
            <a:r>
              <a:rPr lang="en-US" dirty="0" smtClean="0">
                <a:sym typeface="Wingdings" pitchFamily="2" charset="2"/>
              </a:rPr>
              <a:t></a:t>
            </a:r>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SEE-I</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 </a:t>
            </a:r>
            <a:r>
              <a:rPr lang="en-US" i="1" dirty="0" smtClean="0"/>
              <a:t>“Gotcha” is </a:t>
            </a:r>
            <a:r>
              <a:rPr lang="en-US" dirty="0" smtClean="0"/>
              <a:t>a game whose purpose is to stick it to you.</a:t>
            </a:r>
          </a:p>
          <a:p>
            <a:r>
              <a:rPr lang="en-US" dirty="0" smtClean="0"/>
              <a:t>E: </a:t>
            </a:r>
            <a:r>
              <a:rPr lang="en-US" i="1" dirty="0" smtClean="0"/>
              <a:t>In other words</a:t>
            </a:r>
            <a:r>
              <a:rPr lang="en-US" dirty="0" smtClean="0"/>
              <a:t>, its purpose is to set you up for failure.</a:t>
            </a:r>
          </a:p>
          <a:p>
            <a:r>
              <a:rPr lang="en-US" dirty="0" smtClean="0"/>
              <a:t>E: </a:t>
            </a:r>
            <a:r>
              <a:rPr lang="en-US" i="1" dirty="0" smtClean="0"/>
              <a:t>For example</a:t>
            </a:r>
            <a:r>
              <a:rPr lang="en-US" dirty="0" smtClean="0"/>
              <a:t>, I could neglect to tell you something I expect you to do and then chew you out for not reading my mind. Or I could tell you what I expect but do so in a way that doesn’t sink in—and </a:t>
            </a:r>
            <a:r>
              <a:rPr lang="en-US" i="1" dirty="0" smtClean="0"/>
              <a:t>still</a:t>
            </a:r>
            <a:r>
              <a:rPr lang="en-US" dirty="0" smtClean="0"/>
              <a:t> chew you out.</a:t>
            </a:r>
          </a:p>
          <a:p>
            <a:r>
              <a:rPr lang="en-US" dirty="0" smtClean="0"/>
              <a:t>I: </a:t>
            </a:r>
            <a:r>
              <a:rPr lang="en-US" i="1" dirty="0" smtClean="0"/>
              <a:t>Playing gotcha is like </a:t>
            </a:r>
            <a:r>
              <a:rPr lang="en-US" dirty="0" smtClean="0"/>
              <a:t>learning to sail: you don’t realize your mistake until there’s water coming over the side of the boat.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Point</a:t>
            </a:r>
            <a:endParaRPr lang="en-US" dirty="0"/>
          </a:p>
        </p:txBody>
      </p:sp>
      <p:sp>
        <p:nvSpPr>
          <p:cNvPr id="3" name="Content Placeholder 2"/>
          <p:cNvSpPr>
            <a:spLocks noGrp="1"/>
          </p:cNvSpPr>
          <p:nvPr>
            <p:ph idx="1"/>
          </p:nvPr>
        </p:nvSpPr>
        <p:spPr/>
        <p:txBody>
          <a:bodyPr>
            <a:normAutofit fontScale="92500"/>
          </a:bodyPr>
          <a:lstStyle/>
          <a:p>
            <a:r>
              <a:rPr lang="en-US" dirty="0" smtClean="0"/>
              <a:t>In a non-gotcha spirit, then, let me say this: I am telling you right now that I want you to mark your books and that I will check to see if you did so.</a:t>
            </a:r>
          </a:p>
          <a:p>
            <a:r>
              <a:rPr lang="en-US" dirty="0" smtClean="0"/>
              <a:t>Read Dr. Bird’s CR handout. Critical reading is why I insist that you have a text in front of you every day.</a:t>
            </a:r>
          </a:p>
          <a:p>
            <a:r>
              <a:rPr lang="en-US" dirty="0" smtClean="0"/>
              <a:t>An example from </a:t>
            </a:r>
            <a:r>
              <a:rPr lang="en-US" dirty="0" smtClean="0"/>
              <a:t>my copy of Tompkins’s </a:t>
            </a:r>
            <a:r>
              <a:rPr lang="en-US" dirty="0" smtClean="0"/>
              <a:t>essay, pages 632-33 in the </a:t>
            </a:r>
            <a:r>
              <a:rPr lang="en-US" dirty="0" smtClean="0"/>
              <a:t>4th edition of </a:t>
            </a:r>
            <a:r>
              <a:rPr lang="en-US" i="1" dirty="0" smtClean="0"/>
              <a:t>Ways of Reading</a:t>
            </a:r>
            <a:r>
              <a:rPr lang="en-US" dirty="0" smtClean="0"/>
              <a:t>.</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Mark</a:t>
            </a:r>
            <a:endParaRPr lang="en-US" dirty="0"/>
          </a:p>
        </p:txBody>
      </p:sp>
      <p:sp>
        <p:nvSpPr>
          <p:cNvPr id="3" name="Content Placeholder 2"/>
          <p:cNvSpPr>
            <a:spLocks noGrp="1"/>
          </p:cNvSpPr>
          <p:nvPr>
            <p:ph idx="1"/>
          </p:nvPr>
        </p:nvSpPr>
        <p:spPr/>
        <p:txBody>
          <a:bodyPr>
            <a:normAutofit fontScale="92500" lnSpcReduction="20000"/>
          </a:bodyPr>
          <a:lstStyle/>
          <a:p>
            <a:r>
              <a:rPr lang="en-US" u="sng" dirty="0" smtClean="0"/>
              <a:t>Pencil underlining</a:t>
            </a:r>
            <a:r>
              <a:rPr lang="en-US" dirty="0" smtClean="0"/>
              <a:t>—best to use a ruler.</a:t>
            </a:r>
          </a:p>
          <a:p>
            <a:r>
              <a:rPr lang="en-US" u="sng" dirty="0" smtClean="0"/>
              <a:t>Circle or highlight</a:t>
            </a:r>
            <a:r>
              <a:rPr lang="en-US" dirty="0" smtClean="0"/>
              <a:t> key terms (concepts).</a:t>
            </a:r>
          </a:p>
          <a:p>
            <a:r>
              <a:rPr lang="en-US" dirty="0" smtClean="0"/>
              <a:t>Use </a:t>
            </a:r>
            <a:r>
              <a:rPr lang="en-US" u="sng" dirty="0" smtClean="0"/>
              <a:t>red or black</a:t>
            </a:r>
            <a:r>
              <a:rPr lang="en-US" dirty="0" smtClean="0"/>
              <a:t> for really important points.</a:t>
            </a:r>
          </a:p>
          <a:p>
            <a:r>
              <a:rPr lang="en-US" dirty="0" smtClean="0"/>
              <a:t>Write </a:t>
            </a:r>
            <a:r>
              <a:rPr lang="en-US" u="sng" dirty="0" smtClean="0"/>
              <a:t>notes</a:t>
            </a:r>
            <a:r>
              <a:rPr lang="en-US" dirty="0" smtClean="0"/>
              <a:t> in the margins (summaries, comments, questions, elements, standards).</a:t>
            </a:r>
          </a:p>
          <a:p>
            <a:r>
              <a:rPr lang="en-US" u="sng" dirty="0" smtClean="0"/>
              <a:t>Use highlighting minimally </a:t>
            </a:r>
            <a:r>
              <a:rPr lang="en-US" dirty="0" smtClean="0"/>
              <a:t>or not at all. It should be your last step.</a:t>
            </a:r>
          </a:p>
          <a:p>
            <a:r>
              <a:rPr lang="en-US" dirty="0" smtClean="0"/>
              <a:t>Note that this slide implies that critical reading is a </a:t>
            </a:r>
            <a:r>
              <a:rPr lang="en-US" u="sng" dirty="0" smtClean="0"/>
              <a:t>recursive process</a:t>
            </a:r>
            <a:r>
              <a:rPr lang="en-US" dirty="0" smtClean="0"/>
              <a:t>. (This is one of the key points in the course.)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Phones, Food, Drink	</a:t>
            </a:r>
            <a:endParaRPr lang="en-US" dirty="0"/>
          </a:p>
        </p:txBody>
      </p:sp>
      <p:sp>
        <p:nvSpPr>
          <p:cNvPr id="3" name="Content Placeholder 2"/>
          <p:cNvSpPr>
            <a:spLocks noGrp="1"/>
          </p:cNvSpPr>
          <p:nvPr>
            <p:ph idx="1"/>
          </p:nvPr>
        </p:nvSpPr>
        <p:spPr/>
        <p:txBody>
          <a:bodyPr/>
          <a:lstStyle/>
          <a:p>
            <a:r>
              <a:rPr lang="en-US" dirty="0" smtClean="0"/>
              <a:t>Switch off and put away your phones.</a:t>
            </a:r>
          </a:p>
          <a:p>
            <a:r>
              <a:rPr lang="en-US" dirty="0" smtClean="0"/>
              <a:t>Do not eat in this classroom at any time.</a:t>
            </a:r>
          </a:p>
          <a:p>
            <a:r>
              <a:rPr lang="en-US" dirty="0" smtClean="0"/>
              <a:t>You may drink clear water with nothing in it.</a:t>
            </a:r>
          </a:p>
          <a:p>
            <a:endParaRPr lang="en-US" dirty="0"/>
          </a:p>
        </p:txBody>
      </p:sp>
    </p:spTree>
    <p:extLst>
      <p:ext uri="{BB962C8B-B14F-4D97-AF65-F5344CB8AC3E}">
        <p14:creationId xmlns:p14="http://schemas.microsoft.com/office/powerpoint/2010/main" val="6744644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Syllabus = Course Contract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TA training in graduate school: “You can never be tougher than you are on the first day of class.”</a:t>
            </a:r>
          </a:p>
          <a:p>
            <a:r>
              <a:rPr lang="en-US" dirty="0" smtClean="0"/>
              <a:t>The first day is the right time to go over the policies in the syllabus.</a:t>
            </a:r>
          </a:p>
          <a:p>
            <a:r>
              <a:rPr lang="en-US" dirty="0" smtClean="0"/>
              <a:t>You should read ALL the policies in the syllabus—it is our contract with each other</a:t>
            </a:r>
            <a:r>
              <a:rPr lang="en-US" dirty="0" smtClean="0"/>
              <a:t>. </a:t>
            </a:r>
            <a:r>
              <a:rPr lang="en-US" i="1" dirty="0" smtClean="0"/>
              <a:t>You are responsible for everything in the syllabus even if you do not read it</a:t>
            </a:r>
            <a:r>
              <a:rPr lang="en-US" dirty="0" smtClean="0"/>
              <a:t>.</a:t>
            </a:r>
            <a:endParaRPr lang="en-US" dirty="0" smtClean="0"/>
          </a:p>
          <a:p>
            <a:r>
              <a:rPr lang="en-US" dirty="0" smtClean="0"/>
              <a:t>Right now we are going to go over the “Memorandum of Understanding.” It highlights policies that are essential to the smooth operation of this course on a daily basis.  </a:t>
            </a:r>
            <a:r>
              <a:rPr lang="en-US" dirty="0" smtClean="0">
                <a:sym typeface="Wingdings" pitchFamily="2" charset="2"/>
              </a:rPr>
              <a:t></a:t>
            </a:r>
            <a:endParaRPr lang="en-US"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Rationale</a:t>
            </a:r>
            <a:endParaRPr lang="en-US" dirty="0"/>
          </a:p>
        </p:txBody>
      </p:sp>
      <p:sp>
        <p:nvSpPr>
          <p:cNvPr id="3" name="Content Placeholder 2"/>
          <p:cNvSpPr>
            <a:spLocks noGrp="1"/>
          </p:cNvSpPr>
          <p:nvPr>
            <p:ph idx="1"/>
          </p:nvPr>
        </p:nvSpPr>
        <p:spPr/>
        <p:txBody>
          <a:bodyPr>
            <a:normAutofit/>
          </a:bodyPr>
          <a:lstStyle/>
          <a:p>
            <a:r>
              <a:rPr lang="en-US" dirty="0" smtClean="0"/>
              <a:t>I want to minimize conflict and confrontation.</a:t>
            </a:r>
          </a:p>
          <a:p>
            <a:r>
              <a:rPr lang="en-US" dirty="0" smtClean="0"/>
              <a:t>In order to operate smoothly, this course must have some policies.</a:t>
            </a:r>
          </a:p>
          <a:p>
            <a:r>
              <a:rPr lang="en-US" dirty="0" smtClean="0"/>
              <a:t>If you follow them, you are more likely to be successful as a student in this class and in other classes. </a:t>
            </a:r>
          </a:p>
          <a:p>
            <a:r>
              <a:rPr lang="en-US" dirty="0" smtClean="0"/>
              <a:t>Let’s look at the Memorandum.</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Comments</a:t>
            </a:r>
            <a:endParaRPr lang="en-US" dirty="0"/>
          </a:p>
        </p:txBody>
      </p:sp>
      <p:sp>
        <p:nvSpPr>
          <p:cNvPr id="3" name="Content Placeholder 2"/>
          <p:cNvSpPr>
            <a:spLocks noGrp="1"/>
          </p:cNvSpPr>
          <p:nvPr>
            <p:ph idx="1"/>
          </p:nvPr>
        </p:nvSpPr>
        <p:spPr/>
        <p:txBody>
          <a:bodyPr/>
          <a:lstStyle/>
          <a:p>
            <a:r>
              <a:rPr lang="en-US" dirty="0" smtClean="0"/>
              <a:t>Testimonial </a:t>
            </a:r>
            <a:r>
              <a:rPr lang="en-US" dirty="0"/>
              <a:t>from a former student-athlete</a:t>
            </a:r>
            <a:r>
              <a:rPr lang="en-US" dirty="0" smtClean="0"/>
              <a:t>.</a:t>
            </a:r>
          </a:p>
          <a:p>
            <a:pPr marL="0" indent="0">
              <a:buNone/>
            </a:pPr>
            <a:r>
              <a:rPr lang="en-US" dirty="0" smtClean="0"/>
              <a:t>                                                                                                                                                                                                                                                                                                                                                                                                                                                                                                                                                                                                                                                                                                                                                                                                                                                                                                                                                                                                                                                                                                                                                                                                                                                                                                                                                                                                                                                                                                                                                                                                                                                                                                     </a:t>
            </a:r>
            <a:endParaRPr lang="en-US" dirty="0"/>
          </a:p>
        </p:txBody>
      </p:sp>
    </p:spTree>
    <p:extLst>
      <p:ext uri="{BB962C8B-B14F-4D97-AF65-F5344CB8AC3E}">
        <p14:creationId xmlns:p14="http://schemas.microsoft.com/office/powerpoint/2010/main" val="4314618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Word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problem with this class is that people are negative and impatient. This class is a process and the content takes a while to seep in, and people don’t want to take the time to learn. They want everything spoon-fed </a:t>
            </a:r>
            <a:r>
              <a:rPr lang="en-US" smtClean="0"/>
              <a:t>to them, </a:t>
            </a:r>
            <a:r>
              <a:rPr lang="en-US" dirty="0" smtClean="0"/>
              <a:t>and that’s not what this class is about. I’ve seen other assignments for other CRTW classes, and the other students don’t have the understanding we do. Dr. Fike is very particular in what he wants, but the way he teaches is more effective in the long run.”</a:t>
            </a:r>
          </a:p>
          <a:p>
            <a:r>
              <a:rPr lang="en-US" dirty="0" smtClean="0"/>
              <a:t>As we go forward, it may be helpful to you to keep </a:t>
            </a:r>
            <a:r>
              <a:rPr lang="en-US" dirty="0"/>
              <a:t>these students’ </a:t>
            </a:r>
            <a:r>
              <a:rPr lang="en-US" dirty="0" smtClean="0"/>
              <a:t>remarks in mind.  </a:t>
            </a:r>
            <a:r>
              <a:rPr lang="en-US" sz="2100" dirty="0" smtClean="0"/>
              <a:t> END</a:t>
            </a:r>
            <a:endParaRPr lang="en-US" sz="2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Information</a:t>
            </a:r>
            <a:endParaRPr lang="en-US" dirty="0"/>
          </a:p>
        </p:txBody>
      </p:sp>
      <p:sp>
        <p:nvSpPr>
          <p:cNvPr id="3" name="Content Placeholder 2"/>
          <p:cNvSpPr>
            <a:spLocks noGrp="1"/>
          </p:cNvSpPr>
          <p:nvPr>
            <p:ph idx="1"/>
          </p:nvPr>
        </p:nvSpPr>
        <p:spPr/>
        <p:txBody>
          <a:bodyPr/>
          <a:lstStyle/>
          <a:p>
            <a:r>
              <a:rPr lang="en-US" dirty="0" smtClean="0"/>
              <a:t>This course is on Blackboard. Your syllabus and calendar are available there.</a:t>
            </a:r>
          </a:p>
          <a:p>
            <a:r>
              <a:rPr lang="en-US" dirty="0" smtClean="0"/>
              <a:t>You are not required to print off the syllabus or the calendar. But you should read the syllabus soon, and you are responsible for everything on both documents.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What kind of writing did you do in HMXP 102?</a:t>
            </a:r>
          </a:p>
          <a:p>
            <a:r>
              <a:rPr lang="en-US" dirty="0" smtClean="0"/>
              <a:t>What have you heard about this class? In other words, what assumptions do you bring with you? (Assumptions are one of the elements that we will study this semester.)</a:t>
            </a:r>
          </a:p>
          <a:p>
            <a:r>
              <a:rPr lang="en-US" dirty="0" smtClean="0"/>
              <a:t>What do you think critical thinking (CT) IS? Let’s talk about it.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Responses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Here is a sign that WU assigns great importance to CRTW: we are the only university in SC that has a CT course. Consider it a luxury or privilege that you get to take the course.</a:t>
            </a:r>
          </a:p>
          <a:p>
            <a:r>
              <a:rPr lang="en-US" dirty="0" smtClean="0"/>
              <a:t>You are all critical thinkers already, but this course will give you a vocabulary of critical reading, thinking, and writing processes, along with many opportunities to practice. </a:t>
            </a:r>
          </a:p>
          <a:p>
            <a:r>
              <a:rPr lang="en-US" dirty="0" smtClean="0"/>
              <a:t>It is a bit like the Eskimos and snow: if you increase your vocabulary, you will perceive fine distinctions.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Ludwig Wittgenstein</a:t>
            </a:r>
            <a:endParaRPr lang="en-US" dirty="0"/>
          </a:p>
        </p:txBody>
      </p:sp>
      <p:sp>
        <p:nvSpPr>
          <p:cNvPr id="3" name="Content Placeholder 2"/>
          <p:cNvSpPr>
            <a:spLocks noGrp="1"/>
          </p:cNvSpPr>
          <p:nvPr>
            <p:ph idx="1"/>
          </p:nvPr>
        </p:nvSpPr>
        <p:spPr/>
        <p:txBody>
          <a:bodyPr/>
          <a:lstStyle/>
          <a:p>
            <a:r>
              <a:rPr lang="en-US" dirty="0" smtClean="0"/>
              <a:t>“The limits of my language mean the limits of my world.”</a:t>
            </a:r>
          </a:p>
          <a:p>
            <a:endParaRPr lang="en-US" dirty="0"/>
          </a:p>
          <a:p>
            <a:r>
              <a:rPr lang="en-US" dirty="0" smtClean="0"/>
              <a:t>If you expand your CT vocabulary, the practice that this course offers should make you a significantly better critical thinker.</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what?”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course is not discrete (that is, separate from the rest of the curriculum). The university wants you to apply the elements, the standards, and various critical reading and writing techniques in your other courses.</a:t>
            </a:r>
          </a:p>
          <a:p>
            <a:r>
              <a:rPr lang="en-US" dirty="0" smtClean="0"/>
              <a:t>Think of CRTW as follows: it provides a “toolbox” of critical reading, writing, and thinking techniques that you should implement in other courses and can carry into your non-academic life. Toolboxes are portable.</a:t>
            </a:r>
          </a:p>
          <a:p>
            <a:r>
              <a:rPr lang="en-US" dirty="0" smtClean="0"/>
              <a:t>Note that “So what?” is one of the key questions that you must ask as you push toward interpretations (interpretation is another element).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Cost/Benefit Analysis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You paid lots of money for the course; therefore, you owe it to yourself to give it a fair shot. </a:t>
            </a:r>
          </a:p>
          <a:p>
            <a:r>
              <a:rPr lang="en-US" dirty="0" smtClean="0"/>
              <a:t>Don’t say things like, “Everything I need to know about critical thinking I learned in high school AP English.”</a:t>
            </a:r>
          </a:p>
          <a:p>
            <a:r>
              <a:rPr lang="en-US" dirty="0" smtClean="0"/>
              <a:t>Don’t refuse to change anything about your thinking.</a:t>
            </a:r>
          </a:p>
          <a:p>
            <a:r>
              <a:rPr lang="en-US" dirty="0" smtClean="0"/>
              <a:t>Analogy to Zen story from HMXP.</a:t>
            </a:r>
          </a:p>
          <a:p>
            <a:r>
              <a:rPr lang="en-US" dirty="0" smtClean="0"/>
              <a:t>If you have negative assumptions, let them go so that you can engage in the process that the calendar maps out. You can’t get out of it, so you might as well get into it.</a:t>
            </a:r>
          </a:p>
          <a:p>
            <a:r>
              <a:rPr lang="en-US" dirty="0" smtClean="0"/>
              <a:t>If you can’t get into it, FAKE it. Eventually your doubts should fade away because </a:t>
            </a:r>
            <a:r>
              <a:rPr lang="en-US" dirty="0"/>
              <a:t>b</a:t>
            </a:r>
            <a:r>
              <a:rPr lang="en-US" dirty="0" smtClean="0"/>
              <a:t>ehavior precedes and colors belief.</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1450</TotalTime>
  <Words>2385</Words>
  <Application>Microsoft Office PowerPoint</Application>
  <PresentationFormat>On-screen Show (4:3)</PresentationFormat>
  <Paragraphs>168</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First Day Slide Show</vt:lpstr>
      <vt:lpstr>Calling the Role</vt:lpstr>
      <vt:lpstr>Phones, Food, Drink </vt:lpstr>
      <vt:lpstr>Important Information</vt:lpstr>
      <vt:lpstr>Questions</vt:lpstr>
      <vt:lpstr>Some Responses</vt:lpstr>
      <vt:lpstr>Ludwig Wittgenstein</vt:lpstr>
      <vt:lpstr>“So what?”</vt:lpstr>
      <vt:lpstr>Cost/Benefit Analysis</vt:lpstr>
      <vt:lpstr>FAQ</vt:lpstr>
      <vt:lpstr>FAQ, continued</vt:lpstr>
      <vt:lpstr>FAQ, continued</vt:lpstr>
      <vt:lpstr>True or False or To What Extent?</vt:lpstr>
      <vt:lpstr>A Drawing Exercise</vt:lpstr>
      <vt:lpstr>Critical READING, Thinking, Writing</vt:lpstr>
      <vt:lpstr>What Not To Say</vt:lpstr>
      <vt:lpstr>My Role: An SEE-I</vt:lpstr>
      <vt:lpstr>Another Analogy</vt:lpstr>
      <vt:lpstr>Other Ways to Conceptualize CRTW</vt:lpstr>
      <vt:lpstr>Process = The Wedge</vt:lpstr>
      <vt:lpstr>In Other Words</vt:lpstr>
      <vt:lpstr>Course Requirements  for Non-Honors Section</vt:lpstr>
      <vt:lpstr>Course Requirements  for Honors Section</vt:lpstr>
      <vt:lpstr>Day Two Assignment</vt:lpstr>
      <vt:lpstr>Other Stuff</vt:lpstr>
      <vt:lpstr>Critical Reading</vt:lpstr>
      <vt:lpstr>SEE-I</vt:lpstr>
      <vt:lpstr>My Point</vt:lpstr>
      <vt:lpstr>How To Mark</vt:lpstr>
      <vt:lpstr>Syllabus = Course Contract</vt:lpstr>
      <vt:lpstr>Rationale</vt:lpstr>
      <vt:lpstr>Comments</vt:lpstr>
      <vt:lpstr>Final Word</vt:lpstr>
    </vt:vector>
  </TitlesOfParts>
  <Company>Winthrop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Day Slide Show</dc:title>
  <dc:creator>fikem</dc:creator>
  <cp:lastModifiedBy>Fike, Matthew A.</cp:lastModifiedBy>
  <cp:revision>48</cp:revision>
  <dcterms:created xsi:type="dcterms:W3CDTF">2012-07-19T18:01:32Z</dcterms:created>
  <dcterms:modified xsi:type="dcterms:W3CDTF">2018-08-13T12:07:53Z</dcterms:modified>
</cp:coreProperties>
</file>