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0" r:id="rId3"/>
    <p:sldId id="289" r:id="rId4"/>
    <p:sldId id="293" r:id="rId5"/>
    <p:sldId id="290" r:id="rId6"/>
    <p:sldId id="279" r:id="rId7"/>
    <p:sldId id="258" r:id="rId8"/>
    <p:sldId id="259" r:id="rId9"/>
    <p:sldId id="260" r:id="rId10"/>
    <p:sldId id="261" r:id="rId11"/>
    <p:sldId id="263" r:id="rId12"/>
    <p:sldId id="264" r:id="rId13"/>
    <p:sldId id="267" r:id="rId14"/>
    <p:sldId id="286" r:id="rId15"/>
    <p:sldId id="268" r:id="rId16"/>
    <p:sldId id="269" r:id="rId17"/>
    <p:sldId id="270" r:id="rId18"/>
    <p:sldId id="278" r:id="rId19"/>
    <p:sldId id="271" r:id="rId20"/>
    <p:sldId id="291" r:id="rId21"/>
    <p:sldId id="287" r:id="rId22"/>
    <p:sldId id="288" r:id="rId23"/>
    <p:sldId id="294" r:id="rId24"/>
    <p:sldId id="295" r:id="rId25"/>
    <p:sldId id="272" r:id="rId26"/>
    <p:sldId id="273" r:id="rId27"/>
    <p:sldId id="282" r:id="rId28"/>
    <p:sldId id="283" r:id="rId29"/>
    <p:sldId id="275" r:id="rId30"/>
    <p:sldId id="274" r:id="rId31"/>
    <p:sldId id="284" r:id="rId32"/>
    <p:sldId id="285" r:id="rId33"/>
    <p:sldId id="276" r:id="rId34"/>
    <p:sldId id="277" r:id="rId35"/>
  </p:sldIdLst>
  <p:sldSz cx="9144000" cy="6858000" type="screen4x3"/>
  <p:notesSz cx="6858000" cy="8912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8" d="100"/>
          <a:sy n="118" d="100"/>
        </p:scale>
        <p:origin x="-143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A1E5016-4AB1-43B9-93D3-E023845A4DD4}" type="datetimeFigureOut">
              <a:rPr lang="en-US" smtClean="0"/>
              <a:pPr/>
              <a:t>4/9/2018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0D38DA-66B6-4BC1-A15A-D452B539F9F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1E5016-4AB1-43B9-93D3-E023845A4DD4}" type="datetimeFigureOut">
              <a:rPr lang="en-US" smtClean="0"/>
              <a:pPr/>
              <a:t>4/9/2018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0D38DA-66B6-4BC1-A15A-D452B539F9F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1E5016-4AB1-43B9-93D3-E023845A4DD4}" type="datetimeFigureOut">
              <a:rPr lang="en-US" smtClean="0"/>
              <a:pPr/>
              <a:t>4/9/2018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0D38DA-66B6-4BC1-A15A-D452B539F9F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1E5016-4AB1-43B9-93D3-E023845A4DD4}" type="datetimeFigureOut">
              <a:rPr lang="en-US" smtClean="0"/>
              <a:pPr/>
              <a:t>4/9/2018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0D38DA-66B6-4BC1-A15A-D452B539F9F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1E5016-4AB1-43B9-93D3-E023845A4DD4}" type="datetimeFigureOut">
              <a:rPr lang="en-US" smtClean="0"/>
              <a:pPr/>
              <a:t>4/9/2018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0D38DA-66B6-4BC1-A15A-D452B539F9F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A1E5016-4AB1-43B9-93D3-E023845A4DD4}" type="datetimeFigureOut">
              <a:rPr lang="en-US" smtClean="0"/>
              <a:pPr/>
              <a:t>4/9/2018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0D38DA-66B6-4BC1-A15A-D452B539F9F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A1E5016-4AB1-43B9-93D3-E023845A4DD4}" type="datetimeFigureOut">
              <a:rPr lang="en-US" smtClean="0"/>
              <a:pPr/>
              <a:t>4/9/2018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0D38DA-66B6-4BC1-A15A-D452B539F9F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A1E5016-4AB1-43B9-93D3-E023845A4DD4}" type="datetimeFigureOut">
              <a:rPr lang="en-US" smtClean="0"/>
              <a:pPr/>
              <a:t>4/9/2018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0D38DA-66B6-4BC1-A15A-D452B539F9F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1E5016-4AB1-43B9-93D3-E023845A4DD4}" type="datetimeFigureOut">
              <a:rPr lang="en-US" smtClean="0"/>
              <a:pPr/>
              <a:t>4/9/2018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0D38DA-66B6-4BC1-A15A-D452B539F9F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1E5016-4AB1-43B9-93D3-E023845A4DD4}" type="datetimeFigureOut">
              <a:rPr lang="en-US" smtClean="0"/>
              <a:pPr/>
              <a:t>4/9/2018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0D38DA-66B6-4BC1-A15A-D452B539F9F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1E5016-4AB1-43B9-93D3-E023845A4DD4}" type="datetimeFigureOut">
              <a:rPr lang="en-US" smtClean="0"/>
              <a:pPr/>
              <a:t>4/9/2018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0D38DA-66B6-4BC1-A15A-D452B539F9F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1E5016-4AB1-43B9-93D3-E023845A4DD4}" type="datetimeFigureOut">
              <a:rPr lang="en-US" smtClean="0"/>
              <a:pPr/>
              <a:t>4/9/2018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0D38DA-66B6-4BC1-A15A-D452B539F9F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Anzald</a:t>
            </a:r>
            <a:r>
              <a:rPr lang="en-US" dirty="0" err="1" smtClean="0">
                <a:cs typeface="Times New Roman"/>
              </a:rPr>
              <a:t>úa</a:t>
            </a:r>
            <a:r>
              <a:rPr lang="en-US" dirty="0" smtClean="0">
                <a:cs typeface="Times New Roman"/>
              </a:rPr>
              <a:t> Slide Show</a:t>
            </a:r>
            <a:endParaRPr lang="en-US" dirty="0"/>
          </a:p>
        </p:txBody>
      </p:sp>
      <p:sp>
        <p:nvSpPr>
          <p:cNvPr id="3" name="Subtitle 2"/>
          <p:cNvSpPr>
            <a:spLocks noGrp="1"/>
          </p:cNvSpPr>
          <p:nvPr>
            <p:ph type="subTitle" idx="1"/>
          </p:nvPr>
        </p:nvSpPr>
        <p:spPr/>
        <p:txBody>
          <a:bodyPr/>
          <a:lstStyle/>
          <a:p>
            <a:r>
              <a:rPr lang="en-US" dirty="0" smtClean="0"/>
              <a:t>CRTW 201</a:t>
            </a:r>
          </a:p>
          <a:p>
            <a:r>
              <a:rPr lang="en-US" dirty="0" smtClean="0"/>
              <a:t>Dr.  Fike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SEE-I</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 A borderland is a geographical place where cultures and classes meet and interact.</a:t>
            </a:r>
          </a:p>
          <a:p>
            <a:r>
              <a:rPr lang="en-US" dirty="0" smtClean="0"/>
              <a:t>E: In other words, it is an “interface” between opposite or adjoining cultures.</a:t>
            </a:r>
          </a:p>
          <a:p>
            <a:r>
              <a:rPr lang="en-US" dirty="0" smtClean="0"/>
              <a:t>E: For example, the area along the US/Mexico border participates in both countries’ cultures.</a:t>
            </a:r>
          </a:p>
          <a:p>
            <a:r>
              <a:rPr lang="en-US" dirty="0" smtClean="0"/>
              <a:t>I: It’s like brunch, which combines elements of both breakfast and lunch, a little of both, but is not purely one or the other. </a:t>
            </a:r>
            <a:r>
              <a:rPr lang="en-US" dirty="0"/>
              <a:t>Or</a:t>
            </a:r>
            <a:r>
              <a:rPr lang="en-US" dirty="0" smtClean="0"/>
              <a:t>: It’s </a:t>
            </a:r>
            <a:r>
              <a:rPr lang="en-US" dirty="0"/>
              <a:t>like the middle section of a </a:t>
            </a:r>
            <a:r>
              <a:rPr lang="en-US" dirty="0" err="1"/>
              <a:t>venn</a:t>
            </a:r>
            <a:r>
              <a:rPr lang="en-US" dirty="0"/>
              <a:t> diagram where categories overlap.</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a:t>
            </a:r>
            <a:endParaRPr lang="en-US" dirty="0"/>
          </a:p>
        </p:txBody>
      </p:sp>
      <p:sp>
        <p:nvSpPr>
          <p:cNvPr id="3" name="Content Placeholder 2"/>
          <p:cNvSpPr>
            <a:spLocks noGrp="1"/>
          </p:cNvSpPr>
          <p:nvPr>
            <p:ph idx="1"/>
          </p:nvPr>
        </p:nvSpPr>
        <p:spPr/>
        <p:txBody>
          <a:bodyPr/>
          <a:lstStyle/>
          <a:p>
            <a:r>
              <a:rPr lang="en-US" dirty="0" smtClean="0"/>
              <a:t>There is a problem with my SEE-I, though. Write down in your notebook what you think it is. How is it insufficient (that is, not enough)? The answer is on the next slide.</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SEE-I does not capture the idea that one of the cultures has more power than the other. In other words, there is an imbalance: one culture is dominant (hegemonic); the other is subordinate (subaltern). This power dynamic is very much present </a:t>
            </a:r>
            <a:r>
              <a:rPr lang="en-US" dirty="0"/>
              <a:t>in </a:t>
            </a:r>
            <a:r>
              <a:rPr lang="en-US" dirty="0" err="1" smtClean="0"/>
              <a:t>Anzald</a:t>
            </a:r>
            <a:r>
              <a:rPr lang="en-US" dirty="0" err="1" smtClean="0">
                <a:cs typeface="Times New Roman"/>
              </a:rPr>
              <a:t>ú</a:t>
            </a:r>
            <a:r>
              <a:rPr lang="en-US" dirty="0" err="1" smtClean="0"/>
              <a:t>a’s</a:t>
            </a:r>
            <a:r>
              <a:rPr lang="en-US" dirty="0" smtClean="0"/>
              <a:t> thinking.</a:t>
            </a:r>
          </a:p>
          <a:p>
            <a:r>
              <a:rPr lang="en-US" dirty="0" smtClean="0"/>
              <a:t>I intend the next slide to help you understand that </a:t>
            </a:r>
            <a:r>
              <a:rPr lang="en-US" dirty="0" err="1" smtClean="0"/>
              <a:t>Anzald</a:t>
            </a:r>
            <a:r>
              <a:rPr lang="en-US" dirty="0" err="1" smtClean="0">
                <a:cs typeface="Times New Roman"/>
              </a:rPr>
              <a:t>ú</a:t>
            </a:r>
            <a:r>
              <a:rPr lang="en-US" dirty="0" err="1" smtClean="0"/>
              <a:t>a’s</a:t>
            </a:r>
            <a:r>
              <a:rPr lang="en-US" dirty="0" smtClean="0"/>
              <a:t> text is based on what </a:t>
            </a:r>
            <a:r>
              <a:rPr lang="en-US" i="1" dirty="0" smtClean="0"/>
              <a:t>WA</a:t>
            </a:r>
            <a:r>
              <a:rPr lang="en-US" dirty="0" smtClean="0"/>
              <a:t> calls “binaries.” Copy the terms in your notebook and complete the exercise by adding the subordinate pieces.</a:t>
            </a:r>
          </a:p>
          <a:p>
            <a:r>
              <a:rPr lang="en-US" b="1" dirty="0" smtClean="0"/>
              <a:t>Distribute grid handout.</a:t>
            </a:r>
            <a:endParaRPr lang="en-US"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What Goes with These </a:t>
            </a:r>
            <a:r>
              <a:rPr lang="en-US" sz="2800" u="sng" dirty="0" smtClean="0"/>
              <a:t>Concepts</a:t>
            </a:r>
            <a:r>
              <a:rPr lang="en-US" sz="2800" dirty="0" smtClean="0"/>
              <a:t>?</a:t>
            </a:r>
            <a:endParaRPr lang="en-US"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01241936"/>
              </p:ext>
            </p:extLst>
          </p:nvPr>
        </p:nvGraphicFramePr>
        <p:xfrm>
          <a:off x="457200" y="1600200"/>
          <a:ext cx="8229600" cy="593344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US" sz="700" dirty="0" smtClean="0"/>
                        <a:t>Mind</a:t>
                      </a:r>
                      <a:endParaRPr lang="en-US" sz="700" dirty="0"/>
                    </a:p>
                  </a:txBody>
                  <a:tcPr/>
                </a:tc>
                <a:tc>
                  <a:txBody>
                    <a:bodyPr/>
                    <a:lstStyle/>
                    <a:p>
                      <a:r>
                        <a:rPr lang="en-US" sz="700" dirty="0" smtClean="0"/>
                        <a:t>Body</a:t>
                      </a:r>
                      <a:endParaRPr lang="en-US" sz="700" dirty="0"/>
                    </a:p>
                  </a:txBody>
                  <a:tcPr/>
                </a:tc>
              </a:tr>
              <a:tr h="370840">
                <a:tc>
                  <a:txBody>
                    <a:bodyPr/>
                    <a:lstStyle/>
                    <a:p>
                      <a:r>
                        <a:rPr lang="en-US" sz="700" dirty="0" smtClean="0"/>
                        <a:t>Human</a:t>
                      </a:r>
                      <a:endParaRPr lang="en-US" sz="700" dirty="0"/>
                    </a:p>
                  </a:txBody>
                  <a:tcPr/>
                </a:tc>
                <a:tc>
                  <a:txBody>
                    <a:bodyPr/>
                    <a:lstStyle/>
                    <a:p>
                      <a:r>
                        <a:rPr lang="en-US" sz="700" dirty="0" smtClean="0"/>
                        <a:t>Animal</a:t>
                      </a:r>
                      <a:endParaRPr lang="en-US" sz="700" dirty="0"/>
                    </a:p>
                  </a:txBody>
                  <a:tcPr/>
                </a:tc>
              </a:tr>
              <a:tr h="370840">
                <a:tc>
                  <a:txBody>
                    <a:bodyPr/>
                    <a:lstStyle/>
                    <a:p>
                      <a:r>
                        <a:rPr lang="en-US" sz="700" dirty="0" smtClean="0"/>
                        <a:t>Male</a:t>
                      </a:r>
                      <a:endParaRPr lang="en-US" sz="700" dirty="0"/>
                    </a:p>
                  </a:txBody>
                  <a:tcPr/>
                </a:tc>
                <a:tc>
                  <a:txBody>
                    <a:bodyPr/>
                    <a:lstStyle/>
                    <a:p>
                      <a:r>
                        <a:rPr lang="en-US" sz="700" dirty="0" smtClean="0"/>
                        <a:t>Female</a:t>
                      </a:r>
                      <a:endParaRPr lang="en-US" sz="700" dirty="0"/>
                    </a:p>
                  </a:txBody>
                  <a:tcPr/>
                </a:tc>
              </a:tr>
              <a:tr h="370840">
                <a:tc>
                  <a:txBody>
                    <a:bodyPr/>
                    <a:lstStyle/>
                    <a:p>
                      <a:r>
                        <a:rPr lang="en-US" sz="700" dirty="0" smtClean="0"/>
                        <a:t>Light</a:t>
                      </a:r>
                      <a:endParaRPr lang="en-US" sz="700" dirty="0"/>
                    </a:p>
                  </a:txBody>
                  <a:tcPr/>
                </a:tc>
                <a:tc>
                  <a:txBody>
                    <a:bodyPr/>
                    <a:lstStyle/>
                    <a:p>
                      <a:r>
                        <a:rPr lang="en-US" sz="700" dirty="0" smtClean="0"/>
                        <a:t>Dark</a:t>
                      </a:r>
                      <a:endParaRPr lang="en-US" sz="700" dirty="0"/>
                    </a:p>
                  </a:txBody>
                  <a:tcPr/>
                </a:tc>
              </a:tr>
              <a:tr h="370840">
                <a:tc>
                  <a:txBody>
                    <a:bodyPr/>
                    <a:lstStyle/>
                    <a:p>
                      <a:r>
                        <a:rPr lang="en-US" sz="700" dirty="0" smtClean="0"/>
                        <a:t>Spanish</a:t>
                      </a:r>
                      <a:endParaRPr lang="en-US" sz="700" dirty="0"/>
                    </a:p>
                  </a:txBody>
                  <a:tcPr/>
                </a:tc>
                <a:tc>
                  <a:txBody>
                    <a:bodyPr/>
                    <a:lstStyle/>
                    <a:p>
                      <a:r>
                        <a:rPr lang="en-US" sz="700" dirty="0" smtClean="0"/>
                        <a:t>Aztec</a:t>
                      </a:r>
                      <a:endParaRPr lang="en-US" sz="700" dirty="0"/>
                    </a:p>
                  </a:txBody>
                  <a:tcPr/>
                </a:tc>
              </a:tr>
              <a:tr h="370840">
                <a:tc>
                  <a:txBody>
                    <a:bodyPr/>
                    <a:lstStyle/>
                    <a:p>
                      <a:r>
                        <a:rPr lang="en-US" sz="700" dirty="0" smtClean="0"/>
                        <a:t>Aztec</a:t>
                      </a:r>
                      <a:endParaRPr lang="en-US" sz="700" dirty="0"/>
                    </a:p>
                  </a:txBody>
                  <a:tcPr/>
                </a:tc>
                <a:tc>
                  <a:txBody>
                    <a:bodyPr/>
                    <a:lstStyle/>
                    <a:p>
                      <a:r>
                        <a:rPr lang="en-US" sz="700" dirty="0" smtClean="0"/>
                        <a:t>Nomadic tribes</a:t>
                      </a:r>
                      <a:endParaRPr lang="en-US" sz="700" dirty="0"/>
                    </a:p>
                  </a:txBody>
                  <a:tcPr/>
                </a:tc>
              </a:tr>
              <a:tr h="370840">
                <a:tc>
                  <a:txBody>
                    <a:bodyPr/>
                    <a:lstStyle/>
                    <a:p>
                      <a:r>
                        <a:rPr lang="en-US" sz="700" dirty="0" smtClean="0"/>
                        <a:t>Rationality</a:t>
                      </a:r>
                      <a:endParaRPr lang="en-US" sz="700" dirty="0"/>
                    </a:p>
                  </a:txBody>
                  <a:tcPr/>
                </a:tc>
                <a:tc>
                  <a:txBody>
                    <a:bodyPr/>
                    <a:lstStyle/>
                    <a:p>
                      <a:r>
                        <a:rPr lang="en-US" sz="700" dirty="0" smtClean="0"/>
                        <a:t>Spirituality</a:t>
                      </a:r>
                      <a:endParaRPr lang="en-US" sz="700" dirty="0"/>
                    </a:p>
                  </a:txBody>
                  <a:tcPr/>
                </a:tc>
              </a:tr>
              <a:tr h="370840">
                <a:tc>
                  <a:txBody>
                    <a:bodyPr/>
                    <a:lstStyle/>
                    <a:p>
                      <a:r>
                        <a:rPr lang="en-US" sz="700" dirty="0" smtClean="0"/>
                        <a:t>Reason</a:t>
                      </a:r>
                      <a:endParaRPr lang="en-US" sz="700" dirty="0"/>
                    </a:p>
                  </a:txBody>
                  <a:tcPr/>
                </a:tc>
                <a:tc>
                  <a:txBody>
                    <a:bodyPr/>
                    <a:lstStyle/>
                    <a:p>
                      <a:r>
                        <a:rPr lang="en-US" sz="700" dirty="0" smtClean="0"/>
                        <a:t>Imagination</a:t>
                      </a:r>
                      <a:endParaRPr lang="en-US" sz="700" dirty="0"/>
                    </a:p>
                  </a:txBody>
                  <a:tcPr/>
                </a:tc>
              </a:tr>
              <a:tr h="370840">
                <a:tc>
                  <a:txBody>
                    <a:bodyPr/>
                    <a:lstStyle/>
                    <a:p>
                      <a:r>
                        <a:rPr lang="en-US" sz="700" dirty="0" smtClean="0"/>
                        <a:t>Western</a:t>
                      </a:r>
                      <a:endParaRPr lang="en-US" sz="700" dirty="0"/>
                    </a:p>
                  </a:txBody>
                  <a:tcPr/>
                </a:tc>
                <a:tc>
                  <a:txBody>
                    <a:bodyPr/>
                    <a:lstStyle/>
                    <a:p>
                      <a:r>
                        <a:rPr lang="en-US" sz="700" dirty="0" smtClean="0"/>
                        <a:t>Non-Western</a:t>
                      </a:r>
                      <a:endParaRPr lang="en-US" sz="700" dirty="0"/>
                    </a:p>
                  </a:txBody>
                  <a:tcPr/>
                </a:tc>
              </a:tr>
              <a:tr h="370840">
                <a:tc>
                  <a:txBody>
                    <a:bodyPr/>
                    <a:lstStyle/>
                    <a:p>
                      <a:r>
                        <a:rPr lang="en-US" sz="700" dirty="0" smtClean="0"/>
                        <a:t>Europe</a:t>
                      </a:r>
                      <a:endParaRPr lang="en-US" sz="700" dirty="0"/>
                    </a:p>
                  </a:txBody>
                  <a:tcPr/>
                </a:tc>
                <a:tc>
                  <a:txBody>
                    <a:bodyPr/>
                    <a:lstStyle/>
                    <a:p>
                      <a:r>
                        <a:rPr lang="en-US" sz="700" dirty="0" smtClean="0"/>
                        <a:t>New world</a:t>
                      </a:r>
                      <a:endParaRPr lang="en-US" sz="700" dirty="0"/>
                    </a:p>
                  </a:txBody>
                  <a:tcPr/>
                </a:tc>
              </a:tr>
              <a:tr h="370840">
                <a:tc>
                  <a:txBody>
                    <a:bodyPr/>
                    <a:lstStyle/>
                    <a:p>
                      <a:r>
                        <a:rPr lang="en-US" sz="700" dirty="0" smtClean="0"/>
                        <a:t>Empiricism</a:t>
                      </a:r>
                      <a:endParaRPr lang="en-US" sz="700" dirty="0"/>
                    </a:p>
                  </a:txBody>
                  <a:tcPr/>
                </a:tc>
                <a:tc>
                  <a:txBody>
                    <a:bodyPr/>
                    <a:lstStyle/>
                    <a:p>
                      <a:r>
                        <a:rPr lang="en-US" sz="700" dirty="0" smtClean="0"/>
                        <a:t>Psychic functioning / </a:t>
                      </a:r>
                      <a:r>
                        <a:rPr lang="en-US" sz="700" i="1" dirty="0" smtClean="0"/>
                        <a:t>La </a:t>
                      </a:r>
                      <a:r>
                        <a:rPr lang="en-US" sz="700" i="1" dirty="0" err="1" smtClean="0"/>
                        <a:t>facultad</a:t>
                      </a:r>
                      <a:endParaRPr lang="en-US" sz="700" i="1"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700" dirty="0" smtClean="0"/>
                        <a:t>American</a:t>
                      </a:r>
                      <a:endParaRPr lang="en-US" sz="700" dirty="0"/>
                    </a:p>
                  </a:txBody>
                  <a:tcPr/>
                </a:tc>
                <a:tc>
                  <a:txBody>
                    <a:bodyPr/>
                    <a:lstStyle/>
                    <a:p>
                      <a:r>
                        <a:rPr lang="en-US" sz="700" dirty="0" smtClean="0"/>
                        <a:t>Mexican</a:t>
                      </a:r>
                      <a:endParaRPr lang="en-US" sz="7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700" dirty="0" smtClean="0"/>
                        <a:t>Mexican</a:t>
                      </a:r>
                    </a:p>
                  </a:txBody>
                  <a:tcPr/>
                </a:tc>
                <a:tc>
                  <a:txBody>
                    <a:bodyPr/>
                    <a:lstStyle/>
                    <a:p>
                      <a:r>
                        <a:rPr lang="en-US" sz="700" dirty="0" smtClean="0"/>
                        <a:t>Chicano</a:t>
                      </a:r>
                      <a:endParaRPr lang="en-US" sz="7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700" dirty="0" smtClean="0"/>
                        <a:t>Christian</a:t>
                      </a:r>
                    </a:p>
                  </a:txBody>
                  <a:tcPr/>
                </a:tc>
                <a:tc>
                  <a:txBody>
                    <a:bodyPr/>
                    <a:lstStyle/>
                    <a:p>
                      <a:r>
                        <a:rPr lang="en-US" sz="700" dirty="0" smtClean="0"/>
                        <a:t>Pagan</a:t>
                      </a:r>
                      <a:endParaRPr lang="en-US" sz="7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700" dirty="0" smtClean="0"/>
                        <a:t>Class system</a:t>
                      </a:r>
                    </a:p>
                  </a:txBody>
                  <a:tcPr/>
                </a:tc>
                <a:tc>
                  <a:txBody>
                    <a:bodyPr/>
                    <a:lstStyle/>
                    <a:p>
                      <a:r>
                        <a:rPr lang="en-US" sz="700" dirty="0" smtClean="0"/>
                        <a:t>Tribal society</a:t>
                      </a:r>
                      <a:endParaRPr lang="en-US" sz="7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700" dirty="0" smtClean="0"/>
                        <a:t>Chicano</a:t>
                      </a:r>
                    </a:p>
                  </a:txBody>
                  <a:tcPr/>
                </a:tc>
                <a:tc>
                  <a:txBody>
                    <a:bodyPr/>
                    <a:lstStyle/>
                    <a:p>
                      <a:r>
                        <a:rPr lang="en-US" sz="700" dirty="0" smtClean="0"/>
                        <a:t>Black</a:t>
                      </a:r>
                      <a:endParaRPr lang="en-US" sz="700" dirty="0"/>
                    </a:p>
                  </a:txBody>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Caveat</a:t>
            </a:r>
            <a:endParaRPr lang="en-US" dirty="0"/>
          </a:p>
        </p:txBody>
      </p:sp>
      <p:sp>
        <p:nvSpPr>
          <p:cNvPr id="3" name="Content Placeholder 2"/>
          <p:cNvSpPr>
            <a:spLocks noGrp="1"/>
          </p:cNvSpPr>
          <p:nvPr>
            <p:ph idx="1"/>
          </p:nvPr>
        </p:nvSpPr>
        <p:spPr/>
        <p:txBody>
          <a:bodyPr/>
          <a:lstStyle/>
          <a:p>
            <a:r>
              <a:rPr lang="en-US" dirty="0" smtClean="0"/>
              <a:t>The interpretation on the next slide does not characterize the views of Dr. Fike, the Department of English, or Winthrop University.</a:t>
            </a:r>
          </a:p>
          <a:p>
            <a:r>
              <a:rPr lang="en-US" dirty="0" smtClean="0"/>
              <a:t>The next slide simply explains the preceding slide in order to help you understand what the author is saying.</a:t>
            </a:r>
            <a:endParaRPr lang="en-US" dirty="0"/>
          </a:p>
        </p:txBody>
      </p:sp>
    </p:spTree>
    <p:extLst>
      <p:ext uri="{BB962C8B-B14F-4D97-AF65-F5344CB8AC3E}">
        <p14:creationId xmlns:p14="http://schemas.microsoft.com/office/powerpoint/2010/main" val="35760342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Here Is Another View</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Aztecs &gt; nomadic tribes :: Spanish &gt; Aztecs :: Americans &gt; Mexicans :: Chicanos</a:t>
            </a:r>
            <a:r>
              <a:rPr lang="en-US" dirty="0"/>
              <a:t> </a:t>
            </a:r>
            <a:r>
              <a:rPr lang="en-US" dirty="0" smtClean="0"/>
              <a:t>&gt; blacks.</a:t>
            </a:r>
          </a:p>
          <a:p>
            <a:r>
              <a:rPr lang="en-US" dirty="0" smtClean="0"/>
              <a:t>The Aztecs are superior (in terms of power) to nomadic tribes, as the Spanish are superior to the Aztecs, and as the Americans are superior to both Mexicans and Chicanos, as those folks are presumed to be superior to blacks. That is the reality that </a:t>
            </a:r>
            <a:r>
              <a:rPr lang="en-US" dirty="0" err="1" smtClean="0"/>
              <a:t>Anzald</a:t>
            </a:r>
            <a:r>
              <a:rPr lang="en-US" dirty="0" err="1" smtClean="0">
                <a:latin typeface="+mj-lt"/>
                <a:cs typeface="Times New Roman"/>
              </a:rPr>
              <a:t>ú</a:t>
            </a:r>
            <a:r>
              <a:rPr lang="en-US" dirty="0" err="1" smtClean="0"/>
              <a:t>a</a:t>
            </a:r>
            <a:r>
              <a:rPr lang="en-US" dirty="0" smtClean="0"/>
              <a:t> is addressing. She is not saying that it is morally right; she is just giving an accurate summary of her perception of race relations.</a:t>
            </a:r>
          </a:p>
          <a:p>
            <a:r>
              <a:rPr lang="en-US" dirty="0" smtClean="0"/>
              <a:t>POINT: In a borderland, the meeting of opposites reflects asymmetrical power relationships.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Anzald</a:t>
            </a:r>
            <a:r>
              <a:rPr lang="en-US" dirty="0" err="1" smtClean="0">
                <a:latin typeface="+mj-lt"/>
                <a:cs typeface="Times New Roman"/>
              </a:rPr>
              <a:t>ú</a:t>
            </a:r>
            <a:r>
              <a:rPr lang="en-US" dirty="0" err="1" smtClean="0"/>
              <a:t>a’s</a:t>
            </a:r>
            <a:r>
              <a:rPr lang="en-US" dirty="0" smtClean="0"/>
              <a:t> Purpose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Her purpose is to subvert these binaries by doing a </a:t>
            </a:r>
            <a:r>
              <a:rPr lang="en-US" i="1" dirty="0" smtClean="0"/>
              <a:t>kind</a:t>
            </a:r>
            <a:r>
              <a:rPr lang="en-US" dirty="0" smtClean="0"/>
              <a:t> of FEMINIST DECONSTRUCTION.</a:t>
            </a:r>
          </a:p>
          <a:p>
            <a:pPr lvl="1"/>
            <a:r>
              <a:rPr lang="en-US" dirty="0" smtClean="0"/>
              <a:t>Feminist means that the objective is to elevate the position of women and others in subordinate positions.</a:t>
            </a:r>
          </a:p>
          <a:p>
            <a:pPr lvl="1"/>
            <a:r>
              <a:rPr lang="en-US" dirty="0" smtClean="0"/>
              <a:t>Deconstruction means that this goal is achieved not, in this case, by </a:t>
            </a:r>
            <a:r>
              <a:rPr lang="en-US" i="1" dirty="0" smtClean="0"/>
              <a:t>flipping</a:t>
            </a:r>
            <a:r>
              <a:rPr lang="en-US" dirty="0" smtClean="0"/>
              <a:t> binaries but by </a:t>
            </a:r>
            <a:r>
              <a:rPr lang="en-US" i="1" dirty="0" smtClean="0"/>
              <a:t>merging</a:t>
            </a:r>
            <a:r>
              <a:rPr lang="en-US" dirty="0" smtClean="0"/>
              <a:t> them—showing the common ground.</a:t>
            </a:r>
          </a:p>
          <a:p>
            <a:r>
              <a:rPr lang="en-US" dirty="0" smtClean="0"/>
              <a:t>So her goal is what she calls “balanced duality” on page 78 (last par.: mark your text). This point is in the spirit of the well-known statement that “the whole is greater than the sum of the parts.”</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Other Words</a:t>
            </a:r>
            <a:endParaRPr lang="en-US" dirty="0"/>
          </a:p>
        </p:txBody>
      </p:sp>
      <p:sp>
        <p:nvSpPr>
          <p:cNvPr id="3" name="Content Placeholder 2"/>
          <p:cNvSpPr>
            <a:spLocks noGrp="1"/>
          </p:cNvSpPr>
          <p:nvPr>
            <p:ph idx="1"/>
          </p:nvPr>
        </p:nvSpPr>
        <p:spPr/>
        <p:txBody>
          <a:bodyPr>
            <a:noAutofit/>
          </a:bodyPr>
          <a:lstStyle/>
          <a:p>
            <a:r>
              <a:rPr lang="en-US" sz="2200" dirty="0" err="1" smtClean="0"/>
              <a:t>Anzald</a:t>
            </a:r>
            <a:r>
              <a:rPr lang="en-US" sz="2200" dirty="0" err="1">
                <a:cs typeface="Times New Roman"/>
              </a:rPr>
              <a:t>ú</a:t>
            </a:r>
            <a:r>
              <a:rPr lang="en-US" sz="2200" dirty="0" err="1" smtClean="0"/>
              <a:t>a</a:t>
            </a:r>
            <a:r>
              <a:rPr lang="en-US" sz="2200" dirty="0" smtClean="0"/>
              <a:t> wants to advocate for greater recognition of those things that exist in the “subaltern” position, the secondary or subordinate position (second column of your chart).</a:t>
            </a:r>
          </a:p>
          <a:p>
            <a:r>
              <a:rPr lang="en-US" sz="2200" dirty="0" smtClean="0"/>
              <a:t>She wants us to think not in terms of binary oppositions (negations) that involve hierarchy—that is, “black-and-white thinking”—but in terms of pairings that can coexist without the need for subordination (contraries, antinomies). Difference is not deficiency.</a:t>
            </a:r>
          </a:p>
          <a:p>
            <a:r>
              <a:rPr lang="en-US" sz="2200" dirty="0" smtClean="0"/>
              <a:t>Thus, her goal is to bring the things in the right column into sync with those in the left column so that a new third thing—a hybrid—is produced. She seeks to bridge or balance the paired terms so that power is more equal. There is a clear political purpose here: she hopes to effect political change.</a:t>
            </a:r>
            <a:endParaRPr lang="en-US" sz="2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Writing Analytically</a:t>
            </a:r>
            <a:r>
              <a:rPr lang="en-US" dirty="0" smtClean="0"/>
              <a:t> 94-97</a:t>
            </a:r>
            <a:endParaRPr lang="en-US" i="1" dirty="0"/>
          </a:p>
        </p:txBody>
      </p:sp>
      <p:sp>
        <p:nvSpPr>
          <p:cNvPr id="3" name="Content Placeholder 2"/>
          <p:cNvSpPr>
            <a:spLocks noGrp="1"/>
          </p:cNvSpPr>
          <p:nvPr>
            <p:ph idx="1"/>
          </p:nvPr>
        </p:nvSpPr>
        <p:spPr/>
        <p:txBody>
          <a:bodyPr>
            <a:normAutofit lnSpcReduction="10000"/>
          </a:bodyPr>
          <a:lstStyle/>
          <a:p>
            <a:r>
              <a:rPr lang="en-US" dirty="0" smtClean="0"/>
              <a:t>Page 95: “Discover that the two terms of your binary are not really so separate and opposed after all but are actually parts of one complex phenomenon or issue. (This is a key analytical move known as ‘collapsing the binary.’)”</a:t>
            </a:r>
          </a:p>
          <a:p>
            <a:r>
              <a:rPr lang="en-US" dirty="0" smtClean="0"/>
              <a:t>Page 97: “This move is known as </a:t>
            </a:r>
            <a:r>
              <a:rPr lang="en-US" i="1" dirty="0" smtClean="0"/>
              <a:t>collapsing the binary</a:t>
            </a:r>
            <a:r>
              <a:rPr lang="en-US" dirty="0" smtClean="0"/>
              <a:t>: coming to see that what had appeared to be an opposition is really two parts of one complex phenomenon.”</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Okay, But How?</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I mentioned earlier that reader-response is very important here. The assumption is that </a:t>
            </a:r>
            <a:r>
              <a:rPr lang="en-US" dirty="0" err="1" smtClean="0"/>
              <a:t>Anzald</a:t>
            </a:r>
            <a:r>
              <a:rPr lang="en-US" dirty="0" err="1" smtClean="0">
                <a:cs typeface="Times New Roman"/>
              </a:rPr>
              <a:t>úa’s</a:t>
            </a:r>
            <a:r>
              <a:rPr lang="en-US" dirty="0" smtClean="0"/>
              <a:t> readers are people like us: from the dominant culture, English-speaking, and mostly white. </a:t>
            </a:r>
          </a:p>
          <a:p>
            <a:r>
              <a:rPr lang="en-US" b="1" u="sng" dirty="0" smtClean="0"/>
              <a:t>How did you all feel when you had to read a text that included </a:t>
            </a:r>
            <a:r>
              <a:rPr lang="en-US" b="1" u="sng" dirty="0" err="1" smtClean="0"/>
              <a:t>untranslated</a:t>
            </a:r>
            <a:r>
              <a:rPr lang="en-US" b="1" u="sng" dirty="0" smtClean="0"/>
              <a:t> words in a foreign language? </a:t>
            </a:r>
          </a:p>
          <a:p>
            <a:r>
              <a:rPr lang="en-US" dirty="0" err="1" smtClean="0"/>
              <a:t>Anzald</a:t>
            </a:r>
            <a:r>
              <a:rPr lang="en-US" dirty="0" err="1" smtClean="0">
                <a:cs typeface="Times New Roman"/>
              </a:rPr>
              <a:t>ú</a:t>
            </a:r>
            <a:r>
              <a:rPr lang="en-US" dirty="0" err="1" smtClean="0"/>
              <a:t>a</a:t>
            </a:r>
            <a:r>
              <a:rPr lang="en-US" dirty="0" smtClean="0"/>
              <a:t> is attempting to give you the experience of being in a subordinate position in a borderland. She simultaneously evens the power relationship between dominant, mostly white, English-speaking culture and her own subordinate, </a:t>
            </a:r>
            <a:r>
              <a:rPr lang="en-US" dirty="0" err="1" smtClean="0"/>
              <a:t>Chicana</a:t>
            </a:r>
            <a:r>
              <a:rPr lang="en-US" dirty="0" smtClean="0"/>
              <a:t>, Spanish-speaking culture.</a:t>
            </a:r>
          </a:p>
          <a:p>
            <a:r>
              <a:rPr lang="en-US" dirty="0" smtClean="0"/>
              <a:t>The result is the text, a new third thing that bridges binary oppositions and leads to a new hybrid state in which new possibilities arise. That is her hope anyway. She seeks not just to elevate the items in the right column of the chart but also to merge the left and the right columns in a new and creative way. In this fashion, she attempts to bring enhanced positive attention to the borderlands. </a:t>
            </a:r>
          </a:p>
          <a:p>
            <a:r>
              <a:rPr lang="en-US" dirty="0" smtClean="0"/>
              <a:t>Your reader-response is that new third thing that is greater than the sum of its parts. It is neither purely English nor purely Spanish but a hybrid/montage of both.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Texts</a:t>
            </a:r>
            <a:endParaRPr lang="en-US" dirty="0"/>
          </a:p>
        </p:txBody>
      </p:sp>
      <p:sp>
        <p:nvSpPr>
          <p:cNvPr id="3" name="Content Placeholder 2"/>
          <p:cNvSpPr>
            <a:spLocks noGrp="1"/>
          </p:cNvSpPr>
          <p:nvPr>
            <p:ph idx="1"/>
          </p:nvPr>
        </p:nvSpPr>
        <p:spPr/>
        <p:txBody>
          <a:bodyPr/>
          <a:lstStyle/>
          <a:p>
            <a:r>
              <a:rPr lang="en-US" dirty="0" smtClean="0">
                <a:cs typeface="Times New Roman"/>
              </a:rPr>
              <a:t>You must have </a:t>
            </a:r>
            <a:r>
              <a:rPr lang="en-US" dirty="0" err="1" smtClean="0"/>
              <a:t>Anzald</a:t>
            </a:r>
            <a:r>
              <a:rPr lang="en-US" dirty="0" err="1" smtClean="0">
                <a:cs typeface="Times New Roman"/>
              </a:rPr>
              <a:t>úa’s</a:t>
            </a:r>
            <a:r>
              <a:rPr lang="en-US" dirty="0" smtClean="0">
                <a:cs typeface="Times New Roman"/>
              </a:rPr>
              <a:t> texts in order to participate today. If you do not, go get them. You may rejoin the class in progress.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New Third Thing</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85000" lnSpcReduction="20000"/>
              </a:bodyPr>
              <a:lstStyle/>
              <a:p>
                <a:r>
                  <a:rPr lang="en-US" dirty="0" smtClean="0"/>
                  <a:t>“In attempting to work out a synthesis, the self has added a third element which is greater than the sum of its severed parts. That third element is a new consciousness—a </a:t>
                </a:r>
                <a:r>
                  <a:rPr lang="en-US" i="1" dirty="0" smtClean="0"/>
                  <a:t>mestiza</a:t>
                </a:r>
                <a:r>
                  <a:rPr lang="en-US" dirty="0" smtClean="0"/>
                  <a:t> consciousness—and though it is a source of intense pain, its energy comes from continual creative motion that keeps breaking down the unitary aspect of each new paradigm” (</a:t>
                </a:r>
                <a:r>
                  <a:rPr lang="en-US" i="1" dirty="0" smtClean="0"/>
                  <a:t>Borderlands</a:t>
                </a:r>
                <a:r>
                  <a:rPr lang="en-US" dirty="0" smtClean="0"/>
                  <a:t> 101-02).</a:t>
                </a:r>
              </a:p>
              <a:p>
                <a:r>
                  <a:rPr lang="en-US" i="1" dirty="0" smtClean="0"/>
                  <a:t>Mestiza</a:t>
                </a:r>
                <a:r>
                  <a:rPr lang="en-US" dirty="0" smtClean="0"/>
                  <a:t> consciousness: “a holistic, both/and way of thinking and acting that includes a transformational tolerance for contradiction and ambivalence” (Keating and Gonz</a:t>
                </a:r>
                <a14:m>
                  <m:oMath xmlns:m="http://schemas.openxmlformats.org/officeDocument/2006/math">
                    <m:r>
                      <m:rPr>
                        <m:nor/>
                      </m:rPr>
                      <a:rPr lang="en-US" dirty="0"/>
                      <m:t>á</m:t>
                    </m:r>
                  </m:oMath>
                </a14:m>
                <a:r>
                  <a:rPr lang="en-US" dirty="0" smtClean="0"/>
                  <a:t>lez-López, “Glossary”).</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185" t="-2695" r="-1704"/>
                </a:stretch>
              </a:blipFill>
            </p:spPr>
            <p:txBody>
              <a:bodyPr/>
              <a:lstStyle/>
              <a:p>
                <a:r>
                  <a:rPr lang="en-US">
                    <a:noFill/>
                  </a:rPr>
                  <a:t> </a:t>
                </a:r>
              </a:p>
            </p:txBody>
          </p:sp>
        </mc:Fallback>
      </mc:AlternateContent>
    </p:spTree>
    <p:extLst>
      <p:ext uri="{BB962C8B-B14F-4D97-AF65-F5344CB8AC3E}">
        <p14:creationId xmlns:p14="http://schemas.microsoft.com/office/powerpoint/2010/main" val="25189750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Anzaldúa</a:t>
            </a:r>
            <a:r>
              <a:rPr lang="en-US" dirty="0"/>
              <a:t> </a:t>
            </a:r>
            <a:r>
              <a:rPr lang="en-US" dirty="0" smtClean="0"/>
              <a:t>Herself Is </a:t>
            </a:r>
            <a:br>
              <a:rPr lang="en-US" dirty="0" smtClean="0"/>
            </a:br>
            <a:r>
              <a:rPr lang="en-US" dirty="0" smtClean="0"/>
              <a:t>That New Third Thing</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She is a lesbian Chicana. As a lesbian, she considers herself to be both male and female. As a Chicana, she is halfway between English and Spanish.</a:t>
            </a:r>
          </a:p>
          <a:p>
            <a:r>
              <a:rPr lang="en-US" dirty="0" smtClean="0"/>
              <a:t>She is a bridge figure, as she indicates on page 92: “Deep in our hearts we believe that being Mexican has nothing to do with which country one lives in. Being Mexican is a state of soul—not one of mind, not one of citizenship. </a:t>
            </a:r>
            <a:r>
              <a:rPr lang="en-US" i="1" dirty="0" smtClean="0"/>
              <a:t>Neither eagle nor serpent</a:t>
            </a:r>
            <a:r>
              <a:rPr lang="en-US" dirty="0" smtClean="0"/>
              <a:t>, but both. And like the ocean, neither animal respects borders” (emphasis added).</a:t>
            </a:r>
            <a:endParaRPr lang="en-US" dirty="0"/>
          </a:p>
        </p:txBody>
      </p:sp>
    </p:spTree>
    <p:extLst>
      <p:ext uri="{BB962C8B-B14F-4D97-AF65-F5344CB8AC3E}">
        <p14:creationId xmlns:p14="http://schemas.microsoft.com/office/powerpoint/2010/main" val="974985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Anzaldúa</a:t>
            </a:r>
            <a:r>
              <a:rPr lang="en-US" dirty="0" smtClean="0"/>
              <a:t> Is a Guadalupe Figure</a:t>
            </a:r>
            <a:endParaRPr lang="en-US" dirty="0"/>
          </a:p>
        </p:txBody>
      </p:sp>
      <p:sp>
        <p:nvSpPr>
          <p:cNvPr id="3" name="Content Placeholder 2"/>
          <p:cNvSpPr>
            <a:spLocks noGrp="1"/>
          </p:cNvSpPr>
          <p:nvPr>
            <p:ph idx="1"/>
          </p:nvPr>
        </p:nvSpPr>
        <p:spPr/>
        <p:txBody>
          <a:bodyPr>
            <a:normAutofit lnSpcReduction="10000"/>
          </a:bodyPr>
          <a:lstStyle/>
          <a:p>
            <a:r>
              <a:rPr lang="en-US" dirty="0" smtClean="0"/>
              <a:t>See pages 75-76.</a:t>
            </a:r>
          </a:p>
          <a:p>
            <a:r>
              <a:rPr lang="en-US" i="1" dirty="0" err="1"/>
              <a:t>Anzaldúa</a:t>
            </a:r>
            <a:r>
              <a:rPr lang="en-US" dirty="0"/>
              <a:t> “is a Basque name, where ‘an’ means above, the upper worlds, the sky, the spirit [eagle]; ‘</a:t>
            </a:r>
            <a:r>
              <a:rPr lang="en-US" dirty="0" err="1"/>
              <a:t>zal</a:t>
            </a:r>
            <a:r>
              <a:rPr lang="en-US" dirty="0"/>
              <a:t>’ means the underworld, the world of the soul, of images, of fantasy [serpent]; and ‘</a:t>
            </a:r>
            <a:r>
              <a:rPr lang="en-US" dirty="0" err="1"/>
              <a:t>dúa</a:t>
            </a:r>
            <a:r>
              <a:rPr lang="en-US" dirty="0"/>
              <a:t>’ is the bridging of the two; and the bridge, to me, is the interface” (“Creativity” 103). “I span abysses,” she states in “La </a:t>
            </a:r>
            <a:r>
              <a:rPr lang="en-US" dirty="0" err="1"/>
              <a:t>Prieta</a:t>
            </a:r>
            <a:r>
              <a:rPr lang="en-US" dirty="0"/>
              <a:t>” (209).</a:t>
            </a:r>
          </a:p>
          <a:p>
            <a:endParaRPr lang="en-US" dirty="0"/>
          </a:p>
        </p:txBody>
      </p:sp>
    </p:spTree>
    <p:extLst>
      <p:ext uri="{BB962C8B-B14F-4D97-AF65-F5344CB8AC3E}">
        <p14:creationId xmlns:p14="http://schemas.microsoft.com/office/powerpoint/2010/main" val="28021346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Juan Diego Story</a:t>
            </a:r>
            <a:endParaRPr lang="en-US" dirty="0"/>
          </a:p>
        </p:txBody>
      </p:sp>
      <p:sp>
        <p:nvSpPr>
          <p:cNvPr id="3" name="Content Placeholder 2"/>
          <p:cNvSpPr>
            <a:spLocks noGrp="1"/>
          </p:cNvSpPr>
          <p:nvPr>
            <p:ph idx="1"/>
          </p:nvPr>
        </p:nvSpPr>
        <p:spPr/>
        <p:txBody>
          <a:bodyPr/>
          <a:lstStyle/>
          <a:p>
            <a:r>
              <a:rPr lang="en-US" dirty="0" smtClean="0"/>
              <a:t>See today’s handout online for the J. D. </a:t>
            </a:r>
            <a:r>
              <a:rPr lang="en-US" smtClean="0"/>
              <a:t>story.</a:t>
            </a:r>
            <a:endParaRPr lang="en-US" dirty="0"/>
          </a:p>
        </p:txBody>
      </p:sp>
    </p:spTree>
    <p:extLst>
      <p:ext uri="{BB962C8B-B14F-4D97-AF65-F5344CB8AC3E}">
        <p14:creationId xmlns:p14="http://schemas.microsoft.com/office/powerpoint/2010/main" val="22123820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Binaries</a:t>
            </a:r>
            <a:endParaRPr lang="en-US" dirty="0"/>
          </a:p>
        </p:txBody>
      </p:sp>
      <p:sp>
        <p:nvSpPr>
          <p:cNvPr id="3" name="Content Placeholder 2"/>
          <p:cNvSpPr>
            <a:spLocks noGrp="1"/>
          </p:cNvSpPr>
          <p:nvPr>
            <p:ph idx="1"/>
          </p:nvPr>
        </p:nvSpPr>
        <p:spPr/>
        <p:txBody>
          <a:bodyPr>
            <a:normAutofit fontScale="92500" lnSpcReduction="10000"/>
          </a:bodyPr>
          <a:lstStyle/>
          <a:p>
            <a:r>
              <a:rPr lang="en-US" dirty="0"/>
              <a:t>Juan Diego, who shuttles back and forth between </a:t>
            </a:r>
            <a:r>
              <a:rPr lang="en-US" dirty="0" err="1"/>
              <a:t>Tepeyác</a:t>
            </a:r>
            <a:r>
              <a:rPr lang="en-US" dirty="0"/>
              <a:t> (also called Guadalupe) and the bishop’s location, acts as a bridge and signifies </a:t>
            </a:r>
            <a:r>
              <a:rPr lang="en-US" i="1" dirty="0" err="1"/>
              <a:t>nepantla</a:t>
            </a:r>
            <a:r>
              <a:rPr lang="en-US" dirty="0"/>
              <a:t>. Through his in-between agency, binaries meet and start to interact: upper and lower classes, city and country, male and female, human and divine, the bishop’s intellect (eagle) and the virgin mother’s several numinous appearances as well as her miraculous cure of Juan’s dying uncle (serpent). </a:t>
            </a:r>
          </a:p>
        </p:txBody>
      </p:sp>
    </p:spTree>
    <p:extLst>
      <p:ext uri="{BB962C8B-B14F-4D97-AF65-F5344CB8AC3E}">
        <p14:creationId xmlns:p14="http://schemas.microsoft.com/office/powerpoint/2010/main" val="19500690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Homework</a:t>
            </a:r>
            <a:endParaRPr lang="en-US" dirty="0"/>
          </a:p>
        </p:txBody>
      </p:sp>
      <p:sp>
        <p:nvSpPr>
          <p:cNvPr id="3" name="Content Placeholder 2"/>
          <p:cNvSpPr>
            <a:spLocks noGrp="1"/>
          </p:cNvSpPr>
          <p:nvPr>
            <p:ph idx="1"/>
          </p:nvPr>
        </p:nvSpPr>
        <p:spPr/>
        <p:txBody>
          <a:bodyPr/>
          <a:lstStyle/>
          <a:p>
            <a:r>
              <a:rPr lang="en-US" dirty="0" smtClean="0"/>
              <a:t>You have two things to think about for next time:</a:t>
            </a:r>
          </a:p>
          <a:p>
            <a:pPr lvl="1"/>
            <a:r>
              <a:rPr lang="en-US" dirty="0" smtClean="0"/>
              <a:t>Read it if you have not done so already.</a:t>
            </a:r>
          </a:p>
          <a:p>
            <a:pPr lvl="1"/>
            <a:r>
              <a:rPr lang="en-US" dirty="0" smtClean="0"/>
              <a:t>Group work (next slide).</a:t>
            </a:r>
          </a:p>
          <a:p>
            <a:pPr lvl="1"/>
            <a:r>
              <a:rPr lang="en-US" dirty="0" smtClean="0"/>
              <a:t>Sacred cows: Did </a:t>
            </a:r>
            <a:r>
              <a:rPr lang="en-US" dirty="0" err="1" smtClean="0"/>
              <a:t>Anzald</a:t>
            </a:r>
            <a:r>
              <a:rPr lang="en-US" dirty="0" err="1" smtClean="0">
                <a:cs typeface="Times New Roman"/>
              </a:rPr>
              <a:t>ú</a:t>
            </a:r>
            <a:r>
              <a:rPr lang="en-US" dirty="0" err="1" smtClean="0"/>
              <a:t>a</a:t>
            </a:r>
            <a:r>
              <a:rPr lang="en-US" dirty="0" smtClean="0"/>
              <a:t> tip over any of yours? Consider the questions two slides below. (This slide is a bit like Tart’s “Western Creed Exercise.”)</a:t>
            </a:r>
          </a:p>
          <a:p>
            <a:pPr lvl="1">
              <a:buNone/>
            </a:pP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Work: </a:t>
            </a:r>
            <a:r>
              <a:rPr lang="en-US" u="sng" dirty="0" smtClean="0"/>
              <a:t>Points of View</a:t>
            </a:r>
            <a:endParaRPr lang="en-US" u="sng" dirty="0"/>
          </a:p>
        </p:txBody>
      </p:sp>
      <p:sp>
        <p:nvSpPr>
          <p:cNvPr id="3" name="Content Placeholder 2"/>
          <p:cNvSpPr>
            <a:spLocks noGrp="1"/>
          </p:cNvSpPr>
          <p:nvPr>
            <p:ph idx="1"/>
          </p:nvPr>
        </p:nvSpPr>
        <p:spPr/>
        <p:txBody>
          <a:bodyPr>
            <a:normAutofit fontScale="85000" lnSpcReduction="20000"/>
          </a:bodyPr>
          <a:lstStyle/>
          <a:p>
            <a:r>
              <a:rPr lang="en-US" dirty="0" smtClean="0"/>
              <a:t>Do some thinking about this question: What argument is </a:t>
            </a:r>
            <a:r>
              <a:rPr lang="en-US" dirty="0" err="1" smtClean="0"/>
              <a:t>Anzald</a:t>
            </a:r>
            <a:r>
              <a:rPr lang="en-US" dirty="0" err="1" smtClean="0">
                <a:cs typeface="Times New Roman"/>
              </a:rPr>
              <a:t>ú</a:t>
            </a:r>
            <a:r>
              <a:rPr lang="en-US" dirty="0" err="1" smtClean="0"/>
              <a:t>a</a:t>
            </a:r>
            <a:r>
              <a:rPr lang="en-US" dirty="0" smtClean="0"/>
              <a:t> making about borderlands with respect to the following sub-topics? Use as many </a:t>
            </a:r>
            <a:r>
              <a:rPr lang="en-US" b="1" u="sng" dirty="0" smtClean="0"/>
              <a:t>elements</a:t>
            </a:r>
            <a:r>
              <a:rPr lang="en-US" dirty="0" smtClean="0"/>
              <a:t> as you can as you discuss and analyze.</a:t>
            </a:r>
          </a:p>
          <a:p>
            <a:pPr lvl="1"/>
            <a:r>
              <a:rPr lang="en-US" dirty="0" smtClean="0"/>
              <a:t>Group 1: Biological stuff (snake, tongue, bodies, etc.). Be sure to cover the opening poem on 72 and the cobra on 79.</a:t>
            </a:r>
          </a:p>
          <a:p>
            <a:pPr lvl="1"/>
            <a:r>
              <a:rPr lang="en-US" dirty="0" smtClean="0"/>
              <a:t>Group 2: Mythology and anthropology (especially Guadalupe), pages 73-78. </a:t>
            </a:r>
          </a:p>
          <a:p>
            <a:pPr lvl="1"/>
            <a:r>
              <a:rPr lang="en-US" dirty="0" smtClean="0"/>
              <a:t>Group 3: Psychology (psychic functioning): Your job includes 79-83.</a:t>
            </a:r>
          </a:p>
          <a:p>
            <a:pPr lvl="1"/>
            <a:r>
              <a:rPr lang="en-US" dirty="0" smtClean="0"/>
              <a:t>Group 4: Literature/academia(especially “How To Tame a Wild Tongue,” 85-93). </a:t>
            </a:r>
          </a:p>
          <a:p>
            <a:pPr lvl="1"/>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Sacred Cow Exercise: </a:t>
            </a:r>
            <a:r>
              <a:rPr lang="en-US" u="sng" dirty="0" smtClean="0"/>
              <a:t>Assumptions</a:t>
            </a:r>
            <a:endParaRPr lang="en-US" u="sng" dirty="0"/>
          </a:p>
        </p:txBody>
      </p:sp>
      <p:sp>
        <p:nvSpPr>
          <p:cNvPr id="3" name="Content Placeholder 2"/>
          <p:cNvSpPr>
            <a:spLocks noGrp="1"/>
          </p:cNvSpPr>
          <p:nvPr>
            <p:ph idx="1"/>
          </p:nvPr>
        </p:nvSpPr>
        <p:spPr/>
        <p:txBody>
          <a:bodyPr>
            <a:normAutofit fontScale="70000" lnSpcReduction="20000"/>
          </a:bodyPr>
          <a:lstStyle/>
          <a:p>
            <a:r>
              <a:rPr lang="en-US" b="1" dirty="0" smtClean="0"/>
              <a:t>Did </a:t>
            </a:r>
            <a:r>
              <a:rPr lang="en-US" b="1" dirty="0" err="1" smtClean="0"/>
              <a:t>Anzaldúa's</a:t>
            </a:r>
            <a:r>
              <a:rPr lang="en-US" b="1" dirty="0" smtClean="0"/>
              <a:t> text activate any of your own FBIs? </a:t>
            </a:r>
            <a:r>
              <a:rPr lang="en-US" dirty="0" smtClean="0"/>
              <a:t>Extract assumptions from </a:t>
            </a:r>
            <a:r>
              <a:rPr lang="en-US" dirty="0" err="1" smtClean="0"/>
              <a:t>Anzaldúa’s</a:t>
            </a:r>
            <a:r>
              <a:rPr lang="en-US" dirty="0" smtClean="0"/>
              <a:t> two chapters (those she believes to be accurate as well as those she wants to overturn). List as many as you can and write them on the white/black boards. You might well begin with the section on which your group reported. Then ask yourself this question: </a:t>
            </a:r>
            <a:r>
              <a:rPr lang="en-US" b="1" dirty="0" smtClean="0"/>
              <a:t>At what points did you feel yourself pushing back? Why? What “sacred cows” did </a:t>
            </a:r>
            <a:r>
              <a:rPr lang="en-US" b="1" dirty="0" err="1" smtClean="0"/>
              <a:t>Anzaldúa</a:t>
            </a:r>
            <a:r>
              <a:rPr lang="en-US" b="1" dirty="0" smtClean="0"/>
              <a:t> violate for you as a reader of her text?</a:t>
            </a:r>
            <a:r>
              <a:rPr lang="en-US" dirty="0" smtClean="0"/>
              <a:t> Think back to Tart’s “Western Creed Exercise” as you work back through the two chapters. </a:t>
            </a:r>
            <a:r>
              <a:rPr lang="en-US" b="1" dirty="0" smtClean="0"/>
              <a:t>How did your body and emotions FEEL as you read her chapters? Finally, did you find any fallacies in her material—any places where she violates the spirit of her own project? </a:t>
            </a:r>
            <a:r>
              <a:rPr lang="en-US" dirty="0" smtClean="0"/>
              <a:t>Here are some prompts re. assumptions; feel free to add your own to this list.</a:t>
            </a:r>
          </a:p>
          <a:p>
            <a:pPr>
              <a:buNone/>
            </a:pPr>
            <a:endParaRPr lang="en-US" dirty="0" smtClean="0"/>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Here Are Some Areas of Inquiry To Get You Started</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The study of literature</a:t>
            </a:r>
          </a:p>
          <a:p>
            <a:r>
              <a:rPr lang="en-US" dirty="0" smtClean="0"/>
              <a:t>The spirit world</a:t>
            </a:r>
          </a:p>
          <a:p>
            <a:r>
              <a:rPr lang="en-US" dirty="0" smtClean="0"/>
              <a:t>Psychic ability, the </a:t>
            </a:r>
            <a:r>
              <a:rPr lang="en-US" dirty="0" err="1" smtClean="0"/>
              <a:t>suprahuman</a:t>
            </a:r>
            <a:endParaRPr lang="en-US" dirty="0" smtClean="0"/>
          </a:p>
          <a:p>
            <a:r>
              <a:rPr lang="en-US" dirty="0" smtClean="0"/>
              <a:t>North American culture</a:t>
            </a:r>
          </a:p>
          <a:p>
            <a:r>
              <a:rPr lang="en-US" dirty="0" smtClean="0"/>
              <a:t>Borders</a:t>
            </a:r>
          </a:p>
          <a:p>
            <a:r>
              <a:rPr lang="en-US" dirty="0" smtClean="0"/>
              <a:t>Language</a:t>
            </a:r>
          </a:p>
          <a:p>
            <a:r>
              <a:rPr lang="en-US" dirty="0" smtClean="0"/>
              <a:t>Women and minorities</a:t>
            </a:r>
          </a:p>
          <a:p>
            <a:r>
              <a:rPr lang="en-US" dirty="0" smtClean="0"/>
              <a:t>Feminism and feminists</a:t>
            </a:r>
          </a:p>
          <a:p>
            <a:r>
              <a:rPr lang="en-US" dirty="0" smtClean="0"/>
              <a:t>Standard English</a:t>
            </a:r>
          </a:p>
          <a:p>
            <a:r>
              <a:rPr lang="en-US" dirty="0" smtClean="0"/>
              <a:t>Cultural hegemony</a:t>
            </a:r>
          </a:p>
          <a:p>
            <a:r>
              <a:rPr lang="en-US" dirty="0" smtClean="0"/>
              <a:t>The body</a:t>
            </a:r>
          </a:p>
          <a:p>
            <a:r>
              <a:rPr lang="en-US" dirty="0" smtClean="0"/>
              <a:t>The unconscious mind</a:t>
            </a:r>
          </a:p>
          <a:p>
            <a:r>
              <a:rPr lang="en-US" dirty="0" smtClean="0"/>
              <a:t>The soul</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Clarification</a:t>
            </a:r>
            <a:endParaRPr lang="en-US" dirty="0"/>
          </a:p>
        </p:txBody>
      </p:sp>
      <p:sp>
        <p:nvSpPr>
          <p:cNvPr id="3" name="Content Placeholder 2"/>
          <p:cNvSpPr>
            <a:spLocks noGrp="1"/>
          </p:cNvSpPr>
          <p:nvPr>
            <p:ph idx="1"/>
          </p:nvPr>
        </p:nvSpPr>
        <p:spPr/>
        <p:txBody>
          <a:bodyPr/>
          <a:lstStyle/>
          <a:p>
            <a:r>
              <a:rPr lang="en-US" dirty="0" smtClean="0"/>
              <a:t>The statements on the next slide do not represent the positions of Dr. Fike, the Department of English, or Winthrop University. They are designed to help you think about what you think and to explore why you think it.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Questionnaire</a:t>
            </a:r>
            <a:endParaRPr lang="en-US" dirty="0"/>
          </a:p>
        </p:txBody>
      </p:sp>
      <p:sp>
        <p:nvSpPr>
          <p:cNvPr id="3" name="Content Placeholder 2"/>
          <p:cNvSpPr>
            <a:spLocks noGrp="1"/>
          </p:cNvSpPr>
          <p:nvPr>
            <p:ph idx="1"/>
          </p:nvPr>
        </p:nvSpPr>
        <p:spPr/>
        <p:txBody>
          <a:bodyPr/>
          <a:lstStyle/>
          <a:p>
            <a:r>
              <a:rPr lang="en-US" dirty="0" smtClean="0"/>
              <a:t>Please take a moment to fill out the handout.</a:t>
            </a:r>
            <a:endParaRPr lang="en-US" dirty="0"/>
          </a:p>
        </p:txBody>
      </p:sp>
    </p:spTree>
    <p:extLst>
      <p:ext uri="{BB962C8B-B14F-4D97-AF65-F5344CB8AC3E}">
        <p14:creationId xmlns:p14="http://schemas.microsoft.com/office/powerpoint/2010/main" val="18432914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Sacred Cows (Assumptions)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We should study literature by white men in Western tradition (the Western canon).</a:t>
            </a:r>
          </a:p>
          <a:p>
            <a:r>
              <a:rPr lang="en-US" dirty="0" smtClean="0"/>
              <a:t>There is no spirit world—or, if there is, we cannot access it while we are alive (or we CAN access it, but it is dangerous, demonic).</a:t>
            </a:r>
          </a:p>
          <a:p>
            <a:r>
              <a:rPr lang="en-US" dirty="0" smtClean="0"/>
              <a:t>We are not psychic. Psi is not real.</a:t>
            </a:r>
          </a:p>
          <a:p>
            <a:r>
              <a:rPr lang="en-US" dirty="0" smtClean="0"/>
              <a:t>White North American culture is the best. Borders should be respected.</a:t>
            </a:r>
          </a:p>
          <a:p>
            <a:r>
              <a:rPr lang="en-US" dirty="0" smtClean="0"/>
              <a:t>We are not equal to our language. It is just a tool. But everybody should speak standard English.</a:t>
            </a:r>
          </a:p>
          <a:p>
            <a:r>
              <a:rPr lang="en-US" dirty="0" smtClean="0"/>
              <a:t>Women and minorities should keep silent.</a:t>
            </a:r>
          </a:p>
          <a:p>
            <a:r>
              <a:rPr lang="en-US" dirty="0" smtClean="0"/>
              <a:t>Feminists are man haters and lesbians.</a:t>
            </a:r>
          </a:p>
          <a:p>
            <a:r>
              <a:rPr lang="en-US" dirty="0" smtClean="0"/>
              <a:t>Cultural hegemony (superiority, authority) is ours because we are better. Americans are born with special privileges. </a:t>
            </a:r>
          </a:p>
          <a:p>
            <a:r>
              <a:rPr lang="en-US" dirty="0" smtClean="0"/>
              <a:t>The body is bad.</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Traits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critical-thinking character traits (habits of mind) appear on pages 175-76.</a:t>
            </a:r>
            <a:r>
              <a:rPr lang="en-US" b="1" dirty="0" smtClean="0"/>
              <a:t> In what ways does </a:t>
            </a:r>
            <a:r>
              <a:rPr lang="en-US" b="1" dirty="0" err="1" smtClean="0"/>
              <a:t>Anzaldúa</a:t>
            </a:r>
            <a:r>
              <a:rPr lang="en-US" b="1" dirty="0" smtClean="0"/>
              <a:t> illustrates these traits?</a:t>
            </a:r>
          </a:p>
          <a:p>
            <a:pPr lvl="1"/>
            <a:r>
              <a:rPr lang="en-US" dirty="0" smtClean="0"/>
              <a:t>Confidence in reason</a:t>
            </a:r>
          </a:p>
          <a:p>
            <a:pPr lvl="1"/>
            <a:r>
              <a:rPr lang="en-US" dirty="0" smtClean="0"/>
              <a:t>Intellectual humility</a:t>
            </a:r>
          </a:p>
          <a:p>
            <a:pPr lvl="1"/>
            <a:r>
              <a:rPr lang="en-US" dirty="0" smtClean="0"/>
              <a:t>Intellectual courage</a:t>
            </a:r>
          </a:p>
          <a:p>
            <a:pPr lvl="1"/>
            <a:r>
              <a:rPr lang="en-US" dirty="0" smtClean="0"/>
              <a:t>Intellectual empathy</a:t>
            </a:r>
          </a:p>
          <a:p>
            <a:pPr lvl="1"/>
            <a:r>
              <a:rPr lang="en-US" dirty="0" smtClean="0"/>
              <a:t>Intellectual integrity</a:t>
            </a:r>
          </a:p>
          <a:p>
            <a:pPr lvl="1"/>
            <a:r>
              <a:rPr lang="en-US" dirty="0" smtClean="0"/>
              <a:t>Fair-mindedness</a:t>
            </a:r>
          </a:p>
          <a:p>
            <a:pPr lvl="1"/>
            <a:r>
              <a:rPr lang="en-US" dirty="0" smtClean="0"/>
              <a:t>Intellectual engagement</a:t>
            </a:r>
          </a:p>
          <a:p>
            <a:pPr lvl="1"/>
            <a:r>
              <a:rPr lang="en-US" dirty="0" smtClean="0"/>
              <a:t>Intellectual perseverance</a:t>
            </a:r>
          </a:p>
          <a:p>
            <a:pPr lvl="1"/>
            <a:r>
              <a:rPr lang="en-US" dirty="0" smtClean="0"/>
              <a:t>Intellectual autonomy</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 Application</a:t>
            </a:r>
            <a:endParaRPr lang="en-US" dirty="0"/>
          </a:p>
        </p:txBody>
      </p:sp>
      <p:sp>
        <p:nvSpPr>
          <p:cNvPr id="3" name="Content Placeholder 2"/>
          <p:cNvSpPr>
            <a:spLocks noGrp="1"/>
          </p:cNvSpPr>
          <p:nvPr>
            <p:ph idx="1"/>
          </p:nvPr>
        </p:nvSpPr>
        <p:spPr/>
        <p:txBody>
          <a:bodyPr/>
          <a:lstStyle/>
          <a:p>
            <a:r>
              <a:rPr lang="en-US" dirty="0" smtClean="0"/>
              <a:t>What things from </a:t>
            </a:r>
            <a:r>
              <a:rPr lang="en-US" dirty="0" err="1" smtClean="0"/>
              <a:t>Anzaldúa’s</a:t>
            </a:r>
            <a:r>
              <a:rPr lang="en-US" dirty="0" smtClean="0"/>
              <a:t> two chapters might help you write your final paper about a global cultural event? </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Evaluation</a:t>
            </a:r>
            <a:r>
              <a:rPr lang="en-US" dirty="0" smtClean="0"/>
              <a:t>: Standards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Here is a bit of evaluation to consider.</a:t>
            </a:r>
          </a:p>
          <a:p>
            <a:r>
              <a:rPr lang="en-US" dirty="0" smtClean="0"/>
              <a:t>There are fallacies on page 81:</a:t>
            </a:r>
          </a:p>
          <a:p>
            <a:pPr lvl="1"/>
            <a:r>
              <a:rPr lang="en-US" dirty="0" smtClean="0"/>
              <a:t>“all violence”</a:t>
            </a:r>
          </a:p>
          <a:p>
            <a:pPr lvl="1"/>
            <a:r>
              <a:rPr lang="en-US" dirty="0" smtClean="0"/>
              <a:t>“all life, beauty, pleasure”</a:t>
            </a:r>
          </a:p>
          <a:p>
            <a:pPr lvl="1"/>
            <a:r>
              <a:rPr lang="en-US" dirty="0" smtClean="0"/>
              <a:t>“totally ignore the soul”</a:t>
            </a:r>
          </a:p>
          <a:p>
            <a:r>
              <a:rPr lang="en-US" b="1" dirty="0" smtClean="0"/>
              <a:t>By </a:t>
            </a:r>
            <a:r>
              <a:rPr lang="en-US" b="1" dirty="0" err="1" smtClean="0"/>
              <a:t>overgeneralizing</a:t>
            </a:r>
            <a:r>
              <a:rPr lang="en-US" b="1" dirty="0" smtClean="0"/>
              <a:t>, is </a:t>
            </a:r>
            <a:r>
              <a:rPr lang="en-US" b="1" dirty="0" err="1" smtClean="0">
                <a:latin typeface="+mj-lt"/>
              </a:rPr>
              <a:t>Anzald</a:t>
            </a:r>
            <a:r>
              <a:rPr lang="en-US" b="1" dirty="0" err="1" smtClean="0">
                <a:latin typeface="+mj-lt"/>
                <a:cs typeface="Times New Roman"/>
              </a:rPr>
              <a:t>úa</a:t>
            </a:r>
            <a:r>
              <a:rPr lang="en-US" b="1" dirty="0" smtClean="0">
                <a:latin typeface="+mj-lt"/>
                <a:cs typeface="Times New Roman"/>
              </a:rPr>
              <a:t> violating the spirit of borderlands consciousness, which seeks to bring oppositions together? </a:t>
            </a:r>
            <a:r>
              <a:rPr lang="en-US" dirty="0" smtClean="0">
                <a:latin typeface="+mj-lt"/>
                <a:cs typeface="Times New Roman"/>
              </a:rPr>
              <a:t>Isn’t she doing, say, to Christianity the thing she attacks Christianity for doing to native religions? Isn’t this dualism/hierarchy rather than duality/unity? What standards is she violating?</a:t>
            </a:r>
            <a:endParaRPr lang="en-US" dirty="0">
              <a:latin typeface="+mj-lt"/>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SEE-Is</a:t>
            </a:r>
            <a:endParaRPr lang="en-US" dirty="0"/>
          </a:p>
        </p:txBody>
      </p:sp>
      <p:sp>
        <p:nvSpPr>
          <p:cNvPr id="3" name="Content Placeholder 2"/>
          <p:cNvSpPr>
            <a:spLocks noGrp="1"/>
          </p:cNvSpPr>
          <p:nvPr>
            <p:ph idx="1"/>
          </p:nvPr>
        </p:nvSpPr>
        <p:spPr/>
        <p:txBody>
          <a:bodyPr/>
          <a:lstStyle/>
          <a:p>
            <a:r>
              <a:rPr lang="en-US" dirty="0" smtClean="0"/>
              <a:t>Do an SEE-I for the following terms:</a:t>
            </a:r>
          </a:p>
          <a:p>
            <a:pPr lvl="1"/>
            <a:r>
              <a:rPr lang="en-US" dirty="0" smtClean="0"/>
              <a:t>Identity, 91</a:t>
            </a:r>
          </a:p>
          <a:p>
            <a:pPr lvl="2"/>
            <a:r>
              <a:rPr lang="en-US" dirty="0" smtClean="0"/>
              <a:t>The unconscious</a:t>
            </a:r>
          </a:p>
          <a:p>
            <a:pPr lvl="2"/>
            <a:r>
              <a:rPr lang="en-US" dirty="0" smtClean="0"/>
              <a:t>Soul</a:t>
            </a:r>
          </a:p>
          <a:p>
            <a:pPr lvl="2"/>
            <a:r>
              <a:rPr lang="en-US" dirty="0" smtClean="0"/>
              <a:t>The </a:t>
            </a:r>
            <a:r>
              <a:rPr lang="en-US" dirty="0" err="1" smtClean="0"/>
              <a:t>suprahuman</a:t>
            </a:r>
            <a:r>
              <a:rPr lang="en-US" dirty="0" smtClean="0"/>
              <a:t> (supra = above or beyond)</a:t>
            </a:r>
          </a:p>
          <a:p>
            <a:pPr lvl="1"/>
            <a:r>
              <a:rPr lang="en-US" i="1" dirty="0" err="1" smtClean="0"/>
              <a:t>Mediatrix</a:t>
            </a:r>
            <a:endParaRPr lang="en-US" i="1" dirty="0" smtClean="0"/>
          </a:p>
          <a:p>
            <a:pPr lvl="1"/>
            <a:r>
              <a:rPr lang="en-US" i="1" dirty="0" smtClean="0"/>
              <a:t>La </a:t>
            </a:r>
            <a:r>
              <a:rPr lang="en-US" i="1" dirty="0" err="1" smtClean="0"/>
              <a:t>Facultad</a:t>
            </a:r>
            <a:endParaRPr lang="en-US" i="1" dirty="0" smtClean="0"/>
          </a:p>
          <a:p>
            <a:pPr lvl="1">
              <a:buNone/>
            </a:pPr>
            <a:r>
              <a:rPr lang="en-US" i="1" dirty="0" smtClean="0"/>
              <a:t>							</a:t>
            </a:r>
            <a:r>
              <a:rPr lang="en-US" dirty="0" smtClean="0"/>
              <a:t>END</a:t>
            </a:r>
          </a:p>
          <a:p>
            <a:pPr lvl="1">
              <a:buNone/>
            </a:pPr>
            <a:r>
              <a:rPr lang="en-US" i="1" dirty="0" smtClean="0"/>
              <a:t>								</a:t>
            </a:r>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Work: </a:t>
            </a:r>
            <a:r>
              <a:rPr lang="en-US" u="sng" dirty="0" smtClean="0"/>
              <a:t>Points of View</a:t>
            </a:r>
            <a:endParaRPr lang="en-US" u="sng" dirty="0"/>
          </a:p>
        </p:txBody>
      </p:sp>
      <p:sp>
        <p:nvSpPr>
          <p:cNvPr id="3" name="Content Placeholder 2"/>
          <p:cNvSpPr>
            <a:spLocks noGrp="1"/>
          </p:cNvSpPr>
          <p:nvPr>
            <p:ph idx="1"/>
          </p:nvPr>
        </p:nvSpPr>
        <p:spPr/>
        <p:txBody>
          <a:bodyPr>
            <a:normAutofit fontScale="85000" lnSpcReduction="20000"/>
          </a:bodyPr>
          <a:lstStyle/>
          <a:p>
            <a:r>
              <a:rPr lang="en-US" dirty="0" smtClean="0"/>
              <a:t>Do some thinking about this question: What argument is </a:t>
            </a:r>
            <a:r>
              <a:rPr lang="en-US" dirty="0" err="1" smtClean="0"/>
              <a:t>Anzald</a:t>
            </a:r>
            <a:r>
              <a:rPr lang="en-US" dirty="0" err="1" smtClean="0">
                <a:cs typeface="Times New Roman"/>
              </a:rPr>
              <a:t>ú</a:t>
            </a:r>
            <a:r>
              <a:rPr lang="en-US" dirty="0" err="1" smtClean="0"/>
              <a:t>a</a:t>
            </a:r>
            <a:r>
              <a:rPr lang="en-US" dirty="0" smtClean="0"/>
              <a:t> making about borderlands with respect to the following sub-topics? Use as many </a:t>
            </a:r>
            <a:r>
              <a:rPr lang="en-US" b="1" u="sng" dirty="0" smtClean="0"/>
              <a:t>elements</a:t>
            </a:r>
            <a:r>
              <a:rPr lang="en-US" dirty="0" smtClean="0"/>
              <a:t> as you can as you discuss and analyze.</a:t>
            </a:r>
          </a:p>
          <a:p>
            <a:pPr lvl="1"/>
            <a:r>
              <a:rPr lang="en-US" dirty="0" smtClean="0"/>
              <a:t>Group 1: Biological stuff (snake, tongue, bodies, etc.). Be sure to cover the opening poem on 72 and the cobra on 79.</a:t>
            </a:r>
          </a:p>
          <a:p>
            <a:pPr lvl="1"/>
            <a:r>
              <a:rPr lang="en-US" dirty="0" smtClean="0"/>
              <a:t>Group 2: Mythology and anthropology (especially Guadalupe), pages 73-78. </a:t>
            </a:r>
          </a:p>
          <a:p>
            <a:pPr lvl="1"/>
            <a:r>
              <a:rPr lang="en-US" dirty="0" smtClean="0"/>
              <a:t>Group 3: Psychology (psychic functioning): Your job includes 79-83.</a:t>
            </a:r>
          </a:p>
          <a:p>
            <a:pPr lvl="1"/>
            <a:r>
              <a:rPr lang="en-US" dirty="0" smtClean="0"/>
              <a:t>Group 4: Literature/academia(especially “How To Tame a Wild Tongue,” 85-93). </a:t>
            </a:r>
          </a:p>
          <a:p>
            <a:pPr lvl="1"/>
            <a:endParaRPr lang="en-US" dirty="0"/>
          </a:p>
        </p:txBody>
      </p:sp>
    </p:spTree>
    <p:extLst>
      <p:ext uri="{BB962C8B-B14F-4D97-AF65-F5344CB8AC3E}">
        <p14:creationId xmlns:p14="http://schemas.microsoft.com/office/powerpoint/2010/main" val="2908649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Method</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The Method is particularly well suited for today’s chapters.</a:t>
            </a:r>
          </a:p>
          <a:p>
            <a:r>
              <a:rPr lang="en-US" sz="2400" dirty="0" smtClean="0"/>
              <a:t>What </a:t>
            </a:r>
            <a:r>
              <a:rPr lang="en-US" sz="2400" dirty="0"/>
              <a:t>repeats? (patterns like the word "snake")</a:t>
            </a:r>
          </a:p>
          <a:p>
            <a:r>
              <a:rPr lang="en-US" sz="2400" dirty="0"/>
              <a:t>What goes with what? (strands like things that are psychological)</a:t>
            </a:r>
          </a:p>
          <a:p>
            <a:r>
              <a:rPr lang="en-US" sz="2400" b="1" dirty="0"/>
              <a:t>What is opposed to what? (binaries, T chart below)</a:t>
            </a:r>
            <a:endParaRPr lang="en-US" sz="2400" dirty="0"/>
          </a:p>
          <a:p>
            <a:r>
              <a:rPr lang="en-US" sz="2400" dirty="0"/>
              <a:t>What doesn't fit? (anomalies like multiple languages and poetry)</a:t>
            </a:r>
          </a:p>
          <a:p>
            <a:r>
              <a:rPr lang="en-US" sz="2400" dirty="0"/>
              <a:t>Re. all of these questions: So what</a:t>
            </a:r>
            <a:r>
              <a:rPr lang="en-US" sz="2400" dirty="0" smtClean="0"/>
              <a:t>?</a:t>
            </a:r>
            <a:endParaRPr lang="en-US" sz="2400" dirty="0"/>
          </a:p>
        </p:txBody>
      </p:sp>
    </p:spTree>
    <p:extLst>
      <p:ext uri="{BB962C8B-B14F-4D97-AF65-F5344CB8AC3E}">
        <p14:creationId xmlns:p14="http://schemas.microsoft.com/office/powerpoint/2010/main" val="20705647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Today we are going to do an exercise in </a:t>
            </a:r>
            <a:r>
              <a:rPr lang="en-US" u="sng" dirty="0" smtClean="0"/>
              <a:t>interpretation</a:t>
            </a:r>
            <a:r>
              <a:rPr lang="en-US" dirty="0" smtClean="0"/>
              <a:t>.</a:t>
            </a:r>
          </a:p>
          <a:p>
            <a:r>
              <a:rPr lang="en-US" dirty="0" smtClean="0"/>
              <a:t>It partly involves a technique from </a:t>
            </a:r>
            <a:r>
              <a:rPr lang="en-US" i="1" dirty="0" smtClean="0"/>
              <a:t>WA</a:t>
            </a:r>
            <a:r>
              <a:rPr lang="en-US" dirty="0" smtClean="0"/>
              <a:t> called “collapsing the binary.”</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Remarks</a:t>
            </a:r>
            <a:endParaRPr lang="en-US" dirty="0"/>
          </a:p>
        </p:txBody>
      </p:sp>
      <p:sp>
        <p:nvSpPr>
          <p:cNvPr id="3" name="Content Placeholder 2"/>
          <p:cNvSpPr>
            <a:spLocks noGrp="1"/>
          </p:cNvSpPr>
          <p:nvPr>
            <p:ph idx="1"/>
          </p:nvPr>
        </p:nvSpPr>
        <p:spPr/>
        <p:txBody>
          <a:bodyPr>
            <a:normAutofit fontScale="92500" lnSpcReduction="20000"/>
          </a:bodyPr>
          <a:lstStyle/>
          <a:p>
            <a:r>
              <a:rPr lang="en-US" dirty="0" err="1" smtClean="0">
                <a:latin typeface="+mj-lt"/>
              </a:rPr>
              <a:t>Anzald</a:t>
            </a:r>
            <a:r>
              <a:rPr lang="en-US" dirty="0" err="1" smtClean="0">
                <a:latin typeface="+mj-lt"/>
                <a:cs typeface="Times New Roman"/>
              </a:rPr>
              <a:t>úa’s</a:t>
            </a:r>
            <a:r>
              <a:rPr lang="en-US" dirty="0" smtClean="0">
                <a:latin typeface="+mj-lt"/>
                <a:cs typeface="Times New Roman"/>
              </a:rPr>
              <a:t> chapters are a “montage,” which means a mixture of subjects, languages, styles, and genres. In other words, her format is to TEXT what John Berger’s collages are to images (his book is called </a:t>
            </a:r>
            <a:r>
              <a:rPr lang="en-US" i="1" dirty="0" smtClean="0">
                <a:latin typeface="+mj-lt"/>
                <a:cs typeface="Times New Roman"/>
              </a:rPr>
              <a:t>Ways of Seeing</a:t>
            </a:r>
            <a:r>
              <a:rPr lang="en-US" dirty="0" smtClean="0">
                <a:latin typeface="+mj-lt"/>
                <a:cs typeface="Times New Roman"/>
              </a:rPr>
              <a:t>). </a:t>
            </a:r>
          </a:p>
          <a:p>
            <a:r>
              <a:rPr lang="en-US" dirty="0" smtClean="0">
                <a:latin typeface="+mj-lt"/>
                <a:cs typeface="Times New Roman"/>
              </a:rPr>
              <a:t>In each author’s case, juxtaposition is important. Relationships are there, but our reader-response is a key part of the interpretation. In other words, implications are evoked in us rather than being directly stated in the text. We supply the missing links.</a:t>
            </a:r>
            <a:endParaRPr lang="en-US" dirty="0">
              <a:latin typeface="+mj-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Key Concept</a:t>
            </a:r>
            <a:endParaRPr lang="en-US" dirty="0"/>
          </a:p>
        </p:txBody>
      </p:sp>
      <p:sp>
        <p:nvSpPr>
          <p:cNvPr id="3" name="Content Placeholder 2"/>
          <p:cNvSpPr>
            <a:spLocks noGrp="1"/>
          </p:cNvSpPr>
          <p:nvPr>
            <p:ph idx="1"/>
          </p:nvPr>
        </p:nvSpPr>
        <p:spPr/>
        <p:txBody>
          <a:bodyPr/>
          <a:lstStyle/>
          <a:p>
            <a:r>
              <a:rPr lang="en-US" dirty="0" smtClean="0"/>
              <a:t>Write down in your notebook what you think is the key concept in </a:t>
            </a:r>
            <a:r>
              <a:rPr lang="en-US" dirty="0" err="1" smtClean="0">
                <a:latin typeface="+mj-lt"/>
              </a:rPr>
              <a:t>Anzald</a:t>
            </a:r>
            <a:r>
              <a:rPr lang="en-US" dirty="0" err="1" smtClean="0">
                <a:latin typeface="+mj-lt"/>
                <a:cs typeface="Times New Roman"/>
              </a:rPr>
              <a:t>ú</a:t>
            </a:r>
            <a:r>
              <a:rPr lang="en-US" dirty="0" err="1" smtClean="0">
                <a:latin typeface="+mj-lt"/>
              </a:rPr>
              <a:t>a’s</a:t>
            </a:r>
            <a:r>
              <a:rPr lang="en-US" dirty="0" smtClean="0">
                <a:latin typeface="+mj-lt"/>
              </a:rPr>
              <a:t> chapters. The answer is on the next slide.</a:t>
            </a:r>
            <a:endParaRPr lang="en-US" dirty="0">
              <a:latin typeface="+mj-l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Key Concept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Borderland:</a:t>
            </a:r>
          </a:p>
          <a:p>
            <a:pPr lvl="1"/>
            <a:r>
              <a:rPr lang="en-US" dirty="0" smtClean="0"/>
              <a:t>“borderland”: the region on both sides of the Texas-Mexico border</a:t>
            </a:r>
          </a:p>
          <a:p>
            <a:pPr lvl="1"/>
            <a:r>
              <a:rPr lang="en-US" dirty="0" smtClean="0"/>
              <a:t>“Borderland” includes other types of Borderlands such as psychological, sexual, and spiritual.</a:t>
            </a:r>
          </a:p>
          <a:p>
            <a:r>
              <a:rPr lang="en-US" dirty="0" smtClean="0"/>
              <a:t>Find the definition in par. 1 of the head note on page 70 and write it in your notebook.</a:t>
            </a:r>
          </a:p>
          <a:p>
            <a:r>
              <a:rPr lang="en-US" dirty="0" smtClean="0"/>
              <a:t>Then do an SEE-I for it. Half of you do borderland; the other half, Borderland.</a:t>
            </a:r>
          </a:p>
          <a:p>
            <a:r>
              <a:rPr lang="en-US" dirty="0" smtClean="0"/>
              <a:t>My SEE-I is on the next slide.</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221</TotalTime>
  <Words>2584</Words>
  <Application>Microsoft Office PowerPoint</Application>
  <PresentationFormat>On-screen Show (4:3)</PresentationFormat>
  <Paragraphs>186</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Anzaldúa Slide Show</vt:lpstr>
      <vt:lpstr>Texts</vt:lpstr>
      <vt:lpstr>Questionnaire</vt:lpstr>
      <vt:lpstr>Group Work: Points of View</vt:lpstr>
      <vt:lpstr>The Method</vt:lpstr>
      <vt:lpstr>Overview</vt:lpstr>
      <vt:lpstr>Preliminary Remarks</vt:lpstr>
      <vt:lpstr>The Key Concept</vt:lpstr>
      <vt:lpstr>The Key Concept</vt:lpstr>
      <vt:lpstr>SEE-I</vt:lpstr>
      <vt:lpstr>Problem</vt:lpstr>
      <vt:lpstr>Problem</vt:lpstr>
      <vt:lpstr>What Goes with These Concepts?</vt:lpstr>
      <vt:lpstr>Caveat</vt:lpstr>
      <vt:lpstr>Here Is Another View</vt:lpstr>
      <vt:lpstr>Anzaldúa’s Purpose</vt:lpstr>
      <vt:lpstr>In Other Words</vt:lpstr>
      <vt:lpstr>Writing Analytically 94-97</vt:lpstr>
      <vt:lpstr>Okay, But How?</vt:lpstr>
      <vt:lpstr>The New Third Thing</vt:lpstr>
      <vt:lpstr>Anzaldúa Herself Is  That New Third Thing</vt:lpstr>
      <vt:lpstr>Anzaldúa Is a Guadalupe Figure</vt:lpstr>
      <vt:lpstr>The Juan Diego Story</vt:lpstr>
      <vt:lpstr>Binaries</vt:lpstr>
      <vt:lpstr>Homework</vt:lpstr>
      <vt:lpstr>Group Work: Points of View</vt:lpstr>
      <vt:lpstr>Sacred Cow Exercise: Assumptions</vt:lpstr>
      <vt:lpstr>Here Are Some Areas of Inquiry To Get You Started</vt:lpstr>
      <vt:lpstr>Clarification</vt:lpstr>
      <vt:lpstr>Sacred Cows (Assumptions)</vt:lpstr>
      <vt:lpstr>Traits</vt:lpstr>
      <vt:lpstr>Final Application</vt:lpstr>
      <vt:lpstr>Evaluation: Standards</vt:lpstr>
      <vt:lpstr>SEE-Is</vt:lpstr>
    </vt:vector>
  </TitlesOfParts>
  <Company>Winthrop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fikem</dc:creator>
  <cp:lastModifiedBy>Fike, Matthew A.</cp:lastModifiedBy>
  <cp:revision>51</cp:revision>
  <dcterms:created xsi:type="dcterms:W3CDTF">2013-03-24T16:04:54Z</dcterms:created>
  <dcterms:modified xsi:type="dcterms:W3CDTF">2018-04-09T13:59:56Z</dcterms:modified>
</cp:coreProperties>
</file>