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817" r:id="rId1"/>
  </p:sldMasterIdLst>
  <p:notesMasterIdLst>
    <p:notesMasterId r:id="rId98"/>
  </p:notesMasterIdLst>
  <p:handoutMasterIdLst>
    <p:handoutMasterId r:id="rId99"/>
  </p:handoutMasterIdLst>
  <p:sldIdLst>
    <p:sldId id="432" r:id="rId2"/>
    <p:sldId id="435" r:id="rId3"/>
    <p:sldId id="433" r:id="rId4"/>
    <p:sldId id="534" r:id="rId5"/>
    <p:sldId id="434" r:id="rId6"/>
    <p:sldId id="436" r:id="rId7"/>
    <p:sldId id="437" r:id="rId8"/>
    <p:sldId id="446" r:id="rId9"/>
    <p:sldId id="540" r:id="rId10"/>
    <p:sldId id="582" r:id="rId11"/>
    <p:sldId id="411" r:id="rId12"/>
    <p:sldId id="421" r:id="rId13"/>
    <p:sldId id="444" r:id="rId14"/>
    <p:sldId id="473" r:id="rId15"/>
    <p:sldId id="439" r:id="rId16"/>
    <p:sldId id="429" r:id="rId17"/>
    <p:sldId id="427" r:id="rId18"/>
    <p:sldId id="453" r:id="rId19"/>
    <p:sldId id="583" r:id="rId20"/>
    <p:sldId id="413" r:id="rId21"/>
    <p:sldId id="455" r:id="rId22"/>
    <p:sldId id="590" r:id="rId23"/>
    <p:sldId id="541" r:id="rId24"/>
    <p:sldId id="537" r:id="rId25"/>
    <p:sldId id="538" r:id="rId26"/>
    <p:sldId id="584" r:id="rId27"/>
    <p:sldId id="585" r:id="rId28"/>
    <p:sldId id="586" r:id="rId29"/>
    <p:sldId id="587" r:id="rId30"/>
    <p:sldId id="588" r:id="rId31"/>
    <p:sldId id="589" r:id="rId32"/>
    <p:sldId id="457" r:id="rId33"/>
    <p:sldId id="475" r:id="rId34"/>
    <p:sldId id="591" r:id="rId35"/>
    <p:sldId id="592" r:id="rId36"/>
    <p:sldId id="593" r:id="rId37"/>
    <p:sldId id="653" r:id="rId38"/>
    <p:sldId id="594" r:id="rId39"/>
    <p:sldId id="595" r:id="rId40"/>
    <p:sldId id="596" r:id="rId41"/>
    <p:sldId id="597" r:id="rId42"/>
    <p:sldId id="598" r:id="rId43"/>
    <p:sldId id="599" r:id="rId44"/>
    <p:sldId id="600" r:id="rId45"/>
    <p:sldId id="601" r:id="rId46"/>
    <p:sldId id="602" r:id="rId47"/>
    <p:sldId id="603" r:id="rId48"/>
    <p:sldId id="604" r:id="rId49"/>
    <p:sldId id="605" r:id="rId50"/>
    <p:sldId id="606" r:id="rId51"/>
    <p:sldId id="607" r:id="rId52"/>
    <p:sldId id="608" r:id="rId53"/>
    <p:sldId id="609" r:id="rId54"/>
    <p:sldId id="610" r:id="rId55"/>
    <p:sldId id="611" r:id="rId56"/>
    <p:sldId id="612" r:id="rId57"/>
    <p:sldId id="613" r:id="rId58"/>
    <p:sldId id="614" r:id="rId59"/>
    <p:sldId id="615" r:id="rId60"/>
    <p:sldId id="616" r:id="rId61"/>
    <p:sldId id="617" r:id="rId62"/>
    <p:sldId id="618" r:id="rId63"/>
    <p:sldId id="619" r:id="rId64"/>
    <p:sldId id="620" r:id="rId65"/>
    <p:sldId id="621" r:id="rId66"/>
    <p:sldId id="622" r:id="rId67"/>
    <p:sldId id="623" r:id="rId68"/>
    <p:sldId id="624" r:id="rId69"/>
    <p:sldId id="625" r:id="rId70"/>
    <p:sldId id="626" r:id="rId71"/>
    <p:sldId id="627" r:id="rId72"/>
    <p:sldId id="628" r:id="rId73"/>
    <p:sldId id="629" r:id="rId74"/>
    <p:sldId id="630" r:id="rId75"/>
    <p:sldId id="631" r:id="rId76"/>
    <p:sldId id="632" r:id="rId77"/>
    <p:sldId id="633" r:id="rId78"/>
    <p:sldId id="634" r:id="rId79"/>
    <p:sldId id="635" r:id="rId80"/>
    <p:sldId id="636" r:id="rId81"/>
    <p:sldId id="637" r:id="rId82"/>
    <p:sldId id="638" r:id="rId83"/>
    <p:sldId id="639" r:id="rId84"/>
    <p:sldId id="640" r:id="rId85"/>
    <p:sldId id="641" r:id="rId86"/>
    <p:sldId id="642" r:id="rId87"/>
    <p:sldId id="643" r:id="rId88"/>
    <p:sldId id="644" r:id="rId89"/>
    <p:sldId id="645" r:id="rId90"/>
    <p:sldId id="646" r:id="rId91"/>
    <p:sldId id="647" r:id="rId92"/>
    <p:sldId id="648" r:id="rId93"/>
    <p:sldId id="649" r:id="rId94"/>
    <p:sldId id="650" r:id="rId95"/>
    <p:sldId id="651" r:id="rId96"/>
    <p:sldId id="652" r:id="rId97"/>
  </p:sldIdLst>
  <p:sldSz cx="9144000" cy="6858000" type="screen4x3"/>
  <p:notesSz cx="9601200" cy="7315200"/>
  <p:defaultTextStyle>
    <a:defPPr>
      <a:defRPr lang="en-US"/>
    </a:defPPr>
    <a:lvl1pPr algn="ctr" rtl="0" eaLnBrk="0" fontAlgn="base" hangingPunct="0">
      <a:spcBef>
        <a:spcPct val="50000"/>
      </a:spcBef>
      <a:spcAft>
        <a:spcPct val="0"/>
      </a:spcAft>
      <a:defRPr sz="28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eaLnBrk="0" fontAlgn="base" hangingPunct="0">
      <a:spcBef>
        <a:spcPct val="50000"/>
      </a:spcBef>
      <a:spcAft>
        <a:spcPct val="0"/>
      </a:spcAft>
      <a:defRPr sz="28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eaLnBrk="0" fontAlgn="base" hangingPunct="0">
      <a:spcBef>
        <a:spcPct val="50000"/>
      </a:spcBef>
      <a:spcAft>
        <a:spcPct val="0"/>
      </a:spcAft>
      <a:defRPr sz="28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eaLnBrk="0" fontAlgn="base" hangingPunct="0">
      <a:spcBef>
        <a:spcPct val="50000"/>
      </a:spcBef>
      <a:spcAft>
        <a:spcPct val="0"/>
      </a:spcAft>
      <a:defRPr sz="28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eaLnBrk="0" fontAlgn="base" hangingPunct="0">
      <a:spcBef>
        <a:spcPct val="50000"/>
      </a:spcBef>
      <a:spcAft>
        <a:spcPct val="0"/>
      </a:spcAft>
      <a:defRPr sz="28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304">
          <p15:clr>
            <a:srgbClr val="A4A3A4"/>
          </p15:clr>
        </p15:guide>
        <p15:guide id="2" pos="302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248"/>
    <a:srgbClr val="98B5D8"/>
    <a:srgbClr val="DDDDDD"/>
    <a:srgbClr val="FFFF00"/>
    <a:srgbClr val="FFFFCC"/>
    <a:srgbClr val="CCFFFF"/>
    <a:srgbClr val="00CC00"/>
    <a:srgbClr val="FBC605"/>
    <a:srgbClr val="FAA90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6" autoAdjust="0"/>
    <p:restoredTop sz="94621" autoAdjust="0"/>
  </p:normalViewPr>
  <p:slideViewPr>
    <p:cSldViewPr snapToGrid="0">
      <p:cViewPr varScale="1">
        <p:scale>
          <a:sx n="111" d="100"/>
          <a:sy n="111" d="100"/>
        </p:scale>
        <p:origin x="1008" y="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-12300"/>
    </p:cViewPr>
  </p:sorterViewPr>
  <p:notesViewPr>
    <p:cSldViewPr snapToGrid="0">
      <p:cViewPr varScale="1">
        <p:scale>
          <a:sx n="103" d="100"/>
          <a:sy n="103" d="100"/>
        </p:scale>
        <p:origin x="-1080" y="-90"/>
      </p:cViewPr>
      <p:guideLst>
        <p:guide orient="horz" pos="2304"/>
        <p:guide pos="302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handoutMaster" Target="handoutMasters/handoutMaster1.xml"/><Relationship Id="rId10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479925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 defTabSz="966788">
              <a:spcBef>
                <a:spcPct val="0"/>
              </a:spcBef>
              <a:defRPr sz="1300"/>
            </a:lvl1pPr>
          </a:lstStyle>
          <a:p>
            <a:r>
              <a:rPr lang="en-US"/>
              <a:t>CISH-6220 LANs, MANs, &amp; Internetworking</a:t>
            </a:r>
            <a:endParaRPr lang="en-US">
              <a:latin typeface="Times New Roman" pitchFamily="18" charset="0"/>
            </a:endParaRP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440363" y="0"/>
            <a:ext cx="416083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defRPr sz="1300"/>
            </a:lvl1pPr>
          </a:lstStyle>
          <a:p>
            <a:r>
              <a:rPr lang="en-US"/>
              <a:t>Fall, 2005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950075"/>
            <a:ext cx="41608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 defTabSz="966788">
              <a:spcBef>
                <a:spcPct val="0"/>
              </a:spcBef>
              <a:defRPr sz="1300">
                <a:sym typeface="Symbol" pitchFamily="18" charset="2"/>
              </a:defRPr>
            </a:lvl1pPr>
          </a:lstStyle>
          <a:p>
            <a:r>
              <a:rPr lang="en-US"/>
              <a:t>2005, L.A. DeNoia, all rights reserved</a:t>
            </a: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440363" y="6950075"/>
            <a:ext cx="416083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defRPr sz="1300">
                <a:latin typeface="Times New Roman" pitchFamily="18" charset="0"/>
              </a:defRPr>
            </a:lvl1pPr>
          </a:lstStyle>
          <a:p>
            <a:fld id="{C9BF7B00-6941-4F57-A828-A157590498D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159569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1608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 defTabSz="966788">
              <a:spcBef>
                <a:spcPct val="0"/>
              </a:spcBef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dt" idx="1"/>
          </p:nvPr>
        </p:nvSpPr>
        <p:spPr bwMode="auto">
          <a:xfrm>
            <a:off x="5440363" y="0"/>
            <a:ext cx="416083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5124" name="Rectangle 1028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971800" y="549275"/>
            <a:ext cx="3657600" cy="2743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5125" name="Rectangle 1029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1279525" y="3475038"/>
            <a:ext cx="7042150" cy="329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126" name="Rectangle 1030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950075"/>
            <a:ext cx="41608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 defTabSz="966788">
              <a:spcBef>
                <a:spcPct val="0"/>
              </a:spcBef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5127" name="Rectangle 1031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440363" y="6950075"/>
            <a:ext cx="416083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defRPr sz="1300">
                <a:latin typeface="Times New Roman" pitchFamily="18" charset="0"/>
              </a:defRPr>
            </a:lvl1pPr>
          </a:lstStyle>
          <a:p>
            <a:fld id="{F27D68A0-27A1-4580-96C1-C7F84D9AC67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318198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95E5300-D584-4D01-A83E-25632F6AE098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7514217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99BF5414-0884-474C-9825-FD1852441935}" type="slidenum">
              <a:rPr lang="en-US"/>
              <a:pPr/>
              <a:t>26</a:t>
            </a:fld>
            <a:endParaRPr lang="en-US"/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718620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C56C7F4C-E1E1-4355-BBBA-640D30026434}" type="slidenum">
              <a:rPr lang="en-US" altLang="en-US" sz="1300">
                <a:latin typeface="Times New Roman" panose="02020603050405020304" pitchFamily="18" charset="0"/>
              </a:rPr>
              <a:pPr algn="r"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4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27156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C100A731-C6AF-47EC-979B-338F4D7D6243}" type="slidenum">
              <a:rPr lang="en-US"/>
              <a:pPr/>
              <a:t>32</a:t>
            </a:fld>
            <a:endParaRPr lang="en-US"/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176170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0A8463F-73CD-4F99-AA41-877B71D42A56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290818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3131AC6D-7A41-460A-B447-CC461591A576}" type="slidenum">
              <a:rPr lang="en-US" altLang="en-US" sz="1300">
                <a:latin typeface="Times New Roman" panose="02020603050405020304" pitchFamily="18" charset="0"/>
              </a:rPr>
              <a:pPr algn="r"/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9717738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C100A731-C6AF-47EC-979B-338F4D7D6243}" type="slidenum">
              <a:rPr lang="en-US"/>
              <a:pPr/>
              <a:t>37</a:t>
            </a:fld>
            <a:endParaRPr lang="en-US"/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8054763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31B4404-0A6D-4EBD-8CF2-E540D55250ED}" type="slidenum">
              <a:rPr lang="en-US" altLang="en-US" sz="1300"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1373688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93F6B90-3E09-4E1A-8600-5C2C7DABCB58}" type="slidenum">
              <a:rPr lang="en-US" altLang="en-US" sz="1300"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3615213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492FBA9-4EEE-414C-B834-0418ED593E77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85890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BE322C6-BD46-412B-9E39-B5BD166BCFB6}" type="slidenum">
              <a:rPr lang="en-US" altLang="en-US" sz="1300"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81389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787A702-E8DD-4F96-B008-130C26A60143}" type="slidenum">
              <a:rPr lang="en-US" altLang="en-US" sz="1300">
                <a:latin typeface="Times New Roman" panose="02020603050405020304" pitchFamily="18" charset="0"/>
              </a:rPr>
              <a:pPr/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0195717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CE4384E-1899-4E40-A6C7-C28FCB8E8714}" type="slidenum">
              <a:rPr lang="en-US" altLang="en-US" sz="1300">
                <a:latin typeface="Times New Roman" panose="02020603050405020304" pitchFamily="18" charset="0"/>
              </a:rPr>
              <a:pPr/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647574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478A7E8-2902-419C-822B-A8AEF8C92C4B}" type="slidenum">
              <a:rPr lang="en-US" altLang="en-US" sz="1300"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940818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7444D80-447E-42D6-85B9-5E03530CA71D}" type="slidenum">
              <a:rPr lang="en-US" altLang="en-US" sz="1300"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7833111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CA7CAFB-7F57-4DC2-BCA1-E11C00C37D43}" type="slidenum">
              <a:rPr lang="en-US" altLang="en-US" sz="1300">
                <a:latin typeface="Times New Roman" panose="02020603050405020304" pitchFamily="18" charset="0"/>
              </a:rPr>
              <a:pPr/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774312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613C445-F0D1-4544-A3E7-0A4AA6BEF263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7102161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E0169E03-44C5-42E6-94B5-487F2FF98D73}" type="slidenum">
              <a:rPr lang="en-US" altLang="en-US" sz="1300">
                <a:latin typeface="Times New Roman" panose="02020603050405020304" pitchFamily="18" charset="0"/>
              </a:rPr>
              <a:pPr algn="r"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5146134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F3830DB-0DA3-4D66-B990-4C2E097B6500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815638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1CD31B7-98F8-4C9C-B0F3-E13A7EC071BB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4324828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C1C625FF-45CD-455C-B5D3-BEC76A1F1583}" type="slidenum">
              <a:rPr lang="en-US" altLang="en-US" sz="1300">
                <a:latin typeface="Times New Roman" panose="02020603050405020304" pitchFamily="18" charset="0"/>
              </a:rPr>
              <a:pPr algn="r"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7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425959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4FBC3D0-0A8D-4392-99F7-228BABF25876}" type="slidenum">
              <a:rPr lang="en-US" altLang="en-US" sz="1300"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080842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BE569C-391C-4A1C-AC43-88CEA42F5FB6}" type="slidenum">
              <a:rPr lang="en-US"/>
              <a:pPr/>
              <a:t>11</a:t>
            </a:fld>
            <a:endParaRPr lang="en-US"/>
          </a:p>
        </p:txBody>
      </p:sp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973388" y="549275"/>
            <a:ext cx="3657600" cy="2743200"/>
          </a:xfrm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 lIns="96653" tIns="48326" rIns="96653" bIns="48326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782491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4DC8FE6-A1AA-431A-83DD-8170FA657CC8}" type="slidenum">
              <a:rPr lang="en-US" altLang="en-US" sz="1300"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8458300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0A7424C2-DFA3-4E05-94AE-CD37BF5BA7CF}" type="slidenum">
              <a:rPr lang="en-US" altLang="en-US" sz="1300">
                <a:latin typeface="Times New Roman" panose="02020603050405020304" pitchFamily="18" charset="0"/>
              </a:rPr>
              <a:pPr algn="r"/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4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680210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CD1984EB-F1C0-45B8-9A56-9557B434CB12}" type="slidenum">
              <a:rPr lang="en-US" altLang="en-US" sz="1300">
                <a:latin typeface="Times New Roman" panose="02020603050405020304" pitchFamily="18" charset="0"/>
              </a:rPr>
              <a:pPr algn="r"/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2308304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FB3E1F2-812C-4EBD-AC68-4F61A4BBE414}" type="slidenum">
              <a:rPr lang="en-US" altLang="en-US" sz="1300"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9936502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41D351B-9BDF-409A-95DB-52A3A0F3B398}" type="slidenum">
              <a:rPr lang="en-US" altLang="en-US" sz="1300">
                <a:latin typeface="Times New Roman" panose="02020603050405020304" pitchFamily="18" charset="0"/>
              </a:rPr>
              <a:pPr/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108473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A9D72EB-6452-48CB-8C33-1F7B1282B13B}" type="slidenum">
              <a:rPr lang="en-US" altLang="en-US" sz="1300">
                <a:latin typeface="Times New Roman" panose="02020603050405020304" pitchFamily="18" charset="0"/>
              </a:rPr>
              <a:pPr/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5576266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A2E2CFA-4758-4587-889A-352CE8801933}" type="slidenum">
              <a:rPr lang="en-US" altLang="en-US" sz="1300">
                <a:latin typeface="Times New Roman" panose="02020603050405020304" pitchFamily="18" charset="0"/>
              </a:rPr>
              <a:pPr/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9364042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F28EFD3-FF77-4669-9396-D199CCAAFD89}" type="slidenum">
              <a:rPr lang="en-US" altLang="en-US" sz="1300"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7806992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63F71E7-5D3E-4482-B13F-CEC0803B7AD0}" type="slidenum">
              <a:rPr lang="en-US" altLang="en-US" sz="1300">
                <a:latin typeface="Times New Roman" panose="02020603050405020304" pitchFamily="18" charset="0"/>
              </a:rPr>
              <a:pPr/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9351755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9450A9E-E15B-4F68-8898-645B6F1C6478}" type="slidenum">
              <a:rPr lang="en-US" altLang="en-US" sz="1300">
                <a:latin typeface="Times New Roman" panose="02020603050405020304" pitchFamily="18" charset="0"/>
              </a:rPr>
              <a:pPr/>
              <a:t>64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932641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520831C6-E0F1-4028-9E63-A774DC93FF68}" type="slidenum">
              <a:rPr lang="en-US"/>
              <a:pPr/>
              <a:t>13</a:t>
            </a:fld>
            <a:endParaRPr lang="en-US"/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6327678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4BA6739-6533-402F-B1FB-7A6F864DA193}" type="slidenum">
              <a:rPr lang="en-US" altLang="en-US" sz="1300">
                <a:latin typeface="Times New Roman" panose="02020603050405020304" pitchFamily="18" charset="0"/>
              </a:rPr>
              <a:pPr/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1214811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48F66E6-40F4-4D78-AD33-F2DA423FF1F7}" type="slidenum">
              <a:rPr lang="en-US" altLang="en-US" sz="1300"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4590587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2E2F126-EC8C-4231-90C3-E2083ABD9641}" type="slidenum">
              <a:rPr lang="en-US" altLang="en-US" sz="1300">
                <a:latin typeface="Times New Roman" panose="02020603050405020304" pitchFamily="18" charset="0"/>
              </a:rPr>
              <a:pPr/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3103411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300FE99-5A3D-467E-AA15-BD6283C9666A}" type="slidenum">
              <a:rPr lang="en-US" altLang="en-US" sz="1300"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0818170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2EDC7C2-A7C6-4D7A-AE0B-947A3C118267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3663785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B9F4A00-FCBA-4B36-BDB6-837D6B8AD928}" type="slidenum">
              <a:rPr lang="en-US" altLang="en-US" sz="1300"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2281808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566CB87-9A33-4E83-8CAE-6AA75194CFFC}" type="slidenum">
              <a:rPr lang="en-US" altLang="en-US" sz="1300">
                <a:latin typeface="Times New Roman" panose="02020603050405020304" pitchFamily="18" charset="0"/>
              </a:rPr>
              <a:pPr/>
              <a:t>73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97942126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D85EE97-772E-4754-A692-5A4F1D224F78}" type="slidenum">
              <a:rPr lang="en-US" altLang="en-US" sz="1300">
                <a:latin typeface="Times New Roman" panose="02020603050405020304" pitchFamily="18" charset="0"/>
              </a:rPr>
              <a:pPr/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/>
              <a:t>Two simple multiple access control techniques.</a:t>
            </a:r>
          </a:p>
          <a:p>
            <a:endParaRPr lang="en-US" altLang="en-US" smtClean="0"/>
          </a:p>
          <a:p>
            <a:r>
              <a:rPr lang="en-US" altLang="en-US" smtClean="0"/>
              <a:t>Each mobile</a:t>
            </a:r>
            <a:r>
              <a:rPr lang="ja-JP" altLang="en-US" smtClean="0"/>
              <a:t>’</a:t>
            </a:r>
            <a:r>
              <a:rPr lang="en-US" altLang="ja-JP" smtClean="0"/>
              <a:t>s share of the bandwidth is divided into portions for the uplink and the downlink. Also, possibly, out of band signaling.</a:t>
            </a:r>
          </a:p>
          <a:p>
            <a:endParaRPr lang="en-US" altLang="en-US" smtClean="0"/>
          </a:p>
          <a:p>
            <a:r>
              <a:rPr lang="en-US" altLang="en-US" smtClean="0"/>
              <a:t>As we will see, used in AMPS, GSM, IS-54/136</a:t>
            </a:r>
          </a:p>
        </p:txBody>
      </p:sp>
    </p:spTree>
    <p:extLst>
      <p:ext uri="{BB962C8B-B14F-4D97-AF65-F5344CB8AC3E}">
        <p14:creationId xmlns:p14="http://schemas.microsoft.com/office/powerpoint/2010/main" val="345363622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2472696-B6B7-401F-AAD8-2BAF4E96F539}" type="slidenum">
              <a:rPr lang="en-US" altLang="en-US" sz="1300">
                <a:latin typeface="Times New Roman" panose="02020603050405020304" pitchFamily="18" charset="0"/>
              </a:rPr>
              <a:pPr/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3907221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63E03B4-8362-490C-A2B8-7DD95220F786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794618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57FBDEE8-6691-4E09-8715-99FEA3E2B91A}" type="slidenum">
              <a:rPr lang="en-US"/>
              <a:pPr/>
              <a:t>14</a:t>
            </a:fld>
            <a:endParaRPr lang="en-US"/>
          </a:p>
        </p:txBody>
      </p:sp>
      <p:sp>
        <p:nvSpPr>
          <p:cNvPr id="46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0993838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FDC1254-3673-4902-AA4C-7725AC39E5E0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7341460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C1A3F6A-0F06-4237-B174-9E189927F642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78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461806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1CEF344-4EAB-407A-923F-4C342068514D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2861143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6D2934BB-4345-4D8D-A1BE-3852524992D9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/>
              <a:t>80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733125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0AAD618-7824-420F-821F-815ADB7E8585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9772739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BA8E8A1-191C-4FFF-8734-51C519848A79}" type="slidenum">
              <a:rPr lang="en-US" altLang="en-US" sz="1300"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323058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EA3D1CE-CA5F-4524-B686-732E55E3132F}" type="slidenum">
              <a:rPr lang="en-US" altLang="en-US" sz="1300">
                <a:latin typeface="Times New Roman" panose="02020603050405020304" pitchFamily="18" charset="0"/>
              </a:rPr>
              <a:pPr/>
              <a:t>83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8045635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C06F2AF-A912-49D0-B69B-7A3FADE547F7}" type="slidenum">
              <a:rPr lang="en-US" altLang="en-US" sz="1300">
                <a:latin typeface="Times New Roman" panose="02020603050405020304" pitchFamily="18" charset="0"/>
              </a:rPr>
              <a:pPr/>
              <a:t>84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3930117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F2521A4-E9A6-460D-BD73-88A246AA97ED}" type="slidenum">
              <a:rPr lang="en-US" altLang="en-US" sz="1300">
                <a:latin typeface="Times New Roman" panose="02020603050405020304" pitchFamily="18" charset="0"/>
              </a:rPr>
              <a:pPr/>
              <a:t>87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2125962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24EA5F0-CFD7-4D84-8602-79185F0942A0}" type="slidenum">
              <a:rPr lang="en-US" altLang="en-US" sz="1300">
                <a:latin typeface="Times New Roman" panose="02020603050405020304" pitchFamily="18" charset="0"/>
              </a:rPr>
              <a:pPr/>
              <a:t>88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1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01849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787A702-E8DD-4F96-B008-130C26A60143}" type="slidenum">
              <a:rPr lang="en-US" altLang="en-US" sz="1300">
                <a:latin typeface="Times New Roman" panose="02020603050405020304" pitchFamily="18" charset="0"/>
              </a:rPr>
              <a:pPr/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52942394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794B813-2EC4-4330-B3D2-AAE4837E2779}" type="slidenum">
              <a:rPr lang="en-US" altLang="en-US" sz="1300">
                <a:latin typeface="Times New Roman" panose="02020603050405020304" pitchFamily="18" charset="0"/>
              </a:rPr>
              <a:pPr/>
              <a:t>89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9933337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B166E7C-B806-4408-8B28-BC8E50EEC72B}" type="slidenum">
              <a:rPr lang="en-US" altLang="en-US" sz="1300">
                <a:latin typeface="Times New Roman" panose="02020603050405020304" pitchFamily="18" charset="0"/>
              </a:rPr>
              <a:pPr/>
              <a:t>90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00956603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3B6AF52-5645-4777-81CD-412D54D73988}" type="slidenum">
              <a:rPr lang="en-US" altLang="en-US" sz="1300">
                <a:latin typeface="Times New Roman" panose="02020603050405020304" pitchFamily="18" charset="0"/>
              </a:rPr>
              <a:pPr/>
              <a:t>91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8956308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1556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30B56A4-5D68-4337-8786-B631365642E4}" type="slidenum">
              <a:rPr lang="en-US" altLang="en-US" sz="1300">
                <a:latin typeface="Times New Roman" panose="02020603050405020304" pitchFamily="18" charset="0"/>
              </a:rPr>
              <a:pPr/>
              <a:t>95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661124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1576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0DC8538-9CFE-4296-982C-18D5BB489521}" type="slidenum">
              <a:rPr lang="en-US" altLang="en-US" sz="1300">
                <a:latin typeface="Times New Roman" panose="02020603050405020304" pitchFamily="18" charset="0"/>
              </a:rPr>
              <a:pPr/>
              <a:t>96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23657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33D4D4F-9364-448B-9C0B-11E3E4953702}" type="slidenum">
              <a:rPr lang="en-US"/>
              <a:pPr/>
              <a:t>21</a:t>
            </a:fld>
            <a:endParaRPr lang="en-US"/>
          </a:p>
        </p:txBody>
      </p:sp>
      <p:sp>
        <p:nvSpPr>
          <p:cNvPr id="39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9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542413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D40EBBCA-BB5D-42D4-A61A-C84052FA74A7}" type="slidenum">
              <a:rPr lang="en-US" altLang="en-US" sz="1300">
                <a:latin typeface="Times New Roman" panose="02020603050405020304" pitchFamily="18" charset="0"/>
              </a:rPr>
              <a:pPr algn="r"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488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660484D-F831-44D6-BB75-ABADDC212434}" type="slidenum">
              <a:rPr lang="en-US" altLang="en-US" sz="1300">
                <a:latin typeface="Times New Roman" panose="02020603050405020304" pitchFamily="18" charset="0"/>
              </a:rPr>
              <a:pPr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028465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CCF4AE-2B9C-4EB3-B5FB-0754C992170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8A0D1C-6B9D-4494-9A77-840D6573F25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FF38EE-409F-4D77-A5B7-8BC6D8511E67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8FAEF1-A69F-46F6-9BC5-22D48B97020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hf hdr="0" ftr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D10CC0-9106-43B9-9227-C35F06FFE1C3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B01303-ADC5-4367-B7EB-D2FE7BDAD293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FAE3E9-5C6C-4F15-9722-D0572698D30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159678-5424-4B8A-BEE3-70AE14492C1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5D5C6C-5F1A-45CE-945B-B1033A4F1383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798D56-21F3-49F6-9B0A-99BF7AC1665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91DE97-EDF6-4DB1-B4EA-2DFD57FBF50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0579FD-8B6B-44F1-B067-E4176F16D35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itchFamily="18" charset="0"/>
              </a:defRPr>
            </a:lvl1pPr>
          </a:lstStyle>
          <a:p>
            <a:endParaRPr lang="en-US" smtClean="0"/>
          </a:p>
          <a:p>
            <a:r>
              <a:rPr lang="en-US" smtClean="0"/>
              <a:t>©2005, L.A. DeNoia</a:t>
            </a:r>
            <a:endParaRPr 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endParaRPr lang="en-US"/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itchFamily="34" charset="0"/>
              </a:defRPr>
            </a:lvl1pPr>
          </a:lstStyle>
          <a:p>
            <a:fld id="{E78FAEF1-A69F-46F6-9BC5-22D48B970205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</p:sldLayoutIdLst>
  <p:timing>
    <p:tnLst>
      <p:par>
        <p:cTn id="1" dur="indefinite" restart="never" nodeType="tmRoot"/>
      </p:par>
    </p:tnLst>
  </p:timing>
  <p:hf hdr="0" ft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itchFamily="2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4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2.png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" Type="http://schemas.openxmlformats.org/officeDocument/2006/relationships/image" Target="../media/image2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26.png"/><Relationship Id="rId26" Type="http://schemas.openxmlformats.org/officeDocument/2006/relationships/image" Target="../media/image46.pn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16.png"/><Relationship Id="rId12" Type="http://schemas.openxmlformats.org/officeDocument/2006/relationships/image" Target="../media/image39.png"/><Relationship Id="rId17" Type="http://schemas.openxmlformats.org/officeDocument/2006/relationships/image" Target="../media/image21.png"/><Relationship Id="rId25" Type="http://schemas.openxmlformats.org/officeDocument/2006/relationships/image" Target="../media/image4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41.png"/><Relationship Id="rId20" Type="http://schemas.openxmlformats.org/officeDocument/2006/relationships/image" Target="../media/image28.png"/><Relationship Id="rId29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38.png"/><Relationship Id="rId24" Type="http://schemas.openxmlformats.org/officeDocument/2006/relationships/image" Target="../media/image44.png"/><Relationship Id="rId5" Type="http://schemas.openxmlformats.org/officeDocument/2006/relationships/image" Target="../media/image24.png"/><Relationship Id="rId15" Type="http://schemas.openxmlformats.org/officeDocument/2006/relationships/image" Target="../media/image18.png"/><Relationship Id="rId23" Type="http://schemas.openxmlformats.org/officeDocument/2006/relationships/image" Target="../media/image43.png"/><Relationship Id="rId28" Type="http://schemas.openxmlformats.org/officeDocument/2006/relationships/image" Target="../media/image19.png"/><Relationship Id="rId10" Type="http://schemas.openxmlformats.org/officeDocument/2006/relationships/image" Target="../media/image37.png"/><Relationship Id="rId19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36.png"/><Relationship Id="rId14" Type="http://schemas.openxmlformats.org/officeDocument/2006/relationships/image" Target="../media/image17.png"/><Relationship Id="rId22" Type="http://schemas.openxmlformats.org/officeDocument/2006/relationships/image" Target="../media/image31.png"/><Relationship Id="rId27" Type="http://schemas.openxmlformats.org/officeDocument/2006/relationships/image" Target="../media/image4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2.png"/><Relationship Id="rId18" Type="http://schemas.openxmlformats.org/officeDocument/2006/relationships/image" Target="../media/image46.png"/><Relationship Id="rId3" Type="http://schemas.openxmlformats.org/officeDocument/2006/relationships/image" Target="../media/image2.png"/><Relationship Id="rId21" Type="http://schemas.openxmlformats.org/officeDocument/2006/relationships/image" Target="../media/image48.png"/><Relationship Id="rId7" Type="http://schemas.openxmlformats.org/officeDocument/2006/relationships/image" Target="../media/image18.png"/><Relationship Id="rId12" Type="http://schemas.openxmlformats.org/officeDocument/2006/relationships/image" Target="../media/image28.png"/><Relationship Id="rId17" Type="http://schemas.openxmlformats.org/officeDocument/2006/relationships/image" Target="../media/image4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44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7.png"/><Relationship Id="rId5" Type="http://schemas.openxmlformats.org/officeDocument/2006/relationships/image" Target="../media/image40.png"/><Relationship Id="rId15" Type="http://schemas.openxmlformats.org/officeDocument/2006/relationships/image" Target="../media/image43.png"/><Relationship Id="rId10" Type="http://schemas.openxmlformats.org/officeDocument/2006/relationships/image" Target="../media/image26.png"/><Relationship Id="rId19" Type="http://schemas.openxmlformats.org/officeDocument/2006/relationships/image" Target="../media/image47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image" Target="../media/image31.png"/><Relationship Id="rId22" Type="http://schemas.openxmlformats.org/officeDocument/2006/relationships/image" Target="../media/image25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ietf.org/" TargetMode="Externa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internetsociety.org/" TargetMode="Externa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1.w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" Type="http://schemas.openxmlformats.org/officeDocument/2006/relationships/image" Target="../media/image2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40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9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4.bin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2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11" Type="http://schemas.openxmlformats.org/officeDocument/2006/relationships/image" Target="../media/image61.png"/><Relationship Id="rId5" Type="http://schemas.openxmlformats.org/officeDocument/2006/relationships/image" Target="../media/image55.png"/><Relationship Id="rId10" Type="http://schemas.openxmlformats.org/officeDocument/2006/relationships/image" Target="../media/image60.png"/><Relationship Id="rId4" Type="http://schemas.openxmlformats.org/officeDocument/2006/relationships/image" Target="../media/image54.png"/><Relationship Id="rId9" Type="http://schemas.openxmlformats.org/officeDocument/2006/relationships/image" Target="../media/image59.png"/><Relationship Id="rId1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13" Type="http://schemas.openxmlformats.org/officeDocument/2006/relationships/image" Target="../media/image69.png"/><Relationship Id="rId3" Type="http://schemas.openxmlformats.org/officeDocument/2006/relationships/image" Target="../media/image2.png"/><Relationship Id="rId7" Type="http://schemas.openxmlformats.org/officeDocument/2006/relationships/image" Target="../media/image64.png"/><Relationship Id="rId12" Type="http://schemas.openxmlformats.org/officeDocument/2006/relationships/image" Target="../media/image25.png"/><Relationship Id="rId17" Type="http://schemas.openxmlformats.org/officeDocument/2006/relationships/image" Target="../media/image32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png"/><Relationship Id="rId11" Type="http://schemas.openxmlformats.org/officeDocument/2006/relationships/image" Target="../media/image68.png"/><Relationship Id="rId5" Type="http://schemas.openxmlformats.org/officeDocument/2006/relationships/image" Target="../media/image53.png"/><Relationship Id="rId15" Type="http://schemas.openxmlformats.org/officeDocument/2006/relationships/image" Target="../media/image71.png"/><Relationship Id="rId10" Type="http://schemas.openxmlformats.org/officeDocument/2006/relationships/image" Target="../media/image67.png"/><Relationship Id="rId4" Type="http://schemas.openxmlformats.org/officeDocument/2006/relationships/image" Target="../media/image22.png"/><Relationship Id="rId9" Type="http://schemas.openxmlformats.org/officeDocument/2006/relationships/image" Target="../media/image66.png"/><Relationship Id="rId14" Type="http://schemas.openxmlformats.org/officeDocument/2006/relationships/image" Target="../media/image7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" Type="http://schemas.openxmlformats.org/officeDocument/2006/relationships/image" Target="../media/image2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40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2.png"/><Relationship Id="rId7" Type="http://schemas.openxmlformats.org/officeDocument/2006/relationships/image" Target="../media/image75.png"/><Relationship Id="rId12" Type="http://schemas.openxmlformats.org/officeDocument/2006/relationships/image" Target="../media/image3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png"/><Relationship Id="rId11" Type="http://schemas.openxmlformats.org/officeDocument/2006/relationships/image" Target="../media/image72.png"/><Relationship Id="rId5" Type="http://schemas.openxmlformats.org/officeDocument/2006/relationships/image" Target="../media/image53.png"/><Relationship Id="rId10" Type="http://schemas.openxmlformats.org/officeDocument/2006/relationships/image" Target="../media/image9.png"/><Relationship Id="rId4" Type="http://schemas.openxmlformats.org/officeDocument/2006/relationships/image" Target="../media/image22.png"/><Relationship Id="rId9" Type="http://schemas.openxmlformats.org/officeDocument/2006/relationships/image" Target="../media/image77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9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0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2.png"/><Relationship Id="rId4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13" Type="http://schemas.openxmlformats.org/officeDocument/2006/relationships/image" Target="../media/image91.png"/><Relationship Id="rId3" Type="http://schemas.openxmlformats.org/officeDocument/2006/relationships/image" Target="../media/image22.png"/><Relationship Id="rId7" Type="http://schemas.openxmlformats.org/officeDocument/2006/relationships/image" Target="../media/image85.png"/><Relationship Id="rId12" Type="http://schemas.openxmlformats.org/officeDocument/2006/relationships/image" Target="../media/image9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4.png"/><Relationship Id="rId11" Type="http://schemas.openxmlformats.org/officeDocument/2006/relationships/image" Target="../media/image89.png"/><Relationship Id="rId5" Type="http://schemas.openxmlformats.org/officeDocument/2006/relationships/image" Target="../media/image83.png"/><Relationship Id="rId10" Type="http://schemas.openxmlformats.org/officeDocument/2006/relationships/image" Target="../media/image88.png"/><Relationship Id="rId4" Type="http://schemas.openxmlformats.org/officeDocument/2006/relationships/image" Target="../media/image23.png"/><Relationship Id="rId9" Type="http://schemas.openxmlformats.org/officeDocument/2006/relationships/image" Target="../media/image87.png"/><Relationship Id="rId1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.png"/><Relationship Id="rId7" Type="http://schemas.openxmlformats.org/officeDocument/2006/relationships/image" Target="../media/image79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5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7.png"/><Relationship Id="rId4" Type="http://schemas.openxmlformats.org/officeDocument/2006/relationships/image" Target="../media/image96.w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7.png"/><Relationship Id="rId4" Type="http://schemas.openxmlformats.org/officeDocument/2006/relationships/image" Target="../media/image96.w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00.png"/><Relationship Id="rId4" Type="http://schemas.openxmlformats.org/officeDocument/2006/relationships/image" Target="../media/image9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1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2.w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wmf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2.wmf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4.png"/><Relationship Id="rId5" Type="http://schemas.openxmlformats.org/officeDocument/2006/relationships/image" Target="../media/image22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278384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CSCI566  </a:t>
            </a:r>
            <a:br>
              <a:rPr lang="en-US" dirty="0" smtClean="0"/>
            </a:br>
            <a:r>
              <a:rPr lang="en-US" dirty="0" smtClean="0"/>
              <a:t>Computer Networking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©2011,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CC0000"/>
                </a:solidFill>
                <a:ea typeface="Arial" panose="020B0604020202020204" pitchFamily="34" charset="0"/>
              </a:rPr>
              <a:t>Intro: What is a Network</a:t>
            </a:r>
          </a:p>
          <a:p>
            <a:pPr lvl="1" eaLnBrk="1" hangingPunct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1.1</a:t>
            </a:r>
            <a:r>
              <a:rPr lang="en-US" altLang="en-US" sz="2800" dirty="0" smtClean="0">
                <a:solidFill>
                  <a:srgbClr val="CC0000"/>
                </a:solidFill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what is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dirty="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dirty="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dirty="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dirty="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dirty="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dirty="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dirty="0" smtClean="0"/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2CEAF95-5DA5-43FF-8229-0CAEB4565698}" type="slidenum">
              <a:rPr lang="en-US" altLang="en-US" sz="1200">
                <a:latin typeface="Tahoma" panose="020B0604030504040204" pitchFamily="34" charset="0"/>
              </a:rPr>
              <a:pPr/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5636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is a Network?</a:t>
            </a:r>
          </a:p>
        </p:txBody>
      </p:sp>
      <p:sp>
        <p:nvSpPr>
          <p:cNvPr id="199711" name="Rectangle 31"/>
          <p:cNvSpPr>
            <a:spLocks noGrp="1" noChangeArrowheads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sz="3200" dirty="0"/>
              <a:t>Basically, the collection of elements needed to enable information exchange between people, systems, or people and systems</a:t>
            </a:r>
          </a:p>
          <a:p>
            <a:pPr lvl="1"/>
            <a:r>
              <a:rPr lang="en-US" sz="2800" dirty="0" smtClean="0"/>
              <a:t>Hardware</a:t>
            </a:r>
          </a:p>
          <a:p>
            <a:pPr lvl="2"/>
            <a:r>
              <a:rPr lang="en-US" sz="2500" dirty="0" smtClean="0"/>
              <a:t>End points, routers, switches..</a:t>
            </a:r>
            <a:endParaRPr lang="en-US" sz="2500" dirty="0"/>
          </a:p>
          <a:p>
            <a:pPr lvl="1"/>
            <a:r>
              <a:rPr lang="en-US" sz="2800" dirty="0" smtClean="0"/>
              <a:t>Software</a:t>
            </a:r>
          </a:p>
          <a:p>
            <a:pPr lvl="2"/>
            <a:r>
              <a:rPr lang="en-US" sz="2500" dirty="0" smtClean="0"/>
              <a:t>Protocols, end applications ..</a:t>
            </a:r>
            <a:endParaRPr lang="en-US" sz="2500" dirty="0"/>
          </a:p>
          <a:p>
            <a:pPr lvl="1"/>
            <a:r>
              <a:rPr lang="en-US" sz="2800" dirty="0" smtClean="0"/>
              <a:t>Transmission media</a:t>
            </a:r>
          </a:p>
          <a:p>
            <a:pPr lvl="2"/>
            <a:r>
              <a:rPr lang="en-US" sz="2500" dirty="0" smtClean="0"/>
              <a:t>Wires, air …</a:t>
            </a:r>
            <a:endParaRPr lang="en-US" sz="2500" dirty="0"/>
          </a:p>
          <a:p>
            <a:pPr lvl="1"/>
            <a:r>
              <a:rPr lang="en-US" sz="2800" dirty="0" smtClean="0"/>
              <a:t>Services</a:t>
            </a:r>
          </a:p>
          <a:p>
            <a:pPr lvl="2"/>
            <a:r>
              <a:rPr lang="en-US" sz="2500" dirty="0" smtClean="0"/>
              <a:t>Reliability</a:t>
            </a:r>
          </a:p>
          <a:p>
            <a:pPr lvl="2"/>
            <a:r>
              <a:rPr lang="en-US" sz="2500" dirty="0" smtClean="0"/>
              <a:t>Completeness of messages </a:t>
            </a:r>
            <a:endParaRPr lang="en-US" sz="2500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81723-13EB-4B4E-B006-72CBF845DBA0}" type="slidenum">
              <a:rPr lang="en-US"/>
              <a:pPr/>
              <a:t>11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609600"/>
            <a:ext cx="5461000" cy="1065213"/>
          </a:xfrm>
        </p:spPr>
        <p:txBody>
          <a:bodyPr>
            <a:normAutofit fontScale="90000"/>
          </a:bodyPr>
          <a:lstStyle/>
          <a:p>
            <a:r>
              <a:rPr lang="en-US"/>
              <a:t>Fundamental Definitions</a:t>
            </a:r>
          </a:p>
        </p:txBody>
      </p:sp>
      <p:sp>
        <p:nvSpPr>
          <p:cNvPr id="216067" name="Rectangle 3"/>
          <p:cNvSpPr>
            <a:spLocks noGrp="1" noChangeArrowheads="1"/>
          </p:cNvSpPr>
          <p:nvPr>
            <p:ph idx="1"/>
          </p:nvPr>
        </p:nvSpPr>
        <p:spPr>
          <a:xfrm>
            <a:off x="738188" y="1765300"/>
            <a:ext cx="5524500" cy="43307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/>
              <a:t>Protocol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rules for conversation and behavior</a:t>
            </a:r>
          </a:p>
          <a:p>
            <a:pPr>
              <a:lnSpc>
                <a:spcPct val="90000"/>
              </a:lnSpc>
            </a:pPr>
            <a:r>
              <a:rPr lang="en-US" sz="3200" dirty="0" smtClean="0"/>
              <a:t>Architecture</a:t>
            </a:r>
            <a:endParaRPr lang="en-US" sz="3200" dirty="0"/>
          </a:p>
          <a:p>
            <a:pPr lvl="1">
              <a:lnSpc>
                <a:spcPct val="90000"/>
              </a:lnSpc>
            </a:pPr>
            <a:r>
              <a:rPr lang="en-US" sz="2800" dirty="0"/>
              <a:t>framework, blueprint</a:t>
            </a:r>
          </a:p>
          <a:p>
            <a:pPr lvl="1">
              <a:lnSpc>
                <a:spcPct val="90000"/>
              </a:lnSpc>
            </a:pPr>
            <a:r>
              <a:rPr lang="en-US" sz="2800" dirty="0"/>
              <a:t>functional perspective</a:t>
            </a:r>
          </a:p>
          <a:p>
            <a:pPr>
              <a:lnSpc>
                <a:spcPct val="90000"/>
              </a:lnSpc>
            </a:pPr>
            <a:r>
              <a:rPr lang="en-US" sz="3200" dirty="0" smtClean="0"/>
              <a:t>Interface</a:t>
            </a:r>
            <a:endParaRPr lang="en-US" sz="3200" dirty="0"/>
          </a:p>
          <a:p>
            <a:pPr lvl="1">
              <a:lnSpc>
                <a:spcPct val="90000"/>
              </a:lnSpc>
            </a:pPr>
            <a:r>
              <a:rPr lang="en-US" sz="2800" dirty="0"/>
              <a:t>service offerings/expectations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C3D398-2A03-4D57-B9A2-FA31D2B2626A}" type="slidenum">
              <a:rPr lang="en-US"/>
              <a:pPr/>
              <a:t>12</a:t>
            </a:fld>
            <a:endParaRPr lang="en-US"/>
          </a:p>
        </p:txBody>
      </p:sp>
      <p:graphicFrame>
        <p:nvGraphicFramePr>
          <p:cNvPr id="216068" name="Object 4"/>
          <p:cNvGraphicFramePr>
            <a:graphicFrameLocks noChangeAspect="1"/>
          </p:cNvGraphicFramePr>
          <p:nvPr/>
        </p:nvGraphicFramePr>
        <p:xfrm>
          <a:off x="6131243" y="5168900"/>
          <a:ext cx="1898650" cy="666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161" name="Clip" r:id="rId3" imgW="6484320" imgH="2277720" progId="">
                  <p:embed/>
                </p:oleObj>
              </mc:Choice>
              <mc:Fallback>
                <p:oleObj name="Clip" r:id="rId3" imgW="6484320" imgH="2277720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1243" y="5168900"/>
                        <a:ext cx="1898650" cy="666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6069" name="Object 5"/>
          <p:cNvGraphicFramePr>
            <a:graphicFrameLocks noChangeAspect="1"/>
          </p:cNvGraphicFramePr>
          <p:nvPr/>
        </p:nvGraphicFramePr>
        <p:xfrm>
          <a:off x="6110721" y="1265612"/>
          <a:ext cx="2011363" cy="154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162" name="Clip" r:id="rId5" imgW="4519440" imgH="3466800" progId="">
                  <p:embed/>
                </p:oleObj>
              </mc:Choice>
              <mc:Fallback>
                <p:oleObj name="Clip" r:id="rId5" imgW="4519440" imgH="3466800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0721" y="1265612"/>
                        <a:ext cx="2011363" cy="1543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6070" name="Object 6"/>
          <p:cNvGraphicFramePr>
            <a:graphicFrameLocks noChangeAspect="1"/>
          </p:cNvGraphicFramePr>
          <p:nvPr/>
        </p:nvGraphicFramePr>
        <p:xfrm>
          <a:off x="5813974" y="3518650"/>
          <a:ext cx="1791017" cy="11094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163" name="Clip" r:id="rId7" imgW="3709800" imgH="2963520" progId="">
                  <p:embed/>
                </p:oleObj>
              </mc:Choice>
              <mc:Fallback>
                <p:oleObj name="Clip" r:id="rId7" imgW="3709800" imgH="2963520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13974" y="3518650"/>
                        <a:ext cx="1791017" cy="110945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4301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07478C31-3FC7-4679-951D-E0F43CAB2ACD}" type="slidenum">
              <a:rPr lang="en-US"/>
              <a:pPr/>
              <a:t>13</a:t>
            </a:fld>
            <a:endParaRPr lang="en-US"/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smtClean="0">
                <a:ea typeface="ＭＳ Ｐゴシック" pitchFamily="34" charset="-128"/>
              </a:rPr>
              <a:t>What</a:t>
            </a:r>
            <a:r>
              <a:rPr lang="ja-JP" altLang="en-US" smtClean="0">
                <a:ea typeface="ＭＳ Ｐゴシック" pitchFamily="34" charset="-128"/>
              </a:rPr>
              <a:t>’</a:t>
            </a:r>
            <a:r>
              <a:rPr lang="en-US" altLang="ja-JP" smtClean="0">
                <a:ea typeface="ＭＳ Ｐゴシック" pitchFamily="34" charset="-128"/>
              </a:rPr>
              <a:t>s a protocol?</a:t>
            </a:r>
            <a:endParaRPr lang="en-US" smtClean="0">
              <a:ea typeface="ＭＳ Ｐゴシック" pitchFamily="34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371600"/>
            <a:ext cx="3581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human protocols:</a:t>
            </a:r>
          </a:p>
          <a:p>
            <a:pPr eaLnBrk="1" hangingPunct="1">
              <a:buSzPct val="75000"/>
            </a:pPr>
            <a:r>
              <a:rPr lang="ja-JP" altLang="en-US" sz="2400" smtClean="0">
                <a:ea typeface="ＭＳ Ｐゴシック" pitchFamily="34" charset="-128"/>
              </a:rPr>
              <a:t>“</a:t>
            </a:r>
            <a:r>
              <a:rPr lang="en-US" altLang="ja-JP" sz="2400" smtClean="0">
                <a:ea typeface="ＭＳ Ｐゴシック" pitchFamily="34" charset="-128"/>
              </a:rPr>
              <a:t>what</a:t>
            </a:r>
            <a:r>
              <a:rPr lang="ja-JP" altLang="en-US" sz="2400" smtClean="0">
                <a:ea typeface="ＭＳ Ｐゴシック" pitchFamily="34" charset="-128"/>
              </a:rPr>
              <a:t>’</a:t>
            </a:r>
            <a:r>
              <a:rPr lang="en-US" altLang="ja-JP" sz="2400" smtClean="0">
                <a:ea typeface="ＭＳ Ｐゴシック" pitchFamily="34" charset="-128"/>
              </a:rPr>
              <a:t>s the time?</a:t>
            </a:r>
            <a:r>
              <a:rPr lang="ja-JP" altLang="en-US" sz="2400" smtClean="0">
                <a:ea typeface="ＭＳ Ｐゴシック" pitchFamily="34" charset="-128"/>
              </a:rPr>
              <a:t>”</a:t>
            </a:r>
            <a:endParaRPr lang="en-US" altLang="ja-JP" sz="2400" smtClean="0">
              <a:ea typeface="ＭＳ Ｐゴシック" pitchFamily="34" charset="-128"/>
            </a:endParaRPr>
          </a:p>
          <a:p>
            <a:pPr eaLnBrk="1" hangingPunct="1">
              <a:buSzPct val="75000"/>
            </a:pPr>
            <a:r>
              <a:rPr lang="ja-JP" altLang="en-US" sz="2400" smtClean="0">
                <a:ea typeface="ＭＳ Ｐゴシック" pitchFamily="34" charset="-128"/>
              </a:rPr>
              <a:t>“</a:t>
            </a:r>
            <a:r>
              <a:rPr lang="en-US" altLang="ja-JP" sz="2400" smtClean="0">
                <a:ea typeface="ＭＳ Ｐゴシック" pitchFamily="34" charset="-128"/>
              </a:rPr>
              <a:t>I have a question</a:t>
            </a:r>
            <a:r>
              <a:rPr lang="ja-JP" altLang="en-US" sz="2400" smtClean="0">
                <a:ea typeface="ＭＳ Ｐゴシック" pitchFamily="34" charset="-128"/>
              </a:rPr>
              <a:t>”</a:t>
            </a:r>
            <a:endParaRPr lang="en-US" altLang="ja-JP" sz="2400" smtClean="0">
              <a:ea typeface="ＭＳ Ｐゴシック" pitchFamily="34" charset="-128"/>
            </a:endParaRPr>
          </a:p>
          <a:p>
            <a:pPr eaLnBrk="1" hangingPunct="1">
              <a:buSzPct val="75000"/>
            </a:pPr>
            <a:r>
              <a:rPr lang="en-US" sz="2400" smtClean="0">
                <a:ea typeface="ＭＳ Ｐゴシック" pitchFamily="34" charset="-128"/>
              </a:rPr>
              <a:t>introductions</a:t>
            </a:r>
            <a:endParaRPr lang="en-US" smtClean="0">
              <a:ea typeface="ＭＳ Ｐゴシック" pitchFamily="34" charset="-128"/>
            </a:endParaRPr>
          </a:p>
          <a:p>
            <a:pPr lvl="1" eaLnBrk="1" hangingPunct="1"/>
            <a:endParaRPr lang="en-US" sz="2000" smtClean="0"/>
          </a:p>
          <a:p>
            <a:pPr eaLnBrk="1" hangingPunct="1">
              <a:buFont typeface="Wingdings" pitchFamily="2" charset="2"/>
              <a:buNone/>
            </a:pPr>
            <a:r>
              <a:rPr lang="en-US" sz="2400" smtClean="0">
                <a:ea typeface="ＭＳ Ｐゴシック" pitchFamily="34" charset="-128"/>
              </a:rPr>
              <a:t>… specific msgs sent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z="2400" smtClean="0">
                <a:ea typeface="ＭＳ Ｐゴシック" pitchFamily="34" charset="-128"/>
              </a:rPr>
              <a:t>… specific actions taken when msgs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0" y="1371600"/>
            <a:ext cx="3810000" cy="2590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network protocols:</a:t>
            </a:r>
          </a:p>
          <a:p>
            <a:pPr eaLnBrk="1" hangingPunct="1">
              <a:buSzPct val="75000"/>
            </a:pPr>
            <a:r>
              <a:rPr lang="en-US" sz="2400" smtClean="0">
                <a:ea typeface="ＭＳ Ｐゴシック" pitchFamily="34" charset="-128"/>
              </a:rPr>
              <a:t>machines rather than humans</a:t>
            </a:r>
          </a:p>
          <a:p>
            <a:pPr eaLnBrk="1" hangingPunct="1">
              <a:buSzPct val="75000"/>
            </a:pPr>
            <a:r>
              <a:rPr lang="en-US" sz="2400" smtClean="0">
                <a:ea typeface="ＭＳ Ｐゴシック" pitchFamily="34" charset="-128"/>
              </a:rPr>
              <a:t>all communication activity in Internet governed by protocols</a:t>
            </a:r>
          </a:p>
        </p:txBody>
      </p:sp>
      <p:pic>
        <p:nvPicPr>
          <p:cNvPr id="43010" name="Picture 12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4343400" y="3962400"/>
            <a:ext cx="4267200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protocols</a:t>
            </a:r>
            <a:r>
              <a:rPr lang="en-US" sz="2800" i="1">
                <a:latin typeface="Gill Sans MT" pitchFamily="34" charset="0"/>
              </a:rPr>
              <a:t> define </a:t>
            </a: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format</a:t>
            </a:r>
            <a:r>
              <a:rPr lang="en-US" sz="2800" i="1">
                <a:latin typeface="Gill Sans MT" pitchFamily="34" charset="0"/>
              </a:rPr>
              <a:t>, </a:t>
            </a: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order</a:t>
            </a:r>
            <a:r>
              <a:rPr lang="en-US" sz="2800" i="1">
                <a:latin typeface="Gill Sans MT" pitchFamily="34" charset="0"/>
              </a:rPr>
              <a:t> of </a:t>
            </a: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msgs sent and received</a:t>
            </a:r>
            <a:r>
              <a:rPr lang="en-US" sz="2800" i="1">
                <a:latin typeface="Gill Sans MT" pitchFamily="34" charset="0"/>
              </a:rPr>
              <a:t> among network entities, and </a:t>
            </a: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actions taken</a:t>
            </a:r>
            <a:r>
              <a:rPr lang="en-US" sz="2800" i="1">
                <a:latin typeface="Gill Sans MT" pitchFamily="34" charset="0"/>
              </a:rPr>
              <a:t> on msg transmission, receipt</a:t>
            </a:r>
            <a:r>
              <a:rPr 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43015" name="Rectangle 6"/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70" name="Line 85"/>
          <p:cNvSpPr>
            <a:spLocks noChangeShapeType="1"/>
          </p:cNvSpPr>
          <p:nvPr/>
        </p:nvSpPr>
        <p:spPr bwMode="auto">
          <a:xfrm flipV="1">
            <a:off x="5221111" y="4882719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94"/>
          <p:cNvSpPr>
            <a:spLocks noChangeShapeType="1"/>
          </p:cNvSpPr>
          <p:nvPr/>
        </p:nvSpPr>
        <p:spPr bwMode="auto">
          <a:xfrm>
            <a:off x="5163961" y="395965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450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mtClean="0">
                <a:ea typeface="ＭＳ Ｐゴシック" pitchFamily="34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>
              <a:ea typeface="ＭＳ Ｐゴシック" pitchFamily="34" charset="-128"/>
            </a:endParaRPr>
          </a:p>
        </p:txBody>
      </p:sp>
      <p:sp>
        <p:nvSpPr>
          <p:cNvPr id="45059" name="Rectangle 8"/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sz="2800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sz="2800">
                <a:latin typeface="Gill Sans MT" pitchFamily="34" charset="0"/>
              </a:rPr>
              <a:t> other human protocols? </a:t>
            </a:r>
          </a:p>
        </p:txBody>
      </p:sp>
      <p:sp>
        <p:nvSpPr>
          <p:cNvPr id="45060" name="Line 10"/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45061" name="Picture 62" descr="Alic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062" name="Picture 63" descr="Bob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63" name="Text Box 64"/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45064" name="Line 66"/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5" name="Text Box 67"/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45066" name="Line 70"/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72"/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45128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CC0000"/>
                </a:solidFill>
              </a:endParaRPr>
            </a:p>
          </p:txBody>
        </p:sp>
        <p:sp>
          <p:nvSpPr>
            <p:cNvPr id="45129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45068" name="Line 73"/>
          <p:cNvSpPr>
            <a:spLocks noChangeShapeType="1"/>
          </p:cNvSpPr>
          <p:nvPr/>
        </p:nvSpPr>
        <p:spPr bwMode="auto">
          <a:xfrm flipV="1">
            <a:off x="1095375" y="4545013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76"/>
          <p:cNvGrpSpPr>
            <a:grpSpLocks/>
          </p:cNvGrpSpPr>
          <p:nvPr/>
        </p:nvGrpSpPr>
        <p:grpSpPr bwMode="auto">
          <a:xfrm>
            <a:off x="1565275" y="4909706"/>
            <a:ext cx="796925" cy="457200"/>
            <a:chOff x="1046" y="2771"/>
            <a:chExt cx="502" cy="288"/>
          </a:xfrm>
        </p:grpSpPr>
        <p:sp>
          <p:nvSpPr>
            <p:cNvPr id="45126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CC0000"/>
                </a:solidFill>
              </a:endParaRPr>
            </a:p>
          </p:txBody>
        </p:sp>
        <p:sp>
          <p:nvSpPr>
            <p:cNvPr id="45127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dirty="0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45071" name="Line 89"/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2" name="Line 90"/>
          <p:cNvSpPr>
            <a:spLocks noChangeShapeType="1"/>
          </p:cNvSpPr>
          <p:nvPr/>
        </p:nvSpPr>
        <p:spPr bwMode="auto">
          <a:xfrm flipV="1">
            <a:off x="5125581" y="3462338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3" name="Rectangle 92"/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CC0000"/>
              </a:solidFill>
            </a:endParaRPr>
          </a:p>
        </p:txBody>
      </p:sp>
      <p:sp>
        <p:nvSpPr>
          <p:cNvPr id="45074" name="Text Box 91"/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45077" name="Rectangle 99"/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CC0000"/>
              </a:solidFill>
            </a:endParaRPr>
          </a:p>
        </p:txBody>
      </p:sp>
      <p:sp>
        <p:nvSpPr>
          <p:cNvPr id="45079" name="Line 101"/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105"/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45122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Times New Roman" pitchFamily="18" charset="0"/>
              </a:endParaRPr>
            </a:p>
          </p:txBody>
        </p:sp>
        <p:sp>
          <p:nvSpPr>
            <p:cNvPr id="45123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45081" name="Rectangle 52"/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2" name="Text Box 91"/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45083" name="Picture 53" descr="underline_base"/>
          <p:cNvPicPr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84" name="Rectangle 2"/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eaLnBrk="1" hangingPunct="1"/>
            <a:r>
              <a:rPr lang="en-US" sz="4400">
                <a:solidFill>
                  <a:srgbClr val="000099"/>
                </a:solidFill>
                <a:latin typeface="Gill Sans MT" pitchFamily="34" charset="0"/>
              </a:rPr>
              <a:t>What</a:t>
            </a:r>
            <a:r>
              <a:rPr lang="ja-JP" altLang="en-US" sz="4400">
                <a:solidFill>
                  <a:srgbClr val="000099"/>
                </a:solidFill>
                <a:latin typeface="Gill Sans MT" pitchFamily="34" charset="0"/>
              </a:rPr>
              <a:t>’</a:t>
            </a:r>
            <a:r>
              <a:rPr lang="en-US" altLang="ja-JP" sz="4400">
                <a:solidFill>
                  <a:srgbClr val="000099"/>
                </a:solidFill>
                <a:latin typeface="Gill Sans MT" pitchFamily="34" charset="0"/>
              </a:rPr>
              <a:t>s a protocol?</a:t>
            </a:r>
            <a:endParaRPr 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6" name="Group 57"/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45090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2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20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21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5096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18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9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5098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99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16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7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5101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14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5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5103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4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7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7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09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10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11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/>
              <a:endParaRPr 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12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13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" name="Group 90"/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45088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5089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2C37B8E4-85C6-4C13-BF67-001623C5B875}" type="slidenum">
              <a:rPr lang="en-US"/>
              <a:pPr/>
              <a:t>14</a:t>
            </a:fld>
            <a:endParaRPr lang="en-US"/>
          </a:p>
        </p:txBody>
      </p:sp>
      <p:sp>
        <p:nvSpPr>
          <p:cNvPr id="45078" name="Text Box 100"/>
          <p:cNvSpPr txBox="1">
            <a:spLocks noChangeArrowheads="1"/>
          </p:cNvSpPr>
          <p:nvPr/>
        </p:nvSpPr>
        <p:spPr bwMode="auto">
          <a:xfrm>
            <a:off x="5934075" y="5135131"/>
            <a:ext cx="930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75" name="Text Box 100"/>
          <p:cNvSpPr txBox="1">
            <a:spLocks noChangeArrowheads="1"/>
          </p:cNvSpPr>
          <p:nvPr/>
        </p:nvSpPr>
        <p:spPr bwMode="auto">
          <a:xfrm>
            <a:off x="5211581" y="4169208"/>
            <a:ext cx="204415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CC0000"/>
                </a:solidFill>
              </a:rPr>
              <a:t>&lt;send file &gt;</a:t>
            </a:r>
            <a:endParaRPr lang="en-US" dirty="0">
              <a:solidFill>
                <a:srgbClr val="CC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ounded Rectangle 33"/>
          <p:cNvSpPr/>
          <p:nvPr/>
        </p:nvSpPr>
        <p:spPr>
          <a:xfrm>
            <a:off x="4828309" y="4010892"/>
            <a:ext cx="3470564" cy="2230582"/>
          </a:xfrm>
          <a:prstGeom prst="roundRect">
            <a:avLst/>
          </a:prstGeom>
          <a:solidFill>
            <a:srgbClr val="98B5D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15636" y="1288473"/>
            <a:ext cx="3470564" cy="1911927"/>
          </a:xfrm>
          <a:prstGeom prst="roundRect">
            <a:avLst/>
          </a:prstGeom>
          <a:solidFill>
            <a:srgbClr val="98B5D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4270" y="0"/>
            <a:ext cx="7242048" cy="1143000"/>
          </a:xfrm>
        </p:spPr>
        <p:txBody>
          <a:bodyPr/>
          <a:lstStyle/>
          <a:p>
            <a:r>
              <a:rPr lang="en-US" dirty="0" smtClean="0"/>
              <a:t>Network Conversations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FAE3E9-5C6C-4F15-9722-D0572698D308}" type="slidenum">
              <a:rPr lang="en-US" smtClean="0"/>
              <a:pPr/>
              <a:t>15</a:t>
            </a:fld>
            <a:endParaRPr lang="en-US"/>
          </a:p>
        </p:txBody>
      </p:sp>
      <p:pic>
        <p:nvPicPr>
          <p:cNvPr id="240642" name="Picture 2" descr="C:\Documents and Settings\domanm\Local Settings\Temporary Internet Files\Content.IE5\SQDRTI1G\MC900434865[1]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3459" y="1921090"/>
            <a:ext cx="822110" cy="822110"/>
          </a:xfrm>
          <a:prstGeom prst="rect">
            <a:avLst/>
          </a:prstGeom>
          <a:noFill/>
        </p:spPr>
      </p:pic>
      <p:pic>
        <p:nvPicPr>
          <p:cNvPr id="240644" name="Picture 4" descr="C:\Documents and Settings\domanm\Local Settings\Temporary Internet Files\Content.IE5\7JL2SVWH\MC900441332[1]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76270" y="1480002"/>
            <a:ext cx="580768" cy="580768"/>
          </a:xfrm>
          <a:prstGeom prst="rect">
            <a:avLst/>
          </a:prstGeom>
          <a:noFill/>
        </p:spPr>
      </p:pic>
      <p:pic>
        <p:nvPicPr>
          <p:cNvPr id="240645" name="Picture 5" descr="C:\Documents and Settings\domanm\Local Settings\Temporary Internet Files\Content.IE5\6U3HJ7S3\MC900434845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50581" y="4623533"/>
            <a:ext cx="1714500" cy="1714500"/>
          </a:xfrm>
          <a:prstGeom prst="rect">
            <a:avLst/>
          </a:prstGeom>
          <a:noFill/>
        </p:spPr>
      </p:pic>
      <p:pic>
        <p:nvPicPr>
          <p:cNvPr id="240646" name="Picture 6" descr="C:\Documents and Settings\domanm\Local Settings\Temporary Internet Files\Content.IE5\QWQ79A38\MC900432567[1]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01910" y="1995731"/>
            <a:ext cx="1210847" cy="1210847"/>
          </a:xfrm>
          <a:prstGeom prst="rect">
            <a:avLst/>
          </a:prstGeom>
          <a:noFill/>
        </p:spPr>
      </p:pic>
      <p:pic>
        <p:nvPicPr>
          <p:cNvPr id="13" name="Picture 6" descr="C:\Documents and Settings\domanm\Local Settings\Temporary Internet Files\Content.IE5\QWQ79A38\MC900432567[1]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25013" y="3346737"/>
            <a:ext cx="1392079" cy="1392079"/>
          </a:xfrm>
          <a:prstGeom prst="rect">
            <a:avLst/>
          </a:prstGeom>
          <a:noFill/>
        </p:spPr>
      </p:pic>
      <p:pic>
        <p:nvPicPr>
          <p:cNvPr id="14" name="Picture 5" descr="C:\Documents and Settings\domanm\Local Settings\Temporary Internet Files\Content.IE5\6U3HJ7S3\MC900434845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47517" y="4342886"/>
            <a:ext cx="1714500" cy="1714500"/>
          </a:xfrm>
          <a:prstGeom prst="rect">
            <a:avLst/>
          </a:prstGeom>
          <a:noFill/>
        </p:spPr>
      </p:pic>
      <p:pic>
        <p:nvPicPr>
          <p:cNvPr id="15" name="Picture 6" descr="C:\Documents and Settings\domanm\Local Settings\Temporary Internet Files\Content.IE5\QWQ79A38\MC900432567[1]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577318" y="3997338"/>
            <a:ext cx="1392079" cy="1392079"/>
          </a:xfrm>
          <a:prstGeom prst="rect">
            <a:avLst/>
          </a:prstGeom>
          <a:noFill/>
        </p:spPr>
      </p:pic>
      <p:sp>
        <p:nvSpPr>
          <p:cNvPr id="17" name="Left Brace 16"/>
          <p:cNvSpPr/>
          <p:nvPr/>
        </p:nvSpPr>
        <p:spPr>
          <a:xfrm>
            <a:off x="906162" y="4464907"/>
            <a:ext cx="234778" cy="1804087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ight Brace 20"/>
          <p:cNvSpPr/>
          <p:nvPr/>
        </p:nvSpPr>
        <p:spPr>
          <a:xfrm>
            <a:off x="3884142" y="4501979"/>
            <a:ext cx="254302" cy="1445741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949052" y="1346887"/>
            <a:ext cx="18453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Requester</a:t>
            </a:r>
            <a:endParaRPr 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5213078" y="5784834"/>
            <a:ext cx="13260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Replier</a:t>
            </a:r>
            <a:endParaRPr lang="en-US" dirty="0"/>
          </a:p>
        </p:txBody>
      </p:sp>
      <p:cxnSp>
        <p:nvCxnSpPr>
          <p:cNvPr id="27" name="Straight Arrow Connector 26"/>
          <p:cNvCxnSpPr>
            <a:stCxn id="240642" idx="3"/>
          </p:cNvCxnSpPr>
          <p:nvPr/>
        </p:nvCxnSpPr>
        <p:spPr>
          <a:xfrm>
            <a:off x="1445569" y="2332145"/>
            <a:ext cx="852788" cy="361628"/>
          </a:xfrm>
          <a:prstGeom prst="straightConnector1">
            <a:avLst/>
          </a:prstGeom>
          <a:ln w="19050"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rot="16200000" flipH="1">
            <a:off x="2483708" y="3163329"/>
            <a:ext cx="1124464" cy="432487"/>
          </a:xfrm>
          <a:prstGeom prst="straightConnector1">
            <a:avLst/>
          </a:prstGeom>
          <a:ln w="19050"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3583459" y="4090087"/>
            <a:ext cx="2380923" cy="585822"/>
          </a:xfrm>
          <a:prstGeom prst="straightConnector1">
            <a:avLst/>
          </a:prstGeom>
          <a:ln w="19050"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1248032" y="2520778"/>
            <a:ext cx="5734659" cy="3090313"/>
          </a:xfrm>
          <a:prstGeom prst="straightConnector1">
            <a:avLst/>
          </a:prstGeom>
          <a:ln w="22225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>
            <a:off x="1239794" y="2697891"/>
            <a:ext cx="5763679" cy="3224927"/>
          </a:xfrm>
          <a:prstGeom prst="straightConnector1">
            <a:avLst/>
          </a:prstGeom>
          <a:ln w="22225">
            <a:solidFill>
              <a:srgbClr val="00206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lbow Connector 41"/>
          <p:cNvCxnSpPr/>
          <p:nvPr/>
        </p:nvCxnSpPr>
        <p:spPr>
          <a:xfrm rot="16200000" flipH="1">
            <a:off x="2837007" y="2990336"/>
            <a:ext cx="1037967" cy="593125"/>
          </a:xfrm>
          <a:prstGeom prst="bentConnector3">
            <a:avLst>
              <a:gd name="adj1" fmla="val 50000"/>
            </a:avLst>
          </a:prstGeom>
          <a:ln w="38100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" name="Picture 6" descr="C:\Documents and Settings\domanm\Local Settings\Temporary Internet Files\Content.IE5\QWQ79A38\MC900432567[1]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204691" y="940066"/>
            <a:ext cx="1392079" cy="1392079"/>
          </a:xfrm>
          <a:prstGeom prst="rect">
            <a:avLst/>
          </a:prstGeom>
          <a:noFill/>
        </p:spPr>
      </p:pic>
      <p:cxnSp>
        <p:nvCxnSpPr>
          <p:cNvPr id="52" name="Elbow Connector 51"/>
          <p:cNvCxnSpPr/>
          <p:nvPr/>
        </p:nvCxnSpPr>
        <p:spPr>
          <a:xfrm flipV="1">
            <a:off x="2953266" y="1770386"/>
            <a:ext cx="2508423" cy="960457"/>
          </a:xfrm>
          <a:prstGeom prst="bentConnector3">
            <a:avLst>
              <a:gd name="adj1" fmla="val 50000"/>
            </a:avLst>
          </a:prstGeom>
          <a:ln w="38100">
            <a:solidFill>
              <a:srgbClr val="00B05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3562927" y="2832100"/>
            <a:ext cx="264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End-to-end communication</a:t>
            </a:r>
            <a:endParaRPr lang="en-US" dirty="0"/>
          </a:p>
        </p:txBody>
      </p:sp>
      <p:cxnSp>
        <p:nvCxnSpPr>
          <p:cNvPr id="38" name="Straight Arrow Connector 37"/>
          <p:cNvCxnSpPr/>
          <p:nvPr/>
        </p:nvCxnSpPr>
        <p:spPr>
          <a:xfrm>
            <a:off x="6525491" y="4800600"/>
            <a:ext cx="457203" cy="602676"/>
          </a:xfrm>
          <a:prstGeom prst="straightConnector1">
            <a:avLst/>
          </a:prstGeom>
          <a:ln w="19050"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3883891" y="3026064"/>
            <a:ext cx="264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Network path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882927" y="2856352"/>
            <a:ext cx="29710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Physical link</a:t>
            </a:r>
            <a:r>
              <a:rPr lang="en-US" dirty="0"/>
              <a:t> </a:t>
            </a:r>
            <a:r>
              <a:rPr lang="en-US" dirty="0" smtClean="0"/>
              <a:t>path</a:t>
            </a:r>
          </a:p>
        </p:txBody>
      </p:sp>
      <p:pic>
        <p:nvPicPr>
          <p:cNvPr id="30" name="Picture 6" descr="C:\Documents and Settings\domanm\Local Settings\Temporary Internet Files\Content.IE5\QWQ79A38\MC900432567[1]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121046" y="1808321"/>
            <a:ext cx="1392079" cy="1392079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29" grpId="1"/>
      <p:bldP spid="46" grpId="1"/>
      <p:bldP spid="46" grpId="2"/>
      <p:bldP spid="49" grpId="0"/>
      <p:bldP spid="49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600" dirty="0"/>
              <a:t>A Layered </a:t>
            </a:r>
            <a:r>
              <a:rPr lang="en-US" sz="3600" b="1" dirty="0"/>
              <a:t>Architecture</a:t>
            </a:r>
            <a:r>
              <a:rPr lang="en-US" sz="3600" dirty="0"/>
              <a:t>… also known as a Stack of Protocols</a:t>
            </a:r>
          </a:p>
        </p:txBody>
      </p:sp>
      <p:sp>
        <p:nvSpPr>
          <p:cNvPr id="224259" name="Rectangle 3"/>
          <p:cNvSpPr>
            <a:spLocks noGrp="1" noChangeArrowheads="1"/>
          </p:cNvSpPr>
          <p:nvPr>
            <p:ph idx="1"/>
          </p:nvPr>
        </p:nvSpPr>
        <p:spPr>
          <a:xfrm>
            <a:off x="693738" y="1589088"/>
            <a:ext cx="7261542" cy="4697412"/>
          </a:xfrm>
        </p:spPr>
        <p:txBody>
          <a:bodyPr>
            <a:normAutofit/>
          </a:bodyPr>
          <a:lstStyle/>
          <a:p>
            <a:r>
              <a:rPr lang="en-US" sz="2400" dirty="0" smtClean="0"/>
              <a:t>LAYERS: Each system </a:t>
            </a:r>
            <a:r>
              <a:rPr lang="en-US" sz="2400" dirty="0"/>
              <a:t>is viewed logically as composed of an ordered set of </a:t>
            </a:r>
            <a:r>
              <a:rPr lang="en-US" sz="2400" dirty="0" smtClean="0"/>
              <a:t>subsystems.</a:t>
            </a:r>
          </a:p>
          <a:p>
            <a:endParaRPr lang="en-US" sz="2400" dirty="0"/>
          </a:p>
          <a:p>
            <a:r>
              <a:rPr lang="en-US" sz="2400" dirty="0" smtClean="0"/>
              <a:t>INTERFACE: Adjacent </a:t>
            </a:r>
            <a:r>
              <a:rPr lang="en-US" sz="2400" dirty="0"/>
              <a:t>subsystems in the vertical hierarchy (the layers) communicate through a common </a:t>
            </a:r>
            <a:r>
              <a:rPr lang="en-US" sz="2400" dirty="0" smtClean="0"/>
              <a:t>boundary. </a:t>
            </a:r>
          </a:p>
          <a:p>
            <a:endParaRPr lang="en-US" sz="2400" dirty="0" smtClean="0"/>
          </a:p>
          <a:p>
            <a:r>
              <a:rPr lang="en-US" sz="2400" dirty="0" smtClean="0"/>
              <a:t>ENTITIES: Functional module of each layer. Entities in the same layer but installed on different systems are called “peer” entities.</a:t>
            </a:r>
          </a:p>
          <a:p>
            <a:endParaRPr lang="en-US" sz="2400" dirty="0" smtClean="0"/>
          </a:p>
          <a:p>
            <a:r>
              <a:rPr lang="en-US" sz="2400" dirty="0" smtClean="0"/>
              <a:t>PROTOCOLS: Peer </a:t>
            </a:r>
            <a:r>
              <a:rPr lang="en-US" sz="2400" dirty="0"/>
              <a:t>entities communicate through peer “protocols” at the appropriate (containing) layer.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653911-E735-499B-B2FF-89569CBF4FBC}" type="slidenum">
              <a:rPr lang="en-US"/>
              <a:pPr/>
              <a:t>16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The OSI Reference Model</a:t>
            </a:r>
          </a:p>
        </p:txBody>
      </p:sp>
      <p:sp>
        <p:nvSpPr>
          <p:cNvPr id="222211" name="Rectangle 3"/>
          <p:cNvSpPr>
            <a:spLocks noGrp="1" noChangeArrowheads="1"/>
          </p:cNvSpPr>
          <p:nvPr>
            <p:ph idx="1"/>
          </p:nvPr>
        </p:nvSpPr>
        <p:spPr>
          <a:xfrm>
            <a:off x="668338" y="1563688"/>
            <a:ext cx="7772400" cy="4662487"/>
          </a:xfrm>
        </p:spPr>
        <p:txBody>
          <a:bodyPr/>
          <a:lstStyle/>
          <a:p>
            <a:r>
              <a:rPr lang="en-US" sz="2400"/>
              <a:t>Open Systems Interconnection, OSI</a:t>
            </a:r>
          </a:p>
          <a:p>
            <a:r>
              <a:rPr lang="en-US" sz="2400"/>
              <a:t>Adopted as an international standard in 1983</a:t>
            </a:r>
          </a:p>
          <a:p>
            <a:pPr lvl="1"/>
            <a:r>
              <a:rPr lang="en-US" sz="2000"/>
              <a:t>identifies functions and services that are fundamental to providing reliable, cost-effective, secure, and transparent communications</a:t>
            </a:r>
          </a:p>
          <a:p>
            <a:pPr lvl="1"/>
            <a:r>
              <a:rPr lang="en-US" sz="2000"/>
              <a:t>defines the concept of layered architecture in terms of functions, services, and protocols</a:t>
            </a:r>
          </a:p>
          <a:p>
            <a:pPr lvl="1"/>
            <a:r>
              <a:rPr lang="en-US" sz="2000"/>
              <a:t>became a framework for defining standards for linking heterogeneous computers… NO precise definition of how the functions would be accomplished</a:t>
            </a:r>
          </a:p>
          <a:p>
            <a:pPr lvl="1"/>
            <a:r>
              <a:rPr lang="en-US" sz="2000"/>
              <a:t>is the basis for connecting “open” systems for distributed application processing by creating and implementing a protocol stack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BB7106-BB3C-463E-827B-84F8972E510B}" type="slidenum">
              <a:rPr lang="en-US"/>
              <a:pPr/>
              <a:t>17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8" name="Rectangle 4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OSI  Layers</a:t>
            </a:r>
            <a:endParaRPr lang="en-US" dirty="0"/>
          </a:p>
        </p:txBody>
      </p:sp>
      <p:graphicFrame>
        <p:nvGraphicFramePr>
          <p:cNvPr id="190672" name="Group 208"/>
          <p:cNvGraphicFramePr>
            <a:graphicFrameLocks noGrp="1"/>
          </p:cNvGraphicFramePr>
          <p:nvPr>
            <p:ph sz="half" idx="1"/>
          </p:nvPr>
        </p:nvGraphicFramePr>
        <p:xfrm>
          <a:off x="931401" y="1733926"/>
          <a:ext cx="7651490" cy="4466274"/>
        </p:xfrm>
        <a:graphic>
          <a:graphicData uri="http://schemas.openxmlformats.org/drawingml/2006/table">
            <a:tbl>
              <a:tblPr/>
              <a:tblGrid>
                <a:gridCol w="3275765"/>
                <a:gridCol w="4375725"/>
              </a:tblGrid>
              <a:tr h="50958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OSI Reference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397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Application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FTAM, X.400, etc.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86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Presentation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8823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302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Session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8327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Transport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8073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302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Network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8473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763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Data Link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8802.x LLC/MAC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86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Physical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physical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sp>
        <p:nvSpPr>
          <p:cNvPr id="46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4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7BF43-17FE-4F63-A90C-9B70D18A1451}" type="slidenum">
              <a:rPr lang="en-US"/>
              <a:pPr/>
              <a:t>18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CC0000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2CEAF95-5DA5-43FF-8229-0CAEB4565698}" type="slidenum">
              <a:rPr lang="en-US" altLang="en-US" sz="1200">
                <a:latin typeface="Tahoma" panose="020B0604030504040204" pitchFamily="34" charset="0"/>
              </a:rPr>
              <a:pPr/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8208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Today – General Overview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 smtClean="0"/>
              <a:t>Course Overview</a:t>
            </a:r>
          </a:p>
          <a:p>
            <a:r>
              <a:rPr lang="en-US" sz="2800" dirty="0" smtClean="0"/>
              <a:t>Introduce basic concepts and vocabulary</a:t>
            </a:r>
          </a:p>
          <a:p>
            <a:r>
              <a:rPr lang="en-US" dirty="0" smtClean="0"/>
              <a:t>Networking overview</a:t>
            </a:r>
          </a:p>
          <a:p>
            <a:r>
              <a:rPr lang="en-US" dirty="0" smtClean="0"/>
              <a:t>Internet: </a:t>
            </a:r>
          </a:p>
          <a:p>
            <a:pPr lvl="1"/>
            <a:r>
              <a:rPr lang="en-US" dirty="0" smtClean="0"/>
              <a:t>What is the internet</a:t>
            </a:r>
          </a:p>
          <a:p>
            <a:pPr lvl="1"/>
            <a:r>
              <a:rPr lang="en-US" dirty="0" smtClean="0"/>
              <a:t>Protocol layers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about the Internet?</a:t>
            </a:r>
          </a:p>
        </p:txBody>
      </p:sp>
      <p:sp>
        <p:nvSpPr>
          <p:cNvPr id="9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99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96655D-192D-47F6-AF6C-60014EDC22FC}" type="slidenum">
              <a:rPr lang="en-US"/>
              <a:pPr/>
              <a:t>20</a:t>
            </a:fld>
            <a:endParaRPr lang="en-US"/>
          </a:p>
        </p:txBody>
      </p:sp>
      <p:sp>
        <p:nvSpPr>
          <p:cNvPr id="203871" name="Rectangle 95"/>
          <p:cNvSpPr>
            <a:spLocks noChangeArrowheads="1"/>
          </p:cNvSpPr>
          <p:nvPr/>
        </p:nvSpPr>
        <p:spPr bwMode="auto">
          <a:xfrm>
            <a:off x="346075" y="1428750"/>
            <a:ext cx="8415338" cy="4887913"/>
          </a:xfrm>
          <a:prstGeom prst="rect">
            <a:avLst/>
          </a:prstGeom>
          <a:solidFill>
            <a:srgbClr val="FFFFFF"/>
          </a:solidFill>
          <a:ln w="2857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20377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5800" y="1693863"/>
            <a:ext cx="8001000" cy="452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3780" name="Line 4"/>
          <p:cNvSpPr>
            <a:spLocks noChangeShapeType="1"/>
          </p:cNvSpPr>
          <p:nvPr/>
        </p:nvSpPr>
        <p:spPr bwMode="auto">
          <a:xfrm flipH="1">
            <a:off x="4572000" y="3505200"/>
            <a:ext cx="457200" cy="12192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781" name="Group 5"/>
          <p:cNvGrpSpPr>
            <a:grpSpLocks/>
          </p:cNvGrpSpPr>
          <p:nvPr/>
        </p:nvGrpSpPr>
        <p:grpSpPr bwMode="auto">
          <a:xfrm>
            <a:off x="1295400" y="3733800"/>
            <a:ext cx="2590800" cy="1389063"/>
            <a:chOff x="576" y="2352"/>
            <a:chExt cx="960" cy="683"/>
          </a:xfrm>
        </p:grpSpPr>
        <p:pic>
          <p:nvPicPr>
            <p:cNvPr id="203782" name="Picture 6" descr="Cloud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352"/>
              <a:ext cx="960" cy="683"/>
            </a:xfrm>
            <a:prstGeom prst="rect">
              <a:avLst/>
            </a:prstGeom>
            <a:noFill/>
          </p:spPr>
        </p:pic>
        <p:sp>
          <p:nvSpPr>
            <p:cNvPr id="203783" name="Text Box 7"/>
            <p:cNvSpPr txBox="1">
              <a:spLocks noChangeArrowheads="1"/>
            </p:cNvSpPr>
            <p:nvPr/>
          </p:nvSpPr>
          <p:spPr bwMode="auto">
            <a:xfrm>
              <a:off x="717" y="2493"/>
              <a:ext cx="655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b="1"/>
                <a:t>ISP network</a:t>
              </a:r>
            </a:p>
          </p:txBody>
        </p:sp>
      </p:grpSp>
      <p:sp>
        <p:nvSpPr>
          <p:cNvPr id="203784" name="Text Box 8"/>
          <p:cNvSpPr txBox="1">
            <a:spLocks noChangeArrowheads="1"/>
          </p:cNvSpPr>
          <p:nvPr/>
        </p:nvSpPr>
        <p:spPr bwMode="auto">
          <a:xfrm>
            <a:off x="609600" y="1947863"/>
            <a:ext cx="19812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2400" b="1"/>
              <a:t>The “big I” Internet</a:t>
            </a:r>
          </a:p>
        </p:txBody>
      </p:sp>
      <p:sp>
        <p:nvSpPr>
          <p:cNvPr id="203785" name="Line 9"/>
          <p:cNvSpPr>
            <a:spLocks noChangeShapeType="1"/>
          </p:cNvSpPr>
          <p:nvPr/>
        </p:nvSpPr>
        <p:spPr bwMode="auto">
          <a:xfrm flipV="1">
            <a:off x="3581400" y="3276600"/>
            <a:ext cx="1225550" cy="7620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786" name="Line 10"/>
          <p:cNvSpPr>
            <a:spLocks noChangeShapeType="1"/>
          </p:cNvSpPr>
          <p:nvPr/>
        </p:nvSpPr>
        <p:spPr bwMode="auto">
          <a:xfrm>
            <a:off x="4267200" y="3276600"/>
            <a:ext cx="1371600" cy="10414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787" name="Line 11"/>
          <p:cNvSpPr>
            <a:spLocks noChangeShapeType="1"/>
          </p:cNvSpPr>
          <p:nvPr/>
        </p:nvSpPr>
        <p:spPr bwMode="auto">
          <a:xfrm flipH="1" flipV="1">
            <a:off x="3810000" y="4419600"/>
            <a:ext cx="381000" cy="3810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788" name="Line 12"/>
          <p:cNvSpPr>
            <a:spLocks noChangeShapeType="1"/>
          </p:cNvSpPr>
          <p:nvPr/>
        </p:nvSpPr>
        <p:spPr bwMode="auto">
          <a:xfrm flipH="1" flipV="1">
            <a:off x="4267200" y="2590800"/>
            <a:ext cx="1293813" cy="3698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789" name="Group 13"/>
          <p:cNvGrpSpPr>
            <a:grpSpLocks/>
          </p:cNvGrpSpPr>
          <p:nvPr/>
        </p:nvGrpSpPr>
        <p:grpSpPr bwMode="auto">
          <a:xfrm>
            <a:off x="3048000" y="4724400"/>
            <a:ext cx="2590800" cy="1389063"/>
            <a:chOff x="576" y="2352"/>
            <a:chExt cx="960" cy="683"/>
          </a:xfrm>
        </p:grpSpPr>
        <p:pic>
          <p:nvPicPr>
            <p:cNvPr id="203790" name="Picture 14" descr="Cloud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352"/>
              <a:ext cx="960" cy="683"/>
            </a:xfrm>
            <a:prstGeom prst="rect">
              <a:avLst/>
            </a:prstGeom>
            <a:noFill/>
          </p:spPr>
        </p:pic>
        <p:sp>
          <p:nvSpPr>
            <p:cNvPr id="203791" name="Text Box 15"/>
            <p:cNvSpPr txBox="1">
              <a:spLocks noChangeArrowheads="1"/>
            </p:cNvSpPr>
            <p:nvPr/>
          </p:nvSpPr>
          <p:spPr bwMode="auto">
            <a:xfrm>
              <a:off x="717" y="2493"/>
              <a:ext cx="655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b="1"/>
                <a:t>ISP network</a:t>
              </a:r>
            </a:p>
          </p:txBody>
        </p:sp>
      </p:grpSp>
      <p:grpSp>
        <p:nvGrpSpPr>
          <p:cNvPr id="203792" name="Group 16"/>
          <p:cNvGrpSpPr>
            <a:grpSpLocks/>
          </p:cNvGrpSpPr>
          <p:nvPr/>
        </p:nvGrpSpPr>
        <p:grpSpPr bwMode="auto">
          <a:xfrm>
            <a:off x="2209800" y="2133600"/>
            <a:ext cx="2590800" cy="1389063"/>
            <a:chOff x="576" y="2352"/>
            <a:chExt cx="960" cy="683"/>
          </a:xfrm>
        </p:grpSpPr>
        <p:pic>
          <p:nvPicPr>
            <p:cNvPr id="203793" name="Picture 17" descr="Cloud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352"/>
              <a:ext cx="960" cy="683"/>
            </a:xfrm>
            <a:prstGeom prst="rect">
              <a:avLst/>
            </a:prstGeom>
            <a:noFill/>
          </p:spPr>
        </p:pic>
        <p:sp>
          <p:nvSpPr>
            <p:cNvPr id="203794" name="Text Box 18"/>
            <p:cNvSpPr txBox="1">
              <a:spLocks noChangeArrowheads="1"/>
            </p:cNvSpPr>
            <p:nvPr/>
          </p:nvSpPr>
          <p:spPr bwMode="auto">
            <a:xfrm>
              <a:off x="717" y="2493"/>
              <a:ext cx="655" cy="3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b="1"/>
                <a:t>Regional network</a:t>
              </a:r>
            </a:p>
          </p:txBody>
        </p:sp>
      </p:grpSp>
      <p:grpSp>
        <p:nvGrpSpPr>
          <p:cNvPr id="203795" name="Group 19"/>
          <p:cNvGrpSpPr>
            <a:grpSpLocks/>
          </p:cNvGrpSpPr>
          <p:nvPr/>
        </p:nvGrpSpPr>
        <p:grpSpPr bwMode="auto">
          <a:xfrm>
            <a:off x="5334000" y="4038600"/>
            <a:ext cx="2590800" cy="1389063"/>
            <a:chOff x="576" y="2352"/>
            <a:chExt cx="960" cy="683"/>
          </a:xfrm>
        </p:grpSpPr>
        <p:pic>
          <p:nvPicPr>
            <p:cNvPr id="203796" name="Picture 20" descr="Cloud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352"/>
              <a:ext cx="960" cy="683"/>
            </a:xfrm>
            <a:prstGeom prst="rect">
              <a:avLst/>
            </a:prstGeom>
            <a:noFill/>
          </p:spPr>
        </p:pic>
        <p:sp>
          <p:nvSpPr>
            <p:cNvPr id="203797" name="Text Box 21"/>
            <p:cNvSpPr txBox="1">
              <a:spLocks noChangeArrowheads="1"/>
            </p:cNvSpPr>
            <p:nvPr/>
          </p:nvSpPr>
          <p:spPr bwMode="auto">
            <a:xfrm>
              <a:off x="717" y="2493"/>
              <a:ext cx="655" cy="3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b="1"/>
                <a:t>Regional network</a:t>
              </a:r>
            </a:p>
          </p:txBody>
        </p:sp>
      </p:grpSp>
      <p:grpSp>
        <p:nvGrpSpPr>
          <p:cNvPr id="203798" name="Group 22"/>
          <p:cNvGrpSpPr>
            <a:grpSpLocks/>
          </p:cNvGrpSpPr>
          <p:nvPr/>
        </p:nvGrpSpPr>
        <p:grpSpPr bwMode="auto">
          <a:xfrm>
            <a:off x="4724400" y="2438400"/>
            <a:ext cx="2590800" cy="1389063"/>
            <a:chOff x="576" y="2352"/>
            <a:chExt cx="960" cy="683"/>
          </a:xfrm>
        </p:grpSpPr>
        <p:pic>
          <p:nvPicPr>
            <p:cNvPr id="203799" name="Picture 23" descr="Cloud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76" y="2352"/>
              <a:ext cx="960" cy="683"/>
            </a:xfrm>
            <a:prstGeom prst="rect">
              <a:avLst/>
            </a:prstGeom>
            <a:noFill/>
          </p:spPr>
        </p:pic>
        <p:sp>
          <p:nvSpPr>
            <p:cNvPr id="203800" name="Text Box 24"/>
            <p:cNvSpPr txBox="1">
              <a:spLocks noChangeArrowheads="1"/>
            </p:cNvSpPr>
            <p:nvPr/>
          </p:nvSpPr>
          <p:spPr bwMode="auto">
            <a:xfrm>
              <a:off x="717" y="2493"/>
              <a:ext cx="655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b="1"/>
                <a:t>ISP network</a:t>
              </a:r>
            </a:p>
          </p:txBody>
        </p:sp>
      </p:grpSp>
      <p:sp>
        <p:nvSpPr>
          <p:cNvPr id="203801" name="Line 25"/>
          <p:cNvSpPr>
            <a:spLocks noChangeShapeType="1"/>
          </p:cNvSpPr>
          <p:nvPr/>
        </p:nvSpPr>
        <p:spPr bwMode="auto">
          <a:xfrm flipH="1">
            <a:off x="6781800" y="3581400"/>
            <a:ext cx="76200" cy="457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02" name="Line 26"/>
          <p:cNvSpPr>
            <a:spLocks noChangeShapeType="1"/>
          </p:cNvSpPr>
          <p:nvPr/>
        </p:nvSpPr>
        <p:spPr bwMode="auto">
          <a:xfrm flipH="1">
            <a:off x="2895600" y="3352800"/>
            <a:ext cx="1524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803" name="Group 27"/>
          <p:cNvGrpSpPr>
            <a:grpSpLocks/>
          </p:cNvGrpSpPr>
          <p:nvPr/>
        </p:nvGrpSpPr>
        <p:grpSpPr bwMode="auto">
          <a:xfrm>
            <a:off x="7772400" y="5181600"/>
            <a:ext cx="639763" cy="762000"/>
            <a:chOff x="4781" y="3552"/>
            <a:chExt cx="190" cy="254"/>
          </a:xfrm>
        </p:grpSpPr>
        <p:sp>
          <p:nvSpPr>
            <p:cNvPr id="203804" name="Freeform 28"/>
            <p:cNvSpPr>
              <a:spLocks/>
            </p:cNvSpPr>
            <p:nvPr/>
          </p:nvSpPr>
          <p:spPr bwMode="auto">
            <a:xfrm>
              <a:off x="4781" y="3552"/>
              <a:ext cx="190" cy="254"/>
            </a:xfrm>
            <a:custGeom>
              <a:avLst/>
              <a:gdLst/>
              <a:ahLst/>
              <a:cxnLst>
                <a:cxn ang="0">
                  <a:pos x="0" y="871"/>
                </a:cxn>
                <a:cxn ang="0">
                  <a:pos x="0" y="843"/>
                </a:cxn>
                <a:cxn ang="0">
                  <a:pos x="163" y="789"/>
                </a:cxn>
                <a:cxn ang="0">
                  <a:pos x="163" y="0"/>
                </a:cxn>
                <a:cxn ang="0">
                  <a:pos x="490" y="0"/>
                </a:cxn>
                <a:cxn ang="0">
                  <a:pos x="490" y="789"/>
                </a:cxn>
                <a:cxn ang="0">
                  <a:pos x="654" y="843"/>
                </a:cxn>
                <a:cxn ang="0">
                  <a:pos x="654" y="871"/>
                </a:cxn>
                <a:cxn ang="0">
                  <a:pos x="0" y="871"/>
                </a:cxn>
              </a:cxnLst>
              <a:rect l="0" t="0" r="r" b="b"/>
              <a:pathLst>
                <a:path w="654" h="871">
                  <a:moveTo>
                    <a:pt x="0" y="871"/>
                  </a:moveTo>
                  <a:lnTo>
                    <a:pt x="0" y="843"/>
                  </a:lnTo>
                  <a:lnTo>
                    <a:pt x="163" y="789"/>
                  </a:lnTo>
                  <a:lnTo>
                    <a:pt x="163" y="0"/>
                  </a:lnTo>
                  <a:lnTo>
                    <a:pt x="490" y="0"/>
                  </a:lnTo>
                  <a:lnTo>
                    <a:pt x="490" y="789"/>
                  </a:lnTo>
                  <a:lnTo>
                    <a:pt x="654" y="843"/>
                  </a:lnTo>
                  <a:lnTo>
                    <a:pt x="654" y="871"/>
                  </a:lnTo>
                  <a:lnTo>
                    <a:pt x="0" y="871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05" name="Line 29"/>
            <p:cNvSpPr>
              <a:spLocks noChangeShapeType="1"/>
            </p:cNvSpPr>
            <p:nvPr/>
          </p:nvSpPr>
          <p:spPr bwMode="auto">
            <a:xfrm>
              <a:off x="4829" y="3781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06" name="Line 30"/>
            <p:cNvSpPr>
              <a:spLocks noChangeShapeType="1"/>
            </p:cNvSpPr>
            <p:nvPr/>
          </p:nvSpPr>
          <p:spPr bwMode="auto">
            <a:xfrm>
              <a:off x="4924" y="3781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07" name="Line 31"/>
            <p:cNvSpPr>
              <a:spLocks noChangeShapeType="1"/>
            </p:cNvSpPr>
            <p:nvPr/>
          </p:nvSpPr>
          <p:spPr bwMode="auto">
            <a:xfrm>
              <a:off x="4860" y="3631"/>
              <a:ext cx="3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08" name="Line 32"/>
            <p:cNvSpPr>
              <a:spLocks noChangeShapeType="1"/>
            </p:cNvSpPr>
            <p:nvPr/>
          </p:nvSpPr>
          <p:spPr bwMode="auto">
            <a:xfrm>
              <a:off x="4855" y="3605"/>
              <a:ext cx="4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09" name="Rectangle 33"/>
            <p:cNvSpPr>
              <a:spLocks noChangeArrowheads="1"/>
            </p:cNvSpPr>
            <p:nvPr/>
          </p:nvSpPr>
          <p:spPr bwMode="auto">
            <a:xfrm>
              <a:off x="4840" y="3564"/>
              <a:ext cx="71" cy="147"/>
            </a:xfrm>
            <a:prstGeom prst="rect">
              <a:avLst/>
            </a:prstGeom>
            <a:noFill/>
            <a:ln w="476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0" name="Rectangle 34"/>
            <p:cNvSpPr>
              <a:spLocks noChangeArrowheads="1"/>
            </p:cNvSpPr>
            <p:nvPr/>
          </p:nvSpPr>
          <p:spPr bwMode="auto">
            <a:xfrm>
              <a:off x="4868" y="3629"/>
              <a:ext cx="16" cy="5"/>
            </a:xfrm>
            <a:prstGeom prst="rect">
              <a:avLst/>
            </a:prstGeom>
            <a:solidFill>
              <a:srgbClr val="00000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1" name="Freeform 35"/>
            <p:cNvSpPr>
              <a:spLocks noEditPoints="1"/>
            </p:cNvSpPr>
            <p:nvPr/>
          </p:nvSpPr>
          <p:spPr bwMode="auto">
            <a:xfrm>
              <a:off x="4837" y="3721"/>
              <a:ext cx="78" cy="68"/>
            </a:xfrm>
            <a:custGeom>
              <a:avLst/>
              <a:gdLst/>
              <a:ahLst/>
              <a:cxnLst>
                <a:cxn ang="0">
                  <a:pos x="21" y="145"/>
                </a:cxn>
                <a:cxn ang="0">
                  <a:pos x="0" y="0"/>
                </a:cxn>
                <a:cxn ang="0">
                  <a:pos x="42" y="145"/>
                </a:cxn>
                <a:cxn ang="0">
                  <a:pos x="63" y="0"/>
                </a:cxn>
                <a:cxn ang="0">
                  <a:pos x="42" y="145"/>
                </a:cxn>
                <a:cxn ang="0">
                  <a:pos x="105" y="145"/>
                </a:cxn>
                <a:cxn ang="0">
                  <a:pos x="85" y="0"/>
                </a:cxn>
                <a:cxn ang="0">
                  <a:pos x="125" y="145"/>
                </a:cxn>
                <a:cxn ang="0">
                  <a:pos x="147" y="0"/>
                </a:cxn>
                <a:cxn ang="0">
                  <a:pos x="125" y="145"/>
                </a:cxn>
                <a:cxn ang="0">
                  <a:pos x="189" y="145"/>
                </a:cxn>
                <a:cxn ang="0">
                  <a:pos x="167" y="0"/>
                </a:cxn>
                <a:cxn ang="0">
                  <a:pos x="209" y="145"/>
                </a:cxn>
                <a:cxn ang="0">
                  <a:pos x="231" y="0"/>
                </a:cxn>
                <a:cxn ang="0">
                  <a:pos x="209" y="145"/>
                </a:cxn>
                <a:cxn ang="0">
                  <a:pos x="272" y="145"/>
                </a:cxn>
                <a:cxn ang="0">
                  <a:pos x="252" y="0"/>
                </a:cxn>
                <a:cxn ang="0">
                  <a:pos x="252" y="235"/>
                </a:cxn>
                <a:cxn ang="0">
                  <a:pos x="272" y="163"/>
                </a:cxn>
                <a:cxn ang="0">
                  <a:pos x="252" y="235"/>
                </a:cxn>
                <a:cxn ang="0">
                  <a:pos x="231" y="235"/>
                </a:cxn>
                <a:cxn ang="0">
                  <a:pos x="209" y="163"/>
                </a:cxn>
                <a:cxn ang="0">
                  <a:pos x="167" y="235"/>
                </a:cxn>
                <a:cxn ang="0">
                  <a:pos x="189" y="163"/>
                </a:cxn>
                <a:cxn ang="0">
                  <a:pos x="167" y="235"/>
                </a:cxn>
                <a:cxn ang="0">
                  <a:pos x="147" y="235"/>
                </a:cxn>
                <a:cxn ang="0">
                  <a:pos x="125" y="163"/>
                </a:cxn>
                <a:cxn ang="0">
                  <a:pos x="85" y="235"/>
                </a:cxn>
                <a:cxn ang="0">
                  <a:pos x="105" y="163"/>
                </a:cxn>
                <a:cxn ang="0">
                  <a:pos x="85" y="235"/>
                </a:cxn>
                <a:cxn ang="0">
                  <a:pos x="63" y="235"/>
                </a:cxn>
                <a:cxn ang="0">
                  <a:pos x="42" y="163"/>
                </a:cxn>
                <a:cxn ang="0">
                  <a:pos x="0" y="235"/>
                </a:cxn>
                <a:cxn ang="0">
                  <a:pos x="21" y="163"/>
                </a:cxn>
                <a:cxn ang="0">
                  <a:pos x="0" y="235"/>
                </a:cxn>
              </a:cxnLst>
              <a:rect l="0" t="0" r="r" b="b"/>
              <a:pathLst>
                <a:path w="272" h="235">
                  <a:moveTo>
                    <a:pt x="0" y="145"/>
                  </a:moveTo>
                  <a:lnTo>
                    <a:pt x="21" y="145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145"/>
                  </a:lnTo>
                  <a:close/>
                  <a:moveTo>
                    <a:pt x="42" y="145"/>
                  </a:moveTo>
                  <a:lnTo>
                    <a:pt x="63" y="145"/>
                  </a:lnTo>
                  <a:lnTo>
                    <a:pt x="63" y="0"/>
                  </a:lnTo>
                  <a:lnTo>
                    <a:pt x="42" y="0"/>
                  </a:lnTo>
                  <a:lnTo>
                    <a:pt x="42" y="145"/>
                  </a:lnTo>
                  <a:close/>
                  <a:moveTo>
                    <a:pt x="85" y="145"/>
                  </a:moveTo>
                  <a:lnTo>
                    <a:pt x="105" y="145"/>
                  </a:lnTo>
                  <a:lnTo>
                    <a:pt x="105" y="0"/>
                  </a:lnTo>
                  <a:lnTo>
                    <a:pt x="85" y="0"/>
                  </a:lnTo>
                  <a:lnTo>
                    <a:pt x="85" y="145"/>
                  </a:lnTo>
                  <a:close/>
                  <a:moveTo>
                    <a:pt x="125" y="145"/>
                  </a:moveTo>
                  <a:lnTo>
                    <a:pt x="147" y="145"/>
                  </a:lnTo>
                  <a:lnTo>
                    <a:pt x="147" y="0"/>
                  </a:lnTo>
                  <a:lnTo>
                    <a:pt x="125" y="0"/>
                  </a:lnTo>
                  <a:lnTo>
                    <a:pt x="125" y="145"/>
                  </a:lnTo>
                  <a:close/>
                  <a:moveTo>
                    <a:pt x="167" y="145"/>
                  </a:moveTo>
                  <a:lnTo>
                    <a:pt x="189" y="145"/>
                  </a:lnTo>
                  <a:lnTo>
                    <a:pt x="189" y="0"/>
                  </a:lnTo>
                  <a:lnTo>
                    <a:pt x="167" y="0"/>
                  </a:lnTo>
                  <a:lnTo>
                    <a:pt x="167" y="145"/>
                  </a:lnTo>
                  <a:close/>
                  <a:moveTo>
                    <a:pt x="209" y="145"/>
                  </a:moveTo>
                  <a:lnTo>
                    <a:pt x="231" y="145"/>
                  </a:lnTo>
                  <a:lnTo>
                    <a:pt x="231" y="0"/>
                  </a:lnTo>
                  <a:lnTo>
                    <a:pt x="209" y="0"/>
                  </a:lnTo>
                  <a:lnTo>
                    <a:pt x="209" y="145"/>
                  </a:lnTo>
                  <a:close/>
                  <a:moveTo>
                    <a:pt x="252" y="145"/>
                  </a:moveTo>
                  <a:lnTo>
                    <a:pt x="272" y="145"/>
                  </a:lnTo>
                  <a:lnTo>
                    <a:pt x="272" y="0"/>
                  </a:lnTo>
                  <a:lnTo>
                    <a:pt x="252" y="0"/>
                  </a:lnTo>
                  <a:lnTo>
                    <a:pt x="252" y="145"/>
                  </a:lnTo>
                  <a:close/>
                  <a:moveTo>
                    <a:pt x="252" y="235"/>
                  </a:moveTo>
                  <a:lnTo>
                    <a:pt x="272" y="235"/>
                  </a:lnTo>
                  <a:lnTo>
                    <a:pt x="272" y="163"/>
                  </a:lnTo>
                  <a:lnTo>
                    <a:pt x="252" y="163"/>
                  </a:lnTo>
                  <a:lnTo>
                    <a:pt x="252" y="235"/>
                  </a:lnTo>
                  <a:close/>
                  <a:moveTo>
                    <a:pt x="209" y="235"/>
                  </a:moveTo>
                  <a:lnTo>
                    <a:pt x="231" y="235"/>
                  </a:lnTo>
                  <a:lnTo>
                    <a:pt x="231" y="163"/>
                  </a:lnTo>
                  <a:lnTo>
                    <a:pt x="209" y="163"/>
                  </a:lnTo>
                  <a:lnTo>
                    <a:pt x="209" y="235"/>
                  </a:lnTo>
                  <a:close/>
                  <a:moveTo>
                    <a:pt x="167" y="235"/>
                  </a:moveTo>
                  <a:lnTo>
                    <a:pt x="189" y="235"/>
                  </a:lnTo>
                  <a:lnTo>
                    <a:pt x="189" y="163"/>
                  </a:lnTo>
                  <a:lnTo>
                    <a:pt x="167" y="163"/>
                  </a:lnTo>
                  <a:lnTo>
                    <a:pt x="167" y="235"/>
                  </a:lnTo>
                  <a:close/>
                  <a:moveTo>
                    <a:pt x="125" y="235"/>
                  </a:moveTo>
                  <a:lnTo>
                    <a:pt x="147" y="235"/>
                  </a:lnTo>
                  <a:lnTo>
                    <a:pt x="147" y="163"/>
                  </a:lnTo>
                  <a:lnTo>
                    <a:pt x="125" y="163"/>
                  </a:lnTo>
                  <a:lnTo>
                    <a:pt x="125" y="235"/>
                  </a:lnTo>
                  <a:close/>
                  <a:moveTo>
                    <a:pt x="85" y="235"/>
                  </a:moveTo>
                  <a:lnTo>
                    <a:pt x="105" y="235"/>
                  </a:lnTo>
                  <a:lnTo>
                    <a:pt x="105" y="163"/>
                  </a:lnTo>
                  <a:lnTo>
                    <a:pt x="85" y="163"/>
                  </a:lnTo>
                  <a:lnTo>
                    <a:pt x="85" y="235"/>
                  </a:lnTo>
                  <a:close/>
                  <a:moveTo>
                    <a:pt x="42" y="235"/>
                  </a:moveTo>
                  <a:lnTo>
                    <a:pt x="63" y="235"/>
                  </a:lnTo>
                  <a:lnTo>
                    <a:pt x="63" y="163"/>
                  </a:lnTo>
                  <a:lnTo>
                    <a:pt x="42" y="163"/>
                  </a:lnTo>
                  <a:lnTo>
                    <a:pt x="42" y="235"/>
                  </a:lnTo>
                  <a:close/>
                  <a:moveTo>
                    <a:pt x="0" y="235"/>
                  </a:moveTo>
                  <a:lnTo>
                    <a:pt x="21" y="235"/>
                  </a:lnTo>
                  <a:lnTo>
                    <a:pt x="21" y="163"/>
                  </a:lnTo>
                  <a:lnTo>
                    <a:pt x="0" y="163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2" name="Rectangle 36"/>
            <p:cNvSpPr>
              <a:spLocks noChangeArrowheads="1"/>
            </p:cNvSpPr>
            <p:nvPr/>
          </p:nvSpPr>
          <p:spPr bwMode="auto">
            <a:xfrm>
              <a:off x="4845" y="3568"/>
              <a:ext cx="61" cy="2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3" name="Freeform 37"/>
            <p:cNvSpPr>
              <a:spLocks/>
            </p:cNvSpPr>
            <p:nvPr/>
          </p:nvSpPr>
          <p:spPr bwMode="auto">
            <a:xfrm>
              <a:off x="4845" y="3568"/>
              <a:ext cx="61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19"/>
                </a:cxn>
                <a:cxn ang="0">
                  <a:pos x="188" y="19"/>
                </a:cxn>
                <a:cxn ang="0">
                  <a:pos x="209" y="0"/>
                </a:cxn>
              </a:cxnLst>
              <a:rect l="0" t="0" r="r" b="b"/>
              <a:pathLst>
                <a:path w="209" h="19">
                  <a:moveTo>
                    <a:pt x="0" y="0"/>
                  </a:moveTo>
                  <a:lnTo>
                    <a:pt x="21" y="19"/>
                  </a:lnTo>
                  <a:lnTo>
                    <a:pt x="188" y="19"/>
                  </a:lnTo>
                  <a:lnTo>
                    <a:pt x="209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4" name="Rectangle 38"/>
            <p:cNvSpPr>
              <a:spLocks noChangeArrowheads="1"/>
            </p:cNvSpPr>
            <p:nvPr/>
          </p:nvSpPr>
          <p:spPr bwMode="auto">
            <a:xfrm>
              <a:off x="4845" y="3595"/>
              <a:ext cx="61" cy="2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5" name="Rectangle 39"/>
            <p:cNvSpPr>
              <a:spLocks noChangeArrowheads="1"/>
            </p:cNvSpPr>
            <p:nvPr/>
          </p:nvSpPr>
          <p:spPr bwMode="auto">
            <a:xfrm>
              <a:off x="4845" y="3621"/>
              <a:ext cx="61" cy="2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6" name="Rectangle 40"/>
            <p:cNvSpPr>
              <a:spLocks noChangeArrowheads="1"/>
            </p:cNvSpPr>
            <p:nvPr/>
          </p:nvSpPr>
          <p:spPr bwMode="auto">
            <a:xfrm>
              <a:off x="4845" y="3647"/>
              <a:ext cx="61" cy="2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7" name="Rectangle 41"/>
            <p:cNvSpPr>
              <a:spLocks noChangeArrowheads="1"/>
            </p:cNvSpPr>
            <p:nvPr/>
          </p:nvSpPr>
          <p:spPr bwMode="auto">
            <a:xfrm>
              <a:off x="4845" y="3673"/>
              <a:ext cx="61" cy="2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8" name="Line 42"/>
            <p:cNvSpPr>
              <a:spLocks noChangeShapeType="1"/>
            </p:cNvSpPr>
            <p:nvPr/>
          </p:nvSpPr>
          <p:spPr bwMode="auto">
            <a:xfrm flipV="1">
              <a:off x="4845" y="3573"/>
              <a:ext cx="6" cy="1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19" name="Line 43"/>
            <p:cNvSpPr>
              <a:spLocks noChangeShapeType="1"/>
            </p:cNvSpPr>
            <p:nvPr/>
          </p:nvSpPr>
          <p:spPr bwMode="auto">
            <a:xfrm>
              <a:off x="4900" y="3573"/>
              <a:ext cx="6" cy="1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0" name="Line 44"/>
            <p:cNvSpPr>
              <a:spLocks noChangeShapeType="1"/>
            </p:cNvSpPr>
            <p:nvPr/>
          </p:nvSpPr>
          <p:spPr bwMode="auto">
            <a:xfrm>
              <a:off x="4849" y="3665"/>
              <a:ext cx="39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1" name="Line 45"/>
            <p:cNvSpPr>
              <a:spLocks noChangeShapeType="1"/>
            </p:cNvSpPr>
            <p:nvPr/>
          </p:nvSpPr>
          <p:spPr bwMode="auto">
            <a:xfrm>
              <a:off x="4849" y="3662"/>
              <a:ext cx="39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2" name="Line 46"/>
            <p:cNvSpPr>
              <a:spLocks noChangeShapeType="1"/>
            </p:cNvSpPr>
            <p:nvPr/>
          </p:nvSpPr>
          <p:spPr bwMode="auto">
            <a:xfrm>
              <a:off x="4849" y="3657"/>
              <a:ext cx="39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3" name="Line 47"/>
            <p:cNvSpPr>
              <a:spLocks noChangeShapeType="1"/>
            </p:cNvSpPr>
            <p:nvPr/>
          </p:nvSpPr>
          <p:spPr bwMode="auto">
            <a:xfrm>
              <a:off x="4849" y="3653"/>
              <a:ext cx="39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4" name="Line 48"/>
            <p:cNvSpPr>
              <a:spLocks noChangeShapeType="1"/>
            </p:cNvSpPr>
            <p:nvPr/>
          </p:nvSpPr>
          <p:spPr bwMode="auto">
            <a:xfrm>
              <a:off x="4849" y="3650"/>
              <a:ext cx="3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5" name="Rectangle 49"/>
            <p:cNvSpPr>
              <a:spLocks noChangeArrowheads="1"/>
            </p:cNvSpPr>
            <p:nvPr/>
          </p:nvSpPr>
          <p:spPr bwMode="auto">
            <a:xfrm>
              <a:off x="4876" y="3599"/>
              <a:ext cx="18" cy="10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6" name="Rectangle 50"/>
            <p:cNvSpPr>
              <a:spLocks noChangeArrowheads="1"/>
            </p:cNvSpPr>
            <p:nvPr/>
          </p:nvSpPr>
          <p:spPr bwMode="auto">
            <a:xfrm>
              <a:off x="4892" y="3636"/>
              <a:ext cx="10" cy="1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7" name="Rectangle 51"/>
            <p:cNvSpPr>
              <a:spLocks noChangeArrowheads="1"/>
            </p:cNvSpPr>
            <p:nvPr/>
          </p:nvSpPr>
          <p:spPr bwMode="auto">
            <a:xfrm>
              <a:off x="4892" y="3650"/>
              <a:ext cx="10" cy="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8" name="Rectangle 52"/>
            <p:cNvSpPr>
              <a:spLocks noChangeArrowheads="1"/>
            </p:cNvSpPr>
            <p:nvPr/>
          </p:nvSpPr>
          <p:spPr bwMode="auto">
            <a:xfrm>
              <a:off x="4892" y="3655"/>
              <a:ext cx="10" cy="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3829" name="Line 53"/>
          <p:cNvSpPr>
            <a:spLocks noChangeShapeType="1"/>
          </p:cNvSpPr>
          <p:nvPr/>
        </p:nvSpPr>
        <p:spPr bwMode="auto">
          <a:xfrm>
            <a:off x="7391400" y="5181600"/>
            <a:ext cx="5334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30" name="Text Box 54"/>
          <p:cNvSpPr txBox="1">
            <a:spLocks noChangeArrowheads="1"/>
          </p:cNvSpPr>
          <p:nvPr/>
        </p:nvSpPr>
        <p:spPr bwMode="auto">
          <a:xfrm>
            <a:off x="7145338" y="5613400"/>
            <a:ext cx="128746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2000" b="1"/>
              <a:t>Web server</a:t>
            </a:r>
          </a:p>
        </p:txBody>
      </p:sp>
      <p:grpSp>
        <p:nvGrpSpPr>
          <p:cNvPr id="203831" name="Group 55"/>
          <p:cNvGrpSpPr>
            <a:grpSpLocks/>
          </p:cNvGrpSpPr>
          <p:nvPr/>
        </p:nvGrpSpPr>
        <p:grpSpPr bwMode="auto">
          <a:xfrm>
            <a:off x="381000" y="5486400"/>
            <a:ext cx="446088" cy="444500"/>
            <a:chOff x="981" y="3256"/>
            <a:chExt cx="281" cy="280"/>
          </a:xfrm>
        </p:grpSpPr>
        <p:sp>
          <p:nvSpPr>
            <p:cNvPr id="203832" name="Freeform 56"/>
            <p:cNvSpPr>
              <a:spLocks/>
            </p:cNvSpPr>
            <p:nvPr/>
          </p:nvSpPr>
          <p:spPr bwMode="auto">
            <a:xfrm>
              <a:off x="981" y="3256"/>
              <a:ext cx="281" cy="280"/>
            </a:xfrm>
            <a:custGeom>
              <a:avLst/>
              <a:gdLst/>
              <a:ahLst/>
              <a:cxnLst>
                <a:cxn ang="0">
                  <a:pos x="185" y="553"/>
                </a:cxn>
                <a:cxn ang="0">
                  <a:pos x="0" y="553"/>
                </a:cxn>
                <a:cxn ang="0">
                  <a:pos x="0" y="842"/>
                </a:cxn>
                <a:cxn ang="0">
                  <a:pos x="844" y="842"/>
                </a:cxn>
                <a:cxn ang="0">
                  <a:pos x="844" y="553"/>
                </a:cxn>
                <a:cxn ang="0">
                  <a:pos x="658" y="553"/>
                </a:cxn>
                <a:cxn ang="0">
                  <a:pos x="658" y="514"/>
                </a:cxn>
                <a:cxn ang="0">
                  <a:pos x="738" y="514"/>
                </a:cxn>
                <a:cxn ang="0">
                  <a:pos x="738" y="0"/>
                </a:cxn>
                <a:cxn ang="0">
                  <a:pos x="106" y="0"/>
                </a:cxn>
                <a:cxn ang="0">
                  <a:pos x="106" y="514"/>
                </a:cxn>
                <a:cxn ang="0">
                  <a:pos x="185" y="514"/>
                </a:cxn>
                <a:cxn ang="0">
                  <a:pos x="185" y="553"/>
                </a:cxn>
              </a:cxnLst>
              <a:rect l="0" t="0" r="r" b="b"/>
              <a:pathLst>
                <a:path w="844" h="842">
                  <a:moveTo>
                    <a:pt x="185" y="553"/>
                  </a:moveTo>
                  <a:lnTo>
                    <a:pt x="0" y="553"/>
                  </a:lnTo>
                  <a:lnTo>
                    <a:pt x="0" y="842"/>
                  </a:lnTo>
                  <a:lnTo>
                    <a:pt x="844" y="842"/>
                  </a:lnTo>
                  <a:lnTo>
                    <a:pt x="844" y="553"/>
                  </a:lnTo>
                  <a:lnTo>
                    <a:pt x="658" y="553"/>
                  </a:lnTo>
                  <a:lnTo>
                    <a:pt x="658" y="514"/>
                  </a:lnTo>
                  <a:lnTo>
                    <a:pt x="738" y="514"/>
                  </a:lnTo>
                  <a:lnTo>
                    <a:pt x="738" y="0"/>
                  </a:lnTo>
                  <a:lnTo>
                    <a:pt x="106" y="0"/>
                  </a:lnTo>
                  <a:lnTo>
                    <a:pt x="106" y="514"/>
                  </a:lnTo>
                  <a:lnTo>
                    <a:pt x="185" y="514"/>
                  </a:lnTo>
                  <a:lnTo>
                    <a:pt x="185" y="553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3" name="Line 57"/>
            <p:cNvSpPr>
              <a:spLocks noChangeShapeType="1"/>
            </p:cNvSpPr>
            <p:nvPr/>
          </p:nvSpPr>
          <p:spPr bwMode="auto">
            <a:xfrm>
              <a:off x="1043" y="3440"/>
              <a:ext cx="15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4" name="Line 58"/>
            <p:cNvSpPr>
              <a:spLocks noChangeShapeType="1"/>
            </p:cNvSpPr>
            <p:nvPr/>
          </p:nvSpPr>
          <p:spPr bwMode="auto">
            <a:xfrm>
              <a:off x="1043" y="3427"/>
              <a:ext cx="15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5" name="Freeform 59"/>
            <p:cNvSpPr>
              <a:spLocks noEditPoints="1"/>
            </p:cNvSpPr>
            <p:nvPr/>
          </p:nvSpPr>
          <p:spPr bwMode="auto">
            <a:xfrm>
              <a:off x="1126" y="3449"/>
              <a:ext cx="114" cy="79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277" y="237"/>
                </a:cxn>
                <a:cxn ang="0">
                  <a:pos x="277" y="0"/>
                </a:cxn>
                <a:cxn ang="0">
                  <a:pos x="0" y="0"/>
                </a:cxn>
                <a:cxn ang="0">
                  <a:pos x="0" y="237"/>
                </a:cxn>
                <a:cxn ang="0">
                  <a:pos x="303" y="40"/>
                </a:cxn>
                <a:cxn ang="0">
                  <a:pos x="343" y="40"/>
                </a:cxn>
                <a:cxn ang="0">
                  <a:pos x="343" y="0"/>
                </a:cxn>
                <a:cxn ang="0">
                  <a:pos x="303" y="0"/>
                </a:cxn>
                <a:cxn ang="0">
                  <a:pos x="303" y="40"/>
                </a:cxn>
              </a:cxnLst>
              <a:rect l="0" t="0" r="r" b="b"/>
              <a:pathLst>
                <a:path w="343" h="237">
                  <a:moveTo>
                    <a:pt x="0" y="237"/>
                  </a:moveTo>
                  <a:lnTo>
                    <a:pt x="277" y="237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237"/>
                  </a:lnTo>
                  <a:close/>
                  <a:moveTo>
                    <a:pt x="303" y="40"/>
                  </a:moveTo>
                  <a:lnTo>
                    <a:pt x="343" y="40"/>
                  </a:lnTo>
                  <a:lnTo>
                    <a:pt x="343" y="0"/>
                  </a:lnTo>
                  <a:lnTo>
                    <a:pt x="303" y="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FF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6" name="Line 60"/>
            <p:cNvSpPr>
              <a:spLocks noChangeShapeType="1"/>
            </p:cNvSpPr>
            <p:nvPr/>
          </p:nvSpPr>
          <p:spPr bwMode="auto">
            <a:xfrm>
              <a:off x="1126" y="3475"/>
              <a:ext cx="9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7" name="Line 61"/>
            <p:cNvSpPr>
              <a:spLocks noChangeShapeType="1"/>
            </p:cNvSpPr>
            <p:nvPr/>
          </p:nvSpPr>
          <p:spPr bwMode="auto">
            <a:xfrm>
              <a:off x="1126" y="3501"/>
              <a:ext cx="9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8" name="Line 62"/>
            <p:cNvSpPr>
              <a:spLocks noChangeShapeType="1"/>
            </p:cNvSpPr>
            <p:nvPr/>
          </p:nvSpPr>
          <p:spPr bwMode="auto">
            <a:xfrm>
              <a:off x="1130" y="3488"/>
              <a:ext cx="84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9" name="Rectangle 63"/>
            <p:cNvSpPr>
              <a:spLocks noChangeArrowheads="1"/>
            </p:cNvSpPr>
            <p:nvPr/>
          </p:nvSpPr>
          <p:spPr bwMode="auto">
            <a:xfrm>
              <a:off x="1179" y="3480"/>
              <a:ext cx="26" cy="1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40" name="Freeform 64"/>
            <p:cNvSpPr>
              <a:spLocks noEditPoints="1"/>
            </p:cNvSpPr>
            <p:nvPr/>
          </p:nvSpPr>
          <p:spPr bwMode="auto">
            <a:xfrm>
              <a:off x="990" y="3276"/>
              <a:ext cx="263" cy="188"/>
            </a:xfrm>
            <a:custGeom>
              <a:avLst/>
              <a:gdLst/>
              <a:ahLst/>
              <a:cxnLst>
                <a:cxn ang="0">
                  <a:pos x="663" y="403"/>
                </a:cxn>
                <a:cxn ang="0">
                  <a:pos x="693" y="403"/>
                </a:cxn>
                <a:cxn ang="0">
                  <a:pos x="693" y="394"/>
                </a:cxn>
                <a:cxn ang="0">
                  <a:pos x="663" y="394"/>
                </a:cxn>
                <a:cxn ang="0">
                  <a:pos x="663" y="403"/>
                </a:cxn>
                <a:cxn ang="0">
                  <a:pos x="178" y="335"/>
                </a:cxn>
                <a:cxn ang="0">
                  <a:pos x="178" y="39"/>
                </a:cxn>
                <a:cxn ang="0">
                  <a:pos x="613" y="39"/>
                </a:cxn>
                <a:cxn ang="0">
                  <a:pos x="613" y="335"/>
                </a:cxn>
                <a:cxn ang="0">
                  <a:pos x="178" y="335"/>
                </a:cxn>
                <a:cxn ang="0">
                  <a:pos x="159" y="354"/>
                </a:cxn>
                <a:cxn ang="0">
                  <a:pos x="632" y="354"/>
                </a:cxn>
                <a:cxn ang="0">
                  <a:pos x="632" y="19"/>
                </a:cxn>
                <a:cxn ang="0">
                  <a:pos x="653" y="19"/>
                </a:cxn>
                <a:cxn ang="0">
                  <a:pos x="653" y="0"/>
                </a:cxn>
                <a:cxn ang="0">
                  <a:pos x="139" y="0"/>
                </a:cxn>
                <a:cxn ang="0">
                  <a:pos x="139" y="374"/>
                </a:cxn>
                <a:cxn ang="0">
                  <a:pos x="159" y="374"/>
                </a:cxn>
                <a:cxn ang="0">
                  <a:pos x="159" y="354"/>
                </a:cxn>
                <a:cxn ang="0">
                  <a:pos x="0" y="545"/>
                </a:cxn>
                <a:cxn ang="0">
                  <a:pos x="80" y="545"/>
                </a:cxn>
                <a:cxn ang="0">
                  <a:pos x="80" y="518"/>
                </a:cxn>
                <a:cxn ang="0">
                  <a:pos x="0" y="518"/>
                </a:cxn>
                <a:cxn ang="0">
                  <a:pos x="0" y="545"/>
                </a:cxn>
                <a:cxn ang="0">
                  <a:pos x="462" y="565"/>
                </a:cxn>
                <a:cxn ang="0">
                  <a:pos x="632" y="565"/>
                </a:cxn>
                <a:cxn ang="0">
                  <a:pos x="632" y="551"/>
                </a:cxn>
                <a:cxn ang="0">
                  <a:pos x="462" y="551"/>
                </a:cxn>
                <a:cxn ang="0">
                  <a:pos x="462" y="565"/>
                </a:cxn>
                <a:cxn ang="0">
                  <a:pos x="764" y="531"/>
                </a:cxn>
                <a:cxn ang="0">
                  <a:pos x="791" y="531"/>
                </a:cxn>
                <a:cxn ang="0">
                  <a:pos x="791" y="518"/>
                </a:cxn>
                <a:cxn ang="0">
                  <a:pos x="764" y="518"/>
                </a:cxn>
                <a:cxn ang="0">
                  <a:pos x="764" y="531"/>
                </a:cxn>
                <a:cxn ang="0">
                  <a:pos x="764" y="558"/>
                </a:cxn>
                <a:cxn ang="0">
                  <a:pos x="791" y="558"/>
                </a:cxn>
                <a:cxn ang="0">
                  <a:pos x="791" y="545"/>
                </a:cxn>
                <a:cxn ang="0">
                  <a:pos x="764" y="545"/>
                </a:cxn>
                <a:cxn ang="0">
                  <a:pos x="764" y="558"/>
                </a:cxn>
              </a:cxnLst>
              <a:rect l="0" t="0" r="r" b="b"/>
              <a:pathLst>
                <a:path w="791" h="565">
                  <a:moveTo>
                    <a:pt x="663" y="403"/>
                  </a:moveTo>
                  <a:lnTo>
                    <a:pt x="693" y="403"/>
                  </a:lnTo>
                  <a:lnTo>
                    <a:pt x="693" y="394"/>
                  </a:lnTo>
                  <a:lnTo>
                    <a:pt x="663" y="394"/>
                  </a:lnTo>
                  <a:lnTo>
                    <a:pt x="663" y="403"/>
                  </a:lnTo>
                  <a:close/>
                  <a:moveTo>
                    <a:pt x="178" y="335"/>
                  </a:moveTo>
                  <a:lnTo>
                    <a:pt x="178" y="39"/>
                  </a:lnTo>
                  <a:lnTo>
                    <a:pt x="613" y="39"/>
                  </a:lnTo>
                  <a:lnTo>
                    <a:pt x="613" y="335"/>
                  </a:lnTo>
                  <a:lnTo>
                    <a:pt x="178" y="335"/>
                  </a:lnTo>
                  <a:close/>
                  <a:moveTo>
                    <a:pt x="159" y="354"/>
                  </a:moveTo>
                  <a:lnTo>
                    <a:pt x="632" y="354"/>
                  </a:lnTo>
                  <a:lnTo>
                    <a:pt x="632" y="19"/>
                  </a:lnTo>
                  <a:lnTo>
                    <a:pt x="653" y="19"/>
                  </a:lnTo>
                  <a:lnTo>
                    <a:pt x="653" y="0"/>
                  </a:lnTo>
                  <a:lnTo>
                    <a:pt x="139" y="0"/>
                  </a:lnTo>
                  <a:lnTo>
                    <a:pt x="139" y="374"/>
                  </a:lnTo>
                  <a:lnTo>
                    <a:pt x="159" y="374"/>
                  </a:lnTo>
                  <a:lnTo>
                    <a:pt x="159" y="354"/>
                  </a:lnTo>
                  <a:close/>
                  <a:moveTo>
                    <a:pt x="0" y="545"/>
                  </a:moveTo>
                  <a:lnTo>
                    <a:pt x="80" y="545"/>
                  </a:lnTo>
                  <a:lnTo>
                    <a:pt x="80" y="518"/>
                  </a:lnTo>
                  <a:lnTo>
                    <a:pt x="0" y="518"/>
                  </a:lnTo>
                  <a:lnTo>
                    <a:pt x="0" y="545"/>
                  </a:lnTo>
                  <a:close/>
                  <a:moveTo>
                    <a:pt x="462" y="565"/>
                  </a:moveTo>
                  <a:lnTo>
                    <a:pt x="632" y="565"/>
                  </a:lnTo>
                  <a:lnTo>
                    <a:pt x="632" y="551"/>
                  </a:lnTo>
                  <a:lnTo>
                    <a:pt x="462" y="551"/>
                  </a:lnTo>
                  <a:lnTo>
                    <a:pt x="462" y="565"/>
                  </a:lnTo>
                  <a:close/>
                  <a:moveTo>
                    <a:pt x="764" y="531"/>
                  </a:moveTo>
                  <a:lnTo>
                    <a:pt x="791" y="531"/>
                  </a:lnTo>
                  <a:lnTo>
                    <a:pt x="791" y="518"/>
                  </a:lnTo>
                  <a:lnTo>
                    <a:pt x="764" y="518"/>
                  </a:lnTo>
                  <a:lnTo>
                    <a:pt x="764" y="531"/>
                  </a:lnTo>
                  <a:close/>
                  <a:moveTo>
                    <a:pt x="764" y="558"/>
                  </a:moveTo>
                  <a:lnTo>
                    <a:pt x="791" y="558"/>
                  </a:lnTo>
                  <a:lnTo>
                    <a:pt x="791" y="545"/>
                  </a:lnTo>
                  <a:lnTo>
                    <a:pt x="764" y="545"/>
                  </a:lnTo>
                  <a:lnTo>
                    <a:pt x="764" y="558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41" name="Line 65"/>
            <p:cNvSpPr>
              <a:spLocks noChangeShapeType="1"/>
            </p:cNvSpPr>
            <p:nvPr/>
          </p:nvSpPr>
          <p:spPr bwMode="auto">
            <a:xfrm>
              <a:off x="1016" y="3417"/>
              <a:ext cx="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42" name="Line 66"/>
            <p:cNvSpPr>
              <a:spLocks noChangeShapeType="1"/>
            </p:cNvSpPr>
            <p:nvPr/>
          </p:nvSpPr>
          <p:spPr bwMode="auto">
            <a:xfrm flipV="1">
              <a:off x="1069" y="3417"/>
              <a:ext cx="1" cy="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43" name="Line 67"/>
            <p:cNvSpPr>
              <a:spLocks noChangeShapeType="1"/>
            </p:cNvSpPr>
            <p:nvPr/>
          </p:nvSpPr>
          <p:spPr bwMode="auto">
            <a:xfrm flipV="1">
              <a:off x="1122" y="3417"/>
              <a:ext cx="1" cy="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3844" name="Freeform 68"/>
          <p:cNvSpPr>
            <a:spLocks/>
          </p:cNvSpPr>
          <p:nvPr/>
        </p:nvSpPr>
        <p:spPr bwMode="auto">
          <a:xfrm rot="2341135">
            <a:off x="1038225" y="4587875"/>
            <a:ext cx="381000" cy="1306513"/>
          </a:xfrm>
          <a:custGeom>
            <a:avLst/>
            <a:gdLst/>
            <a:ahLst/>
            <a:cxnLst>
              <a:cxn ang="0">
                <a:pos x="33" y="476"/>
              </a:cxn>
              <a:cxn ang="0">
                <a:pos x="65" y="209"/>
              </a:cxn>
              <a:cxn ang="0">
                <a:pos x="20" y="231"/>
              </a:cxn>
              <a:cxn ang="0">
                <a:pos x="33" y="0"/>
              </a:cxn>
              <a:cxn ang="0">
                <a:pos x="0" y="268"/>
              </a:cxn>
              <a:cxn ang="0">
                <a:pos x="46" y="246"/>
              </a:cxn>
              <a:cxn ang="0">
                <a:pos x="33" y="476"/>
              </a:cxn>
            </a:cxnLst>
            <a:rect l="0" t="0" r="r" b="b"/>
            <a:pathLst>
              <a:path w="66" h="477">
                <a:moveTo>
                  <a:pt x="33" y="476"/>
                </a:moveTo>
                <a:lnTo>
                  <a:pt x="65" y="209"/>
                </a:lnTo>
                <a:lnTo>
                  <a:pt x="20" y="231"/>
                </a:lnTo>
                <a:lnTo>
                  <a:pt x="33" y="0"/>
                </a:lnTo>
                <a:lnTo>
                  <a:pt x="0" y="268"/>
                </a:lnTo>
                <a:lnTo>
                  <a:pt x="46" y="246"/>
                </a:lnTo>
                <a:lnTo>
                  <a:pt x="33" y="476"/>
                </a:lnTo>
              </a:path>
            </a:pathLst>
          </a:custGeom>
          <a:solidFill>
            <a:srgbClr val="000000"/>
          </a:solidFill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03845" name="Line 69"/>
          <p:cNvSpPr>
            <a:spLocks noChangeShapeType="1"/>
          </p:cNvSpPr>
          <p:nvPr/>
        </p:nvSpPr>
        <p:spPr bwMode="auto">
          <a:xfrm flipV="1">
            <a:off x="1600200" y="4038600"/>
            <a:ext cx="1981200" cy="6858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46" name="Line 70"/>
          <p:cNvSpPr>
            <a:spLocks noChangeShapeType="1"/>
          </p:cNvSpPr>
          <p:nvPr/>
        </p:nvSpPr>
        <p:spPr bwMode="auto">
          <a:xfrm flipV="1">
            <a:off x="3581400" y="3124200"/>
            <a:ext cx="1524000" cy="9144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47" name="Line 71"/>
          <p:cNvSpPr>
            <a:spLocks noChangeShapeType="1"/>
          </p:cNvSpPr>
          <p:nvPr/>
        </p:nvSpPr>
        <p:spPr bwMode="auto">
          <a:xfrm>
            <a:off x="5105400" y="3124200"/>
            <a:ext cx="1752600" cy="4572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48" name="Line 72"/>
          <p:cNvSpPr>
            <a:spLocks noChangeShapeType="1"/>
          </p:cNvSpPr>
          <p:nvPr/>
        </p:nvSpPr>
        <p:spPr bwMode="auto">
          <a:xfrm flipH="1">
            <a:off x="6629400" y="3581400"/>
            <a:ext cx="228600" cy="10668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49" name="Line 73"/>
          <p:cNvSpPr>
            <a:spLocks noChangeShapeType="1"/>
          </p:cNvSpPr>
          <p:nvPr/>
        </p:nvSpPr>
        <p:spPr bwMode="auto">
          <a:xfrm>
            <a:off x="6629400" y="4648200"/>
            <a:ext cx="1295400" cy="914400"/>
          </a:xfrm>
          <a:prstGeom prst="line">
            <a:avLst/>
          </a:prstGeom>
          <a:noFill/>
          <a:ln w="57150">
            <a:solidFill>
              <a:srgbClr val="FF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850" name="Group 74"/>
          <p:cNvGrpSpPr>
            <a:grpSpLocks/>
          </p:cNvGrpSpPr>
          <p:nvPr/>
        </p:nvGrpSpPr>
        <p:grpSpPr bwMode="auto">
          <a:xfrm>
            <a:off x="8229600" y="1828800"/>
            <a:ext cx="446088" cy="444500"/>
            <a:chOff x="981" y="3256"/>
            <a:chExt cx="281" cy="280"/>
          </a:xfrm>
        </p:grpSpPr>
        <p:sp>
          <p:nvSpPr>
            <p:cNvPr id="203851" name="Freeform 75"/>
            <p:cNvSpPr>
              <a:spLocks/>
            </p:cNvSpPr>
            <p:nvPr/>
          </p:nvSpPr>
          <p:spPr bwMode="auto">
            <a:xfrm>
              <a:off x="981" y="3256"/>
              <a:ext cx="281" cy="280"/>
            </a:xfrm>
            <a:custGeom>
              <a:avLst/>
              <a:gdLst/>
              <a:ahLst/>
              <a:cxnLst>
                <a:cxn ang="0">
                  <a:pos x="185" y="553"/>
                </a:cxn>
                <a:cxn ang="0">
                  <a:pos x="0" y="553"/>
                </a:cxn>
                <a:cxn ang="0">
                  <a:pos x="0" y="842"/>
                </a:cxn>
                <a:cxn ang="0">
                  <a:pos x="844" y="842"/>
                </a:cxn>
                <a:cxn ang="0">
                  <a:pos x="844" y="553"/>
                </a:cxn>
                <a:cxn ang="0">
                  <a:pos x="658" y="553"/>
                </a:cxn>
                <a:cxn ang="0">
                  <a:pos x="658" y="514"/>
                </a:cxn>
                <a:cxn ang="0">
                  <a:pos x="738" y="514"/>
                </a:cxn>
                <a:cxn ang="0">
                  <a:pos x="738" y="0"/>
                </a:cxn>
                <a:cxn ang="0">
                  <a:pos x="106" y="0"/>
                </a:cxn>
                <a:cxn ang="0">
                  <a:pos x="106" y="514"/>
                </a:cxn>
                <a:cxn ang="0">
                  <a:pos x="185" y="514"/>
                </a:cxn>
                <a:cxn ang="0">
                  <a:pos x="185" y="553"/>
                </a:cxn>
              </a:cxnLst>
              <a:rect l="0" t="0" r="r" b="b"/>
              <a:pathLst>
                <a:path w="844" h="842">
                  <a:moveTo>
                    <a:pt x="185" y="553"/>
                  </a:moveTo>
                  <a:lnTo>
                    <a:pt x="0" y="553"/>
                  </a:lnTo>
                  <a:lnTo>
                    <a:pt x="0" y="842"/>
                  </a:lnTo>
                  <a:lnTo>
                    <a:pt x="844" y="842"/>
                  </a:lnTo>
                  <a:lnTo>
                    <a:pt x="844" y="553"/>
                  </a:lnTo>
                  <a:lnTo>
                    <a:pt x="658" y="553"/>
                  </a:lnTo>
                  <a:lnTo>
                    <a:pt x="658" y="514"/>
                  </a:lnTo>
                  <a:lnTo>
                    <a:pt x="738" y="514"/>
                  </a:lnTo>
                  <a:lnTo>
                    <a:pt x="738" y="0"/>
                  </a:lnTo>
                  <a:lnTo>
                    <a:pt x="106" y="0"/>
                  </a:lnTo>
                  <a:lnTo>
                    <a:pt x="106" y="514"/>
                  </a:lnTo>
                  <a:lnTo>
                    <a:pt x="185" y="514"/>
                  </a:lnTo>
                  <a:lnTo>
                    <a:pt x="185" y="553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2" name="Line 76"/>
            <p:cNvSpPr>
              <a:spLocks noChangeShapeType="1"/>
            </p:cNvSpPr>
            <p:nvPr/>
          </p:nvSpPr>
          <p:spPr bwMode="auto">
            <a:xfrm>
              <a:off x="1043" y="3440"/>
              <a:ext cx="15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3" name="Line 77"/>
            <p:cNvSpPr>
              <a:spLocks noChangeShapeType="1"/>
            </p:cNvSpPr>
            <p:nvPr/>
          </p:nvSpPr>
          <p:spPr bwMode="auto">
            <a:xfrm>
              <a:off x="1043" y="3427"/>
              <a:ext cx="15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4" name="Freeform 78"/>
            <p:cNvSpPr>
              <a:spLocks noEditPoints="1"/>
            </p:cNvSpPr>
            <p:nvPr/>
          </p:nvSpPr>
          <p:spPr bwMode="auto">
            <a:xfrm>
              <a:off x="1126" y="3449"/>
              <a:ext cx="114" cy="79"/>
            </a:xfrm>
            <a:custGeom>
              <a:avLst/>
              <a:gdLst/>
              <a:ahLst/>
              <a:cxnLst>
                <a:cxn ang="0">
                  <a:pos x="0" y="237"/>
                </a:cxn>
                <a:cxn ang="0">
                  <a:pos x="277" y="237"/>
                </a:cxn>
                <a:cxn ang="0">
                  <a:pos x="277" y="0"/>
                </a:cxn>
                <a:cxn ang="0">
                  <a:pos x="0" y="0"/>
                </a:cxn>
                <a:cxn ang="0">
                  <a:pos x="0" y="237"/>
                </a:cxn>
                <a:cxn ang="0">
                  <a:pos x="303" y="40"/>
                </a:cxn>
                <a:cxn ang="0">
                  <a:pos x="343" y="40"/>
                </a:cxn>
                <a:cxn ang="0">
                  <a:pos x="343" y="0"/>
                </a:cxn>
                <a:cxn ang="0">
                  <a:pos x="303" y="0"/>
                </a:cxn>
                <a:cxn ang="0">
                  <a:pos x="303" y="40"/>
                </a:cxn>
              </a:cxnLst>
              <a:rect l="0" t="0" r="r" b="b"/>
              <a:pathLst>
                <a:path w="343" h="237">
                  <a:moveTo>
                    <a:pt x="0" y="237"/>
                  </a:moveTo>
                  <a:lnTo>
                    <a:pt x="277" y="237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237"/>
                  </a:lnTo>
                  <a:close/>
                  <a:moveTo>
                    <a:pt x="303" y="40"/>
                  </a:moveTo>
                  <a:lnTo>
                    <a:pt x="343" y="40"/>
                  </a:lnTo>
                  <a:lnTo>
                    <a:pt x="343" y="0"/>
                  </a:lnTo>
                  <a:lnTo>
                    <a:pt x="303" y="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FF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5" name="Line 79"/>
            <p:cNvSpPr>
              <a:spLocks noChangeShapeType="1"/>
            </p:cNvSpPr>
            <p:nvPr/>
          </p:nvSpPr>
          <p:spPr bwMode="auto">
            <a:xfrm>
              <a:off x="1126" y="3475"/>
              <a:ext cx="9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6" name="Line 80"/>
            <p:cNvSpPr>
              <a:spLocks noChangeShapeType="1"/>
            </p:cNvSpPr>
            <p:nvPr/>
          </p:nvSpPr>
          <p:spPr bwMode="auto">
            <a:xfrm>
              <a:off x="1126" y="3501"/>
              <a:ext cx="9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7" name="Line 81"/>
            <p:cNvSpPr>
              <a:spLocks noChangeShapeType="1"/>
            </p:cNvSpPr>
            <p:nvPr/>
          </p:nvSpPr>
          <p:spPr bwMode="auto">
            <a:xfrm>
              <a:off x="1130" y="3488"/>
              <a:ext cx="84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8" name="Rectangle 82"/>
            <p:cNvSpPr>
              <a:spLocks noChangeArrowheads="1"/>
            </p:cNvSpPr>
            <p:nvPr/>
          </p:nvSpPr>
          <p:spPr bwMode="auto">
            <a:xfrm>
              <a:off x="1179" y="3480"/>
              <a:ext cx="26" cy="1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59" name="Freeform 83"/>
            <p:cNvSpPr>
              <a:spLocks noEditPoints="1"/>
            </p:cNvSpPr>
            <p:nvPr/>
          </p:nvSpPr>
          <p:spPr bwMode="auto">
            <a:xfrm>
              <a:off x="990" y="3276"/>
              <a:ext cx="263" cy="188"/>
            </a:xfrm>
            <a:custGeom>
              <a:avLst/>
              <a:gdLst/>
              <a:ahLst/>
              <a:cxnLst>
                <a:cxn ang="0">
                  <a:pos x="663" y="403"/>
                </a:cxn>
                <a:cxn ang="0">
                  <a:pos x="693" y="403"/>
                </a:cxn>
                <a:cxn ang="0">
                  <a:pos x="693" y="394"/>
                </a:cxn>
                <a:cxn ang="0">
                  <a:pos x="663" y="394"/>
                </a:cxn>
                <a:cxn ang="0">
                  <a:pos x="663" y="403"/>
                </a:cxn>
                <a:cxn ang="0">
                  <a:pos x="178" y="335"/>
                </a:cxn>
                <a:cxn ang="0">
                  <a:pos x="178" y="39"/>
                </a:cxn>
                <a:cxn ang="0">
                  <a:pos x="613" y="39"/>
                </a:cxn>
                <a:cxn ang="0">
                  <a:pos x="613" y="335"/>
                </a:cxn>
                <a:cxn ang="0">
                  <a:pos x="178" y="335"/>
                </a:cxn>
                <a:cxn ang="0">
                  <a:pos x="159" y="354"/>
                </a:cxn>
                <a:cxn ang="0">
                  <a:pos x="632" y="354"/>
                </a:cxn>
                <a:cxn ang="0">
                  <a:pos x="632" y="19"/>
                </a:cxn>
                <a:cxn ang="0">
                  <a:pos x="653" y="19"/>
                </a:cxn>
                <a:cxn ang="0">
                  <a:pos x="653" y="0"/>
                </a:cxn>
                <a:cxn ang="0">
                  <a:pos x="139" y="0"/>
                </a:cxn>
                <a:cxn ang="0">
                  <a:pos x="139" y="374"/>
                </a:cxn>
                <a:cxn ang="0">
                  <a:pos x="159" y="374"/>
                </a:cxn>
                <a:cxn ang="0">
                  <a:pos x="159" y="354"/>
                </a:cxn>
                <a:cxn ang="0">
                  <a:pos x="0" y="545"/>
                </a:cxn>
                <a:cxn ang="0">
                  <a:pos x="80" y="545"/>
                </a:cxn>
                <a:cxn ang="0">
                  <a:pos x="80" y="518"/>
                </a:cxn>
                <a:cxn ang="0">
                  <a:pos x="0" y="518"/>
                </a:cxn>
                <a:cxn ang="0">
                  <a:pos x="0" y="545"/>
                </a:cxn>
                <a:cxn ang="0">
                  <a:pos x="462" y="565"/>
                </a:cxn>
                <a:cxn ang="0">
                  <a:pos x="632" y="565"/>
                </a:cxn>
                <a:cxn ang="0">
                  <a:pos x="632" y="551"/>
                </a:cxn>
                <a:cxn ang="0">
                  <a:pos x="462" y="551"/>
                </a:cxn>
                <a:cxn ang="0">
                  <a:pos x="462" y="565"/>
                </a:cxn>
                <a:cxn ang="0">
                  <a:pos x="764" y="531"/>
                </a:cxn>
                <a:cxn ang="0">
                  <a:pos x="791" y="531"/>
                </a:cxn>
                <a:cxn ang="0">
                  <a:pos x="791" y="518"/>
                </a:cxn>
                <a:cxn ang="0">
                  <a:pos x="764" y="518"/>
                </a:cxn>
                <a:cxn ang="0">
                  <a:pos x="764" y="531"/>
                </a:cxn>
                <a:cxn ang="0">
                  <a:pos x="764" y="558"/>
                </a:cxn>
                <a:cxn ang="0">
                  <a:pos x="791" y="558"/>
                </a:cxn>
                <a:cxn ang="0">
                  <a:pos x="791" y="545"/>
                </a:cxn>
                <a:cxn ang="0">
                  <a:pos x="764" y="545"/>
                </a:cxn>
                <a:cxn ang="0">
                  <a:pos x="764" y="558"/>
                </a:cxn>
              </a:cxnLst>
              <a:rect l="0" t="0" r="r" b="b"/>
              <a:pathLst>
                <a:path w="791" h="565">
                  <a:moveTo>
                    <a:pt x="663" y="403"/>
                  </a:moveTo>
                  <a:lnTo>
                    <a:pt x="693" y="403"/>
                  </a:lnTo>
                  <a:lnTo>
                    <a:pt x="693" y="394"/>
                  </a:lnTo>
                  <a:lnTo>
                    <a:pt x="663" y="394"/>
                  </a:lnTo>
                  <a:lnTo>
                    <a:pt x="663" y="403"/>
                  </a:lnTo>
                  <a:close/>
                  <a:moveTo>
                    <a:pt x="178" y="335"/>
                  </a:moveTo>
                  <a:lnTo>
                    <a:pt x="178" y="39"/>
                  </a:lnTo>
                  <a:lnTo>
                    <a:pt x="613" y="39"/>
                  </a:lnTo>
                  <a:lnTo>
                    <a:pt x="613" y="335"/>
                  </a:lnTo>
                  <a:lnTo>
                    <a:pt x="178" y="335"/>
                  </a:lnTo>
                  <a:close/>
                  <a:moveTo>
                    <a:pt x="159" y="354"/>
                  </a:moveTo>
                  <a:lnTo>
                    <a:pt x="632" y="354"/>
                  </a:lnTo>
                  <a:lnTo>
                    <a:pt x="632" y="19"/>
                  </a:lnTo>
                  <a:lnTo>
                    <a:pt x="653" y="19"/>
                  </a:lnTo>
                  <a:lnTo>
                    <a:pt x="653" y="0"/>
                  </a:lnTo>
                  <a:lnTo>
                    <a:pt x="139" y="0"/>
                  </a:lnTo>
                  <a:lnTo>
                    <a:pt x="139" y="374"/>
                  </a:lnTo>
                  <a:lnTo>
                    <a:pt x="159" y="374"/>
                  </a:lnTo>
                  <a:lnTo>
                    <a:pt x="159" y="354"/>
                  </a:lnTo>
                  <a:close/>
                  <a:moveTo>
                    <a:pt x="0" y="545"/>
                  </a:moveTo>
                  <a:lnTo>
                    <a:pt x="80" y="545"/>
                  </a:lnTo>
                  <a:lnTo>
                    <a:pt x="80" y="518"/>
                  </a:lnTo>
                  <a:lnTo>
                    <a:pt x="0" y="518"/>
                  </a:lnTo>
                  <a:lnTo>
                    <a:pt x="0" y="545"/>
                  </a:lnTo>
                  <a:close/>
                  <a:moveTo>
                    <a:pt x="462" y="565"/>
                  </a:moveTo>
                  <a:lnTo>
                    <a:pt x="632" y="565"/>
                  </a:lnTo>
                  <a:lnTo>
                    <a:pt x="632" y="551"/>
                  </a:lnTo>
                  <a:lnTo>
                    <a:pt x="462" y="551"/>
                  </a:lnTo>
                  <a:lnTo>
                    <a:pt x="462" y="565"/>
                  </a:lnTo>
                  <a:close/>
                  <a:moveTo>
                    <a:pt x="764" y="531"/>
                  </a:moveTo>
                  <a:lnTo>
                    <a:pt x="791" y="531"/>
                  </a:lnTo>
                  <a:lnTo>
                    <a:pt x="791" y="518"/>
                  </a:lnTo>
                  <a:lnTo>
                    <a:pt x="764" y="518"/>
                  </a:lnTo>
                  <a:lnTo>
                    <a:pt x="764" y="531"/>
                  </a:lnTo>
                  <a:close/>
                  <a:moveTo>
                    <a:pt x="764" y="558"/>
                  </a:moveTo>
                  <a:lnTo>
                    <a:pt x="791" y="558"/>
                  </a:lnTo>
                  <a:lnTo>
                    <a:pt x="791" y="545"/>
                  </a:lnTo>
                  <a:lnTo>
                    <a:pt x="764" y="545"/>
                  </a:lnTo>
                  <a:lnTo>
                    <a:pt x="764" y="558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60" name="Line 84"/>
            <p:cNvSpPr>
              <a:spLocks noChangeShapeType="1"/>
            </p:cNvSpPr>
            <p:nvPr/>
          </p:nvSpPr>
          <p:spPr bwMode="auto">
            <a:xfrm>
              <a:off x="1016" y="3417"/>
              <a:ext cx="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61" name="Line 85"/>
            <p:cNvSpPr>
              <a:spLocks noChangeShapeType="1"/>
            </p:cNvSpPr>
            <p:nvPr/>
          </p:nvSpPr>
          <p:spPr bwMode="auto">
            <a:xfrm flipV="1">
              <a:off x="1069" y="3417"/>
              <a:ext cx="1" cy="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62" name="Line 86"/>
            <p:cNvSpPr>
              <a:spLocks noChangeShapeType="1"/>
            </p:cNvSpPr>
            <p:nvPr/>
          </p:nvSpPr>
          <p:spPr bwMode="auto">
            <a:xfrm flipV="1">
              <a:off x="1122" y="3417"/>
              <a:ext cx="1" cy="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3863" name="Freeform 87"/>
          <p:cNvSpPr>
            <a:spLocks/>
          </p:cNvSpPr>
          <p:nvPr/>
        </p:nvSpPr>
        <p:spPr bwMode="auto">
          <a:xfrm rot="3789380">
            <a:off x="7473157" y="1899443"/>
            <a:ext cx="381000" cy="1306513"/>
          </a:xfrm>
          <a:custGeom>
            <a:avLst/>
            <a:gdLst/>
            <a:ahLst/>
            <a:cxnLst>
              <a:cxn ang="0">
                <a:pos x="33" y="476"/>
              </a:cxn>
              <a:cxn ang="0">
                <a:pos x="65" y="209"/>
              </a:cxn>
              <a:cxn ang="0">
                <a:pos x="20" y="231"/>
              </a:cxn>
              <a:cxn ang="0">
                <a:pos x="33" y="0"/>
              </a:cxn>
              <a:cxn ang="0">
                <a:pos x="0" y="268"/>
              </a:cxn>
              <a:cxn ang="0">
                <a:pos x="46" y="246"/>
              </a:cxn>
              <a:cxn ang="0">
                <a:pos x="33" y="476"/>
              </a:cxn>
            </a:cxnLst>
            <a:rect l="0" t="0" r="r" b="b"/>
            <a:pathLst>
              <a:path w="66" h="477">
                <a:moveTo>
                  <a:pt x="33" y="476"/>
                </a:moveTo>
                <a:lnTo>
                  <a:pt x="65" y="209"/>
                </a:lnTo>
                <a:lnTo>
                  <a:pt x="20" y="231"/>
                </a:lnTo>
                <a:lnTo>
                  <a:pt x="33" y="0"/>
                </a:lnTo>
                <a:lnTo>
                  <a:pt x="0" y="268"/>
                </a:lnTo>
                <a:lnTo>
                  <a:pt x="46" y="246"/>
                </a:lnTo>
                <a:lnTo>
                  <a:pt x="33" y="476"/>
                </a:lnTo>
              </a:path>
            </a:pathLst>
          </a:custGeom>
          <a:solidFill>
            <a:srgbClr val="000000"/>
          </a:solidFill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03864" name="Line 88"/>
          <p:cNvSpPr>
            <a:spLocks noChangeShapeType="1"/>
          </p:cNvSpPr>
          <p:nvPr/>
        </p:nvSpPr>
        <p:spPr bwMode="auto">
          <a:xfrm flipH="1">
            <a:off x="1600200" y="3962400"/>
            <a:ext cx="1143000" cy="7620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65" name="Line 89"/>
          <p:cNvSpPr>
            <a:spLocks noChangeShapeType="1"/>
          </p:cNvSpPr>
          <p:nvPr/>
        </p:nvSpPr>
        <p:spPr bwMode="auto">
          <a:xfrm>
            <a:off x="2743200" y="3962400"/>
            <a:ext cx="1066800" cy="4572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66" name="Line 90"/>
          <p:cNvSpPr>
            <a:spLocks noChangeShapeType="1"/>
          </p:cNvSpPr>
          <p:nvPr/>
        </p:nvSpPr>
        <p:spPr bwMode="auto">
          <a:xfrm>
            <a:off x="3810000" y="4419600"/>
            <a:ext cx="685800" cy="6858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67" name="Line 91"/>
          <p:cNvSpPr>
            <a:spLocks noChangeShapeType="1"/>
          </p:cNvSpPr>
          <p:nvPr/>
        </p:nvSpPr>
        <p:spPr bwMode="auto">
          <a:xfrm flipV="1">
            <a:off x="4495800" y="3276600"/>
            <a:ext cx="609600" cy="18288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68" name="Line 92"/>
          <p:cNvSpPr>
            <a:spLocks noChangeShapeType="1"/>
          </p:cNvSpPr>
          <p:nvPr/>
        </p:nvSpPr>
        <p:spPr bwMode="auto">
          <a:xfrm>
            <a:off x="5105400" y="3276600"/>
            <a:ext cx="1676400" cy="3810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69" name="Line 93"/>
          <p:cNvSpPr>
            <a:spLocks noChangeShapeType="1"/>
          </p:cNvSpPr>
          <p:nvPr/>
        </p:nvSpPr>
        <p:spPr bwMode="auto">
          <a:xfrm flipH="1">
            <a:off x="6553200" y="3657600"/>
            <a:ext cx="228600" cy="9906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70" name="Line 94"/>
          <p:cNvSpPr>
            <a:spLocks noChangeShapeType="1"/>
          </p:cNvSpPr>
          <p:nvPr/>
        </p:nvSpPr>
        <p:spPr bwMode="auto">
          <a:xfrm>
            <a:off x="6477000" y="4648200"/>
            <a:ext cx="1447800" cy="990600"/>
          </a:xfrm>
          <a:prstGeom prst="line">
            <a:avLst/>
          </a:prstGeom>
          <a:noFill/>
          <a:ln w="76200">
            <a:pattFill prst="narVert">
              <a:fgClr>
                <a:srgbClr val="660033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3872" name="Text Box 96"/>
          <p:cNvSpPr txBox="1">
            <a:spLocks noChangeArrowheads="1"/>
          </p:cNvSpPr>
          <p:nvPr/>
        </p:nvSpPr>
        <p:spPr bwMode="auto">
          <a:xfrm>
            <a:off x="855663" y="5564188"/>
            <a:ext cx="98266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2000" b="1"/>
              <a:t>Web client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3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03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3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3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3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03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03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03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03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203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203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203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845" grpId="0" animBg="1"/>
      <p:bldP spid="203846" grpId="0" animBg="1"/>
      <p:bldP spid="203847" grpId="0" animBg="1"/>
      <p:bldP spid="203848" grpId="0" animBg="1"/>
      <p:bldP spid="203849" grpId="0" animBg="1"/>
      <p:bldP spid="203864" grpId="0" animBg="1"/>
      <p:bldP spid="203865" grpId="0" animBg="1"/>
      <p:bldP spid="203866" grpId="0" animBg="1"/>
      <p:bldP spid="203867" grpId="0" animBg="1"/>
      <p:bldP spid="203868" grpId="0" animBg="1"/>
      <p:bldP spid="203869" grpId="0" animBg="1"/>
      <p:bldP spid="20387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389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423FDD10-0DA5-4539-8408-950DFD7A2FAC}" type="slidenum">
              <a:rPr lang="en-US"/>
              <a:pPr/>
              <a:t>21</a:t>
            </a:fld>
            <a:endParaRPr lang="en-US"/>
          </a:p>
        </p:txBody>
      </p:sp>
      <p:sp>
        <p:nvSpPr>
          <p:cNvPr id="3891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516063"/>
            <a:ext cx="4768850" cy="445770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sz="2400" i="1" smtClean="0">
                <a:solidFill>
                  <a:srgbClr val="CC0000"/>
                </a:solidFill>
                <a:ea typeface="ＭＳ Ｐゴシック" pitchFamily="34" charset="-128"/>
              </a:rPr>
              <a:t>Internet: </a:t>
            </a:r>
            <a:r>
              <a:rPr lang="ja-JP" altLang="en-US" sz="2400" smtClean="0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sz="2400" smtClean="0">
                <a:solidFill>
                  <a:srgbClr val="CC0000"/>
                </a:solidFill>
                <a:ea typeface="ＭＳ Ｐゴシック" pitchFamily="34" charset="-128"/>
              </a:rPr>
              <a:t>network of networks</a:t>
            </a:r>
            <a:r>
              <a:rPr lang="ja-JP" altLang="en-US" sz="2400" smtClean="0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endParaRPr lang="en-US" altLang="ja-JP" sz="2400" smtClean="0">
              <a:solidFill>
                <a:srgbClr val="CC0000"/>
              </a:solidFill>
              <a:ea typeface="ＭＳ Ｐゴシック" pitchFamily="34" charset="-128"/>
            </a:endParaRPr>
          </a:p>
          <a:p>
            <a:pPr lvl="1" eaLnBrk="1" hangingPunct="1"/>
            <a:r>
              <a:rPr lang="en-US" sz="2000" smtClean="0"/>
              <a:t>Interconnected ISPs</a:t>
            </a:r>
          </a:p>
          <a:p>
            <a:pPr eaLnBrk="1" hangingPunct="1">
              <a:buSzPct val="75000"/>
            </a:pPr>
            <a:r>
              <a:rPr lang="en-US" sz="2400" i="1" smtClean="0">
                <a:solidFill>
                  <a:srgbClr val="CC0000"/>
                </a:solidFill>
                <a:ea typeface="ＭＳ Ｐゴシック" pitchFamily="34" charset="-128"/>
              </a:rPr>
              <a:t>protocols</a:t>
            </a:r>
            <a:r>
              <a:rPr lang="en-US" sz="2400" smtClean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sz="2400" smtClean="0">
                <a:ea typeface="ＭＳ Ｐゴシック" pitchFamily="34" charset="-128"/>
              </a:rPr>
              <a:t>control sending, receiving of msgs</a:t>
            </a:r>
          </a:p>
          <a:p>
            <a:pPr lvl="1" eaLnBrk="1" hangingPunct="1"/>
            <a:r>
              <a:rPr lang="en-US" sz="2000" smtClean="0"/>
              <a:t>e.g., TCP, IP, HTTP, Skype,  802.11</a:t>
            </a:r>
            <a:endParaRPr lang="en-US" smtClean="0"/>
          </a:p>
          <a:p>
            <a:pPr eaLnBrk="1" hangingPunct="1">
              <a:buSzPct val="75000"/>
            </a:pPr>
            <a:r>
              <a:rPr lang="en-US" sz="2400" i="1" smtClean="0">
                <a:solidFill>
                  <a:srgbClr val="C00000"/>
                </a:solidFill>
                <a:ea typeface="ＭＳ Ｐゴシック" pitchFamily="34" charset="-128"/>
              </a:rPr>
              <a:t>Internet  standards</a:t>
            </a:r>
          </a:p>
          <a:p>
            <a:pPr lvl="1" eaLnBrk="1" hangingPunct="1"/>
            <a:r>
              <a:rPr lang="en-US" sz="2000" smtClean="0"/>
              <a:t>RFC: Request for comments</a:t>
            </a:r>
          </a:p>
          <a:p>
            <a:pPr lvl="1" eaLnBrk="1" hangingPunct="1"/>
            <a:r>
              <a:rPr lang="en-US" sz="2000" smtClean="0"/>
              <a:t>IETF: Internet Engineering Task Force</a:t>
            </a: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eaLnBrk="1" hangingPunct="1"/>
            <a:r>
              <a:rPr lang="en-US" sz="3600" dirty="0">
                <a:solidFill>
                  <a:srgbClr val="000099"/>
                </a:solidFill>
                <a:latin typeface="Gill Sans MT" pitchFamily="34" charset="0"/>
              </a:rPr>
              <a:t>What</a:t>
            </a:r>
            <a:r>
              <a:rPr lang="ja-JP" altLang="en-US" sz="3600">
                <a:solidFill>
                  <a:srgbClr val="000099"/>
                </a:solidFill>
                <a:latin typeface="Gill Sans MT" pitchFamily="34" charset="0"/>
              </a:rPr>
              <a:t>’</a:t>
            </a:r>
            <a:r>
              <a:rPr lang="en-US" altLang="ja-JP" sz="3600" dirty="0">
                <a:solidFill>
                  <a:srgbClr val="000099"/>
                </a:solidFill>
                <a:latin typeface="Gill Sans MT" pitchFamily="34" charset="0"/>
              </a:rPr>
              <a:t>s the </a:t>
            </a:r>
            <a:r>
              <a:rPr lang="en-US" altLang="ja-JP" sz="3600" dirty="0" smtClean="0">
                <a:solidFill>
                  <a:srgbClr val="000099"/>
                </a:solidFill>
                <a:latin typeface="Gill Sans MT" pitchFamily="34" charset="0"/>
              </a:rPr>
              <a:t>Internet ?</a:t>
            </a:r>
            <a:endParaRPr 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38916" name="Picture 330" descr="underline_bas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30200" y="846138"/>
            <a:ext cx="82280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366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38919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39272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73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892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7 w 1940"/>
                <a:gd name="T1" fmla="*/ 2147483647 h 1049"/>
                <a:gd name="T2" fmla="*/ 2147483647 w 1940"/>
                <a:gd name="T3" fmla="*/ 2147483647 h 1049"/>
                <a:gd name="T4" fmla="*/ 2147483647 w 1940"/>
                <a:gd name="T5" fmla="*/ 2147483647 h 1049"/>
                <a:gd name="T6" fmla="*/ 2147483647 w 1940"/>
                <a:gd name="T7" fmla="*/ 2147483647 h 1049"/>
                <a:gd name="T8" fmla="*/ 2147483647 w 1940"/>
                <a:gd name="T9" fmla="*/ 2147483647 h 1049"/>
                <a:gd name="T10" fmla="*/ 2147483647 w 1940"/>
                <a:gd name="T11" fmla="*/ 2147483647 h 1049"/>
                <a:gd name="T12" fmla="*/ 2147483647 w 1940"/>
                <a:gd name="T13" fmla="*/ 2147483647 h 1049"/>
                <a:gd name="T14" fmla="*/ 2147483647 w 1940"/>
                <a:gd name="T15" fmla="*/ 2147483647 h 1049"/>
                <a:gd name="T16" fmla="*/ 2147483647 w 1940"/>
                <a:gd name="T17" fmla="*/ 2147483647 h 1049"/>
                <a:gd name="T18" fmla="*/ 2147483647 w 1940"/>
                <a:gd name="T19" fmla="*/ 2147483647 h 1049"/>
                <a:gd name="T20" fmla="*/ 2147483647 w 1940"/>
                <a:gd name="T21" fmla="*/ 2147483647 h 1049"/>
                <a:gd name="T22" fmla="*/ 2147483647 w 1940"/>
                <a:gd name="T23" fmla="*/ 2147483647 h 1049"/>
                <a:gd name="T24" fmla="*/ 2147483647 w 1940"/>
                <a:gd name="T25" fmla="*/ 2147483647 h 1049"/>
                <a:gd name="T26" fmla="*/ 2147483647 w 1940"/>
                <a:gd name="T27" fmla="*/ 2147483647 h 1049"/>
                <a:gd name="T28" fmla="*/ 2147483647 w 1940"/>
                <a:gd name="T29" fmla="*/ 2147483647 h 1049"/>
                <a:gd name="T30" fmla="*/ 2147483647 w 1940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Line 428"/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31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32" name="Line 430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33" name="Line 431"/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Line 432"/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Line 433"/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Line 435"/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Line 436"/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Line 440"/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Line 441"/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Line 443"/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39270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271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5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9268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269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9266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267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39264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265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8956" name="Picture 603" descr="car_icon_small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8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39262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263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9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3925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5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5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0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6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5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3924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4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4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2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52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3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50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3923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3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4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4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44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5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42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392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6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36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7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34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62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92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8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28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9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26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92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0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20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1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18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9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92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2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12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3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10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1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391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2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4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204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5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202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391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6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196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7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194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391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8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188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9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186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391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30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180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1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178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391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391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39021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172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3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170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044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39164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165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9067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39162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163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39085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39087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39147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48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49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0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1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2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3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4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5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6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59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60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39161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39145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146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897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mobile network</a:t>
              </a:r>
            </a:p>
          </p:txBody>
        </p:sp>
        <p:sp>
          <p:nvSpPr>
            <p:cNvPr id="3897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global ISP</a:t>
              </a:r>
            </a:p>
          </p:txBody>
        </p:sp>
        <p:sp>
          <p:nvSpPr>
            <p:cNvPr id="3897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regional ISP</a:t>
              </a:r>
            </a:p>
          </p:txBody>
        </p:sp>
        <p:sp>
          <p:nvSpPr>
            <p:cNvPr id="3897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network</a:t>
              </a:r>
            </a:p>
          </p:txBody>
        </p:sp>
        <p:sp>
          <p:nvSpPr>
            <p:cNvPr id="3897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       network</a:t>
              </a:r>
            </a:p>
          </p:txBody>
        </p:sp>
        <p:grpSp>
          <p:nvGrpSpPr>
            <p:cNvPr id="39090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3911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1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09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14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4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11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11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14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4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12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2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119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13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3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12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12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13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3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12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2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2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3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3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3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13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3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9124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39080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1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82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3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144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110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11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086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169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108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09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088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89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177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106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07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091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185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104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9105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9093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94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97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99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00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01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9102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03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9193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39057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058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59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9060" name="Picture 1020" descr="screen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61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201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9074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5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6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7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8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9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068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209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39034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035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36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9037" name="Picture 1068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38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0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1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217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9051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2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3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4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5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6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045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225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39011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9012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13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9014" name="Picture 1118" descr="screen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15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7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8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9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0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233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9028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9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0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1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2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3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022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241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39009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010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9249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38986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8987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8988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989" name="Picture 1146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8990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1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2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3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4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5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257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9003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4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5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6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7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8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997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8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9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0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1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2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What</a:t>
            </a:r>
            <a:r>
              <a:rPr lang="ja-JP" altLang="en-US" sz="3600" smtClean="0"/>
              <a:t>’</a:t>
            </a:r>
            <a:r>
              <a:rPr lang="en-US" altLang="ja-JP" sz="3600" smtClean="0"/>
              <a:t>s the Internet: </a:t>
            </a:r>
            <a:r>
              <a:rPr lang="ja-JP" altLang="en-US" sz="3600" smtClean="0"/>
              <a:t>“</a:t>
            </a:r>
            <a:r>
              <a:rPr lang="en-US" altLang="ja-JP" sz="3600" smtClean="0"/>
              <a:t>nuts and bolts</a:t>
            </a:r>
            <a:r>
              <a:rPr lang="ja-JP" altLang="en-US" sz="3600" smtClean="0"/>
              <a:t>”</a:t>
            </a:r>
            <a:r>
              <a:rPr lang="en-US" altLang="ja-JP" sz="3600" smtClean="0"/>
              <a:t> view</a:t>
            </a:r>
            <a:endParaRPr lang="en-US" altLang="en-US" smtClean="0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 smtClean="0"/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smtClean="0">
                <a:solidFill>
                  <a:srgbClr val="CC0000"/>
                </a:solidFill>
                <a:ea typeface="MS PGothic" panose="020B0600070205080204" pitchFamily="34" charset="-128"/>
              </a:rPr>
              <a:t>hosts </a:t>
            </a:r>
            <a:r>
              <a:rPr lang="en-US" altLang="en-US" i="1" smtClean="0">
                <a:ea typeface="MS PGothic" panose="020B0600070205080204" pitchFamily="34" charset="-128"/>
              </a:rPr>
              <a:t>=</a:t>
            </a:r>
            <a:r>
              <a:rPr lang="en-US" altLang="en-US" i="1" smtClean="0">
                <a:solidFill>
                  <a:srgbClr val="CC0000"/>
                </a:solidFill>
                <a:ea typeface="MS PGothic" panose="020B0600070205080204" pitchFamily="34" charset="-128"/>
              </a:rPr>
              <a:t> end systems</a:t>
            </a:r>
            <a:r>
              <a:rPr lang="en-US" altLang="en-US" i="1" smtClean="0">
                <a:solidFill>
                  <a:srgbClr val="FF0000"/>
                </a:solidFill>
                <a:ea typeface="MS PGothic" panose="020B0600070205080204" pitchFamily="34" charset="-128"/>
              </a:rPr>
              <a:t> </a:t>
            </a:r>
          </a:p>
          <a:p>
            <a:pPr marL="631825" lvl="1" indent="-231775" eaLnBrk="1" hangingPunct="1"/>
            <a:r>
              <a:rPr lang="en-US" altLang="en-US" smtClean="0">
                <a:ea typeface="Arial" panose="020B0604020202020204" pitchFamily="34" charset="0"/>
              </a:rPr>
              <a:t>running </a:t>
            </a:r>
            <a:r>
              <a:rPr lang="en-US" altLang="en-US" i="1" smtClean="0">
                <a:solidFill>
                  <a:srgbClr val="CC0000"/>
                </a:solidFill>
                <a:ea typeface="Arial" panose="020B0604020202020204" pitchFamily="34" charset="0"/>
              </a:rPr>
              <a:t>network apps</a:t>
            </a:r>
            <a:endParaRPr lang="en-US" altLang="en-US" smtClean="0">
              <a:solidFill>
                <a:srgbClr val="CC0000"/>
              </a:solidFill>
              <a:ea typeface="Arial" panose="020B0604020202020204" pitchFamily="34" charset="0"/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communication links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bandwidth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4A99A2E-9D26-421B-AD02-697D02A9968E}" type="slidenum">
              <a:rPr lang="en-US" altLang="en-US" sz="1200">
                <a:latin typeface="Tahoma" panose="020B0604030504040204" pitchFamily="34" charset="0"/>
              </a:rPr>
              <a:pPr/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/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/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/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/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/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/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/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/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/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/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/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/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/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/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/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/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/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/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5545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What</a:t>
            </a:r>
            <a:r>
              <a:rPr lang="ja-JP" altLang="en-US" sz="3600" smtClean="0"/>
              <a:t>’</a:t>
            </a:r>
            <a:r>
              <a:rPr lang="en-US" altLang="ja-JP" sz="3600" smtClean="0"/>
              <a:t>s the Internet: a service view</a:t>
            </a:r>
            <a:endParaRPr lang="en-US" altLang="en-US" smtClean="0"/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</a:rPr>
              <a:t>infrastructure that provides services to applications:</a:t>
            </a:r>
            <a:endParaRPr lang="en-US" altLang="en-US" sz="2400" smtClean="0"/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hooks that allow sending and receiving  app programs to </a:t>
            </a:r>
            <a:r>
              <a:rPr lang="ja-JP" altLang="en-US" smtClean="0">
                <a:ea typeface="MS PGothic" panose="020B0600070205080204" pitchFamily="34" charset="-128"/>
              </a:rPr>
              <a:t>“</a:t>
            </a:r>
            <a:r>
              <a:rPr lang="en-US" altLang="ja-JP" smtClean="0">
                <a:ea typeface="MS PGothic" panose="020B0600070205080204" pitchFamily="34" charset="-128"/>
              </a:rPr>
              <a:t>connect</a:t>
            </a:r>
            <a:r>
              <a:rPr lang="ja-JP" altLang="en-US" smtClean="0">
                <a:ea typeface="MS PGothic" panose="020B0600070205080204" pitchFamily="34" charset="-128"/>
              </a:rPr>
              <a:t>”</a:t>
            </a:r>
            <a:r>
              <a:rPr lang="en-US" altLang="ja-JP" smtClean="0">
                <a:ea typeface="MS PGothic" panose="020B0600070205080204" pitchFamily="34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765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EE837B9-7B80-46A9-9F9C-D2BA231DF328}" type="slidenum">
              <a:rPr lang="en-US" altLang="en-US" sz="1200">
                <a:latin typeface="Tahoma" panose="020B0604030504040204" pitchFamily="34" charset="0"/>
              </a:rPr>
              <a:pPr/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32591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Internet Engineering Task Force (IETF)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IETF's mission is "to make the Internet work better," but it is the Internet </a:t>
            </a:r>
            <a:r>
              <a:rPr lang="en-US" i="1" dirty="0"/>
              <a:t>Engineering</a:t>
            </a:r>
            <a:r>
              <a:rPr lang="en-US" dirty="0"/>
              <a:t> Task Force, so this means: make the Internet work better from an engineering point of view. </a:t>
            </a:r>
            <a:endParaRPr lang="en-US" dirty="0" smtClean="0"/>
          </a:p>
          <a:p>
            <a:endParaRPr lang="en-US" dirty="0" smtClean="0"/>
          </a:p>
          <a:p>
            <a:r>
              <a:rPr lang="en-US" dirty="0"/>
              <a:t>Manages the Request for Comment (RFC) publication </a:t>
            </a:r>
            <a:r>
              <a:rPr lang="en-US" dirty="0" smtClean="0"/>
              <a:t>process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sz="3200" dirty="0" smtClean="0">
                <a:solidFill>
                  <a:srgbClr val="000099"/>
                </a:solidFill>
              </a:rPr>
              <a:t>Request </a:t>
            </a:r>
            <a:r>
              <a:rPr lang="en-US" sz="3200" dirty="0">
                <a:solidFill>
                  <a:srgbClr val="000099"/>
                </a:solidFill>
              </a:rPr>
              <a:t>for Comment (RFC) </a:t>
            </a:r>
            <a:endParaRPr lang="en-US" sz="3200" dirty="0" smtClean="0">
              <a:solidFill>
                <a:srgbClr val="000099"/>
              </a:solidFill>
            </a:endParaRPr>
          </a:p>
          <a:p>
            <a:pPr lvl="1"/>
            <a:r>
              <a:rPr lang="en-US" dirty="0" smtClean="0"/>
              <a:t>Format to request changes or updates to the protocols and architecture for internet communications implementations.</a:t>
            </a:r>
          </a:p>
          <a:p>
            <a:pPr marL="457200" lvl="1" indent="0" algn="r">
              <a:buNone/>
            </a:pPr>
            <a:r>
              <a:rPr lang="en-US" dirty="0">
                <a:solidFill>
                  <a:srgbClr val="000099"/>
                </a:solidFill>
                <a:hlinkClick r:id="rId2"/>
              </a:rPr>
              <a:t>http://www.ietf.org/</a:t>
            </a:r>
            <a:endParaRPr lang="en-US" dirty="0">
              <a:solidFill>
                <a:srgbClr val="000099"/>
              </a:solidFill>
            </a:endParaRPr>
          </a:p>
          <a:p>
            <a:pPr lvl="1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98D56-21F3-49F6-9B0A-99BF7AC16659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257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Internet Society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Mission:</a:t>
            </a:r>
          </a:p>
          <a:p>
            <a:pPr marL="0" indent="0">
              <a:buNone/>
            </a:pPr>
            <a:r>
              <a:rPr lang="en-US" dirty="0"/>
              <a:t>To promote the open development, evolution, and use of the Internet for the benefit of all people throughout the world.</a:t>
            </a:r>
          </a:p>
          <a:p>
            <a:endParaRPr lang="en-US" dirty="0"/>
          </a:p>
          <a:p>
            <a:r>
              <a:rPr lang="en-US" dirty="0" smtClean="0"/>
              <a:t>Focused more on policy</a:t>
            </a:r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 algn="r">
              <a:buNone/>
            </a:pPr>
            <a:r>
              <a:rPr lang="en-US" dirty="0">
                <a:hlinkClick r:id="rId2"/>
              </a:rPr>
              <a:t>http://www.internetsociety.org/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2513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1403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A8F7919B-619F-417E-973E-44A27E55CB63}" type="slidenum">
              <a:rPr lang="en-US"/>
              <a:pPr/>
              <a:t>26</a:t>
            </a:fld>
            <a:endParaRPr lang="en-US"/>
          </a:p>
        </p:txBody>
      </p:sp>
      <p:sp>
        <p:nvSpPr>
          <p:cNvPr id="140292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smtClean="0">
                <a:ea typeface="ＭＳ Ｐゴシック" pitchFamily="34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333500"/>
            <a:ext cx="5554663" cy="4648200"/>
          </a:xfrm>
        </p:spPr>
        <p:txBody>
          <a:bodyPr>
            <a:normAutofit lnSpcReduction="10000"/>
          </a:bodyPr>
          <a:lstStyle/>
          <a:p>
            <a:pPr eaLnBrk="1" hangingPunct="1">
              <a:lnSpc>
                <a:spcPct val="80000"/>
              </a:lnSpc>
              <a:buSzPct val="75000"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application:</a:t>
            </a:r>
            <a:r>
              <a:rPr lang="en-US" smtClean="0">
                <a:ea typeface="ＭＳ Ｐゴシック" pitchFamily="34" charset="-128"/>
              </a:rPr>
              <a:t> supporting network applications</a:t>
            </a:r>
          </a:p>
          <a:p>
            <a:pPr lvl="1" eaLnBrk="1" hangingPunct="1">
              <a:lnSpc>
                <a:spcPct val="80000"/>
              </a:lnSpc>
            </a:pPr>
            <a:r>
              <a:rPr lang="en-US" smtClean="0"/>
              <a:t>FTP, SMTP, HTTP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transport:</a:t>
            </a:r>
            <a:r>
              <a:rPr lang="en-US" smtClean="0">
                <a:ea typeface="ＭＳ Ｐゴシック" pitchFamily="34" charset="-128"/>
              </a:rPr>
              <a:t> process-process data transfer</a:t>
            </a:r>
          </a:p>
          <a:p>
            <a:pPr lvl="1" eaLnBrk="1" hangingPunct="1">
              <a:lnSpc>
                <a:spcPct val="80000"/>
              </a:lnSpc>
            </a:pPr>
            <a:r>
              <a:rPr lang="en-US" smtClean="0"/>
              <a:t>TCP, UDP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network:</a:t>
            </a:r>
            <a:r>
              <a:rPr lang="en-US" smtClean="0">
                <a:ea typeface="ＭＳ Ｐゴシック" pitchFamily="34" charset="-128"/>
              </a:rPr>
              <a:t> routing of datagrams from source to destination</a:t>
            </a:r>
          </a:p>
          <a:p>
            <a:pPr lvl="1" eaLnBrk="1" hangingPunct="1">
              <a:lnSpc>
                <a:spcPct val="80000"/>
              </a:lnSpc>
            </a:pPr>
            <a:r>
              <a:rPr lang="en-US" smtClean="0"/>
              <a:t>IP, routing protocols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link:</a:t>
            </a:r>
            <a:r>
              <a:rPr lang="en-US" smtClean="0">
                <a:ea typeface="ＭＳ Ｐゴシック" pitchFamily="34" charset="-128"/>
              </a:rPr>
              <a:t> data transfer between neighboring  network elements</a:t>
            </a:r>
          </a:p>
          <a:p>
            <a:pPr lvl="1" eaLnBrk="1" hangingPunct="1">
              <a:lnSpc>
                <a:spcPct val="80000"/>
              </a:lnSpc>
            </a:pPr>
            <a:r>
              <a:rPr lang="en-US" smtClean="0"/>
              <a:t>Ethernet, 802.111 (WiFi), PPP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i="1" smtClean="0">
                <a:solidFill>
                  <a:srgbClr val="CC0000"/>
                </a:solidFill>
                <a:ea typeface="ＭＳ Ｐゴシック" pitchFamily="34" charset="-128"/>
              </a:rPr>
              <a:t>physical:</a:t>
            </a:r>
            <a:r>
              <a:rPr lang="en-US" smtClean="0">
                <a:ea typeface="ＭＳ Ｐゴシック" pitchFamily="34" charset="-128"/>
              </a:rPr>
              <a:t> bits </a:t>
            </a:r>
            <a:r>
              <a:rPr lang="ja-JP" altLang="en-US" smtClean="0">
                <a:ea typeface="ＭＳ Ｐゴシック" pitchFamily="34" charset="-128"/>
              </a:rPr>
              <a:t>“</a:t>
            </a:r>
            <a:r>
              <a:rPr lang="en-US" altLang="ja-JP" smtClean="0">
                <a:ea typeface="ＭＳ Ｐゴシック" pitchFamily="34" charset="-128"/>
              </a:rPr>
              <a:t>on the wire</a:t>
            </a:r>
            <a:r>
              <a:rPr lang="ja-JP" altLang="en-US" smtClean="0">
                <a:ea typeface="ＭＳ Ｐゴシック" pitchFamily="34" charset="-128"/>
              </a:rPr>
              <a:t>”</a:t>
            </a:r>
            <a:endParaRPr lang="en-US" altLang="ja-JP" smtClean="0">
              <a:ea typeface="ＭＳ Ｐゴシック" pitchFamily="34" charset="-128"/>
            </a:endParaRPr>
          </a:p>
          <a:p>
            <a:pPr eaLnBrk="1" hangingPunct="1">
              <a:lnSpc>
                <a:spcPct val="80000"/>
              </a:lnSpc>
            </a:pPr>
            <a:endParaRPr lang="en-US" smtClean="0">
              <a:ea typeface="ＭＳ Ｐゴシック" pitchFamily="34" charset="-128"/>
            </a:endParaRPr>
          </a:p>
        </p:txBody>
      </p:sp>
      <p:pic>
        <p:nvPicPr>
          <p:cNvPr id="140290" name="Picture 16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1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 w="38100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4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5" name="Text Box 7"/>
          <p:cNvSpPr txBox="1">
            <a:spLocks noChangeArrowheads="1"/>
          </p:cNvSpPr>
          <p:nvPr/>
        </p:nvSpPr>
        <p:spPr bwMode="auto">
          <a:xfrm>
            <a:off x="6475015" y="1983221"/>
            <a:ext cx="1944763" cy="31085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dirty="0" smtClean="0"/>
              <a:t>Application</a:t>
            </a:r>
            <a:endParaRPr lang="en-US" dirty="0"/>
          </a:p>
          <a:p>
            <a:pPr algn="ctr"/>
            <a:r>
              <a:rPr lang="en-US" dirty="0" smtClean="0"/>
              <a:t>Transport</a:t>
            </a:r>
            <a:endParaRPr lang="en-US" dirty="0"/>
          </a:p>
          <a:p>
            <a:pPr algn="ctr"/>
            <a:r>
              <a:rPr lang="en-US" dirty="0" smtClean="0"/>
              <a:t>Network</a:t>
            </a:r>
            <a:endParaRPr lang="en-US" dirty="0"/>
          </a:p>
          <a:p>
            <a:pPr algn="ctr"/>
            <a:r>
              <a:rPr lang="en-US" dirty="0" smtClean="0"/>
              <a:t>Link</a:t>
            </a:r>
            <a:endParaRPr lang="en-US" dirty="0"/>
          </a:p>
          <a:p>
            <a:pPr algn="ctr"/>
            <a:r>
              <a:rPr lang="en-US" dirty="0" smtClean="0"/>
              <a:t>Physical</a:t>
            </a:r>
            <a:endParaRPr lang="en-US" dirty="0"/>
          </a:p>
        </p:txBody>
      </p:sp>
      <p:sp>
        <p:nvSpPr>
          <p:cNvPr id="140296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7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8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9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843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8" name="Rectangle 4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Internet (TCP/IP) and OSI  Layers</a:t>
            </a:r>
            <a:endParaRPr lang="en-US" dirty="0"/>
          </a:p>
        </p:txBody>
      </p:sp>
      <p:graphicFrame>
        <p:nvGraphicFramePr>
          <p:cNvPr id="190672" name="Group 208"/>
          <p:cNvGraphicFramePr>
            <a:graphicFrameLocks noGrp="1"/>
          </p:cNvGraphicFramePr>
          <p:nvPr>
            <p:ph sz="half" idx="1"/>
          </p:nvPr>
        </p:nvGraphicFramePr>
        <p:xfrm>
          <a:off x="266383" y="1817053"/>
          <a:ext cx="7926387" cy="4811079"/>
        </p:xfrm>
        <a:graphic>
          <a:graphicData uri="http://schemas.openxmlformats.org/drawingml/2006/table">
            <a:tbl>
              <a:tblPr/>
              <a:tblGrid>
                <a:gridCol w="2232025"/>
                <a:gridCol w="1663700"/>
                <a:gridCol w="1725612"/>
                <a:gridCol w="2305050"/>
              </a:tblGrid>
              <a:tr h="50958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Internet Suite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OSI Reference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3975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Telnet, FTP, SMTP, HTTP, etc.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Application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Application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FTAM, X.400, etc.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863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Presentation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8823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302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Session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8327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TCP, UDP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Host-to-host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Transport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8073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302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Network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IP, ICMP, etc.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Network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8473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763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Link 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802.x MAC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Data Link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ISO 8802.x LLC/MAC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5286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Physical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802.x phys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Physical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physical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sp>
        <p:nvSpPr>
          <p:cNvPr id="46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48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7BF43-17FE-4F63-A90C-9B70D18A1451}" type="slidenum">
              <a:rPr lang="en-US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3914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/>
              <a:t>Up </a:t>
            </a:r>
            <a:r>
              <a:rPr lang="en-US" sz="3600" dirty="0"/>
              <a:t>and Down the </a:t>
            </a:r>
            <a:r>
              <a:rPr lang="en-US" sz="3600" dirty="0" smtClean="0"/>
              <a:t>Layers</a:t>
            </a:r>
            <a:endParaRPr lang="en-US" sz="3600" dirty="0"/>
          </a:p>
        </p:txBody>
      </p:sp>
      <p:sp>
        <p:nvSpPr>
          <p:cNvPr id="58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60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59C9B6-59D6-4CF5-A58E-76DFE94026B2}" type="slidenum">
              <a:rPr lang="en-US"/>
              <a:pPr/>
              <a:t>28</a:t>
            </a:fld>
            <a:endParaRPr lang="en-US"/>
          </a:p>
        </p:txBody>
      </p:sp>
      <p:sp>
        <p:nvSpPr>
          <p:cNvPr id="217090" name="Line 2"/>
          <p:cNvSpPr>
            <a:spLocks noChangeShapeType="1"/>
          </p:cNvSpPr>
          <p:nvPr/>
        </p:nvSpPr>
        <p:spPr bwMode="auto">
          <a:xfrm>
            <a:off x="2044700" y="3432175"/>
            <a:ext cx="1219200" cy="0"/>
          </a:xfrm>
          <a:prstGeom prst="line">
            <a:avLst/>
          </a:prstGeom>
          <a:noFill/>
          <a:ln w="28575">
            <a:solidFill>
              <a:schemeClr val="bg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091" name="Line 3"/>
          <p:cNvSpPr>
            <a:spLocks noChangeShapeType="1"/>
          </p:cNvSpPr>
          <p:nvPr/>
        </p:nvSpPr>
        <p:spPr bwMode="auto">
          <a:xfrm>
            <a:off x="2044700" y="2898775"/>
            <a:ext cx="1219200" cy="0"/>
          </a:xfrm>
          <a:prstGeom prst="line">
            <a:avLst/>
          </a:prstGeom>
          <a:noFill/>
          <a:ln w="28575">
            <a:solidFill>
              <a:schemeClr val="bg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092" name="Line 4"/>
          <p:cNvSpPr>
            <a:spLocks noChangeShapeType="1"/>
          </p:cNvSpPr>
          <p:nvPr/>
        </p:nvSpPr>
        <p:spPr bwMode="auto">
          <a:xfrm>
            <a:off x="2044700" y="5565775"/>
            <a:ext cx="5181600" cy="0"/>
          </a:xfrm>
          <a:prstGeom prst="line">
            <a:avLst/>
          </a:prstGeom>
          <a:noFill/>
          <a:ln w="57150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7094" name="Group 6"/>
          <p:cNvGrpSpPr>
            <a:grpSpLocks/>
          </p:cNvGrpSpPr>
          <p:nvPr/>
        </p:nvGrpSpPr>
        <p:grpSpPr bwMode="auto">
          <a:xfrm>
            <a:off x="339897" y="1630148"/>
            <a:ext cx="1723681" cy="2362200"/>
            <a:chOff x="240" y="1248"/>
            <a:chExt cx="1056" cy="1488"/>
          </a:xfrm>
        </p:grpSpPr>
        <p:sp>
          <p:nvSpPr>
            <p:cNvPr id="217095" name="Rectangle 7"/>
            <p:cNvSpPr>
              <a:spLocks noChangeArrowheads="1"/>
            </p:cNvSpPr>
            <p:nvPr/>
          </p:nvSpPr>
          <p:spPr bwMode="auto">
            <a:xfrm>
              <a:off x="240" y="2448"/>
              <a:ext cx="1056" cy="2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Phys</a:t>
              </a:r>
            </a:p>
          </p:txBody>
        </p:sp>
        <p:sp>
          <p:nvSpPr>
            <p:cNvPr id="217096" name="Rectangle 8"/>
            <p:cNvSpPr>
              <a:spLocks noChangeArrowheads="1"/>
            </p:cNvSpPr>
            <p:nvPr/>
          </p:nvSpPr>
          <p:spPr bwMode="auto">
            <a:xfrm>
              <a:off x="240" y="2160"/>
              <a:ext cx="1056" cy="2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 dirty="0" smtClean="0"/>
                <a:t>Link</a:t>
              </a:r>
              <a:endParaRPr lang="en-US" b="1" dirty="0"/>
            </a:p>
          </p:txBody>
        </p:sp>
        <p:sp>
          <p:nvSpPr>
            <p:cNvPr id="217097" name="Rectangle 9"/>
            <p:cNvSpPr>
              <a:spLocks noChangeArrowheads="1"/>
            </p:cNvSpPr>
            <p:nvPr/>
          </p:nvSpPr>
          <p:spPr bwMode="auto">
            <a:xfrm>
              <a:off x="240" y="1872"/>
              <a:ext cx="1056" cy="2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 dirty="0" smtClean="0"/>
                <a:t>Network</a:t>
              </a:r>
              <a:endParaRPr lang="en-US" b="1" dirty="0"/>
            </a:p>
          </p:txBody>
        </p:sp>
        <p:sp>
          <p:nvSpPr>
            <p:cNvPr id="217098" name="Rectangle 10"/>
            <p:cNvSpPr>
              <a:spLocks noChangeArrowheads="1"/>
            </p:cNvSpPr>
            <p:nvPr/>
          </p:nvSpPr>
          <p:spPr bwMode="auto">
            <a:xfrm>
              <a:off x="240" y="1536"/>
              <a:ext cx="1056" cy="336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TCP</a:t>
              </a:r>
            </a:p>
          </p:txBody>
        </p:sp>
        <p:sp>
          <p:nvSpPr>
            <p:cNvPr id="217099" name="Rectangle 11"/>
            <p:cNvSpPr>
              <a:spLocks noChangeArrowheads="1"/>
            </p:cNvSpPr>
            <p:nvPr/>
          </p:nvSpPr>
          <p:spPr bwMode="auto">
            <a:xfrm>
              <a:off x="240" y="1248"/>
              <a:ext cx="1056" cy="288"/>
            </a:xfrm>
            <a:prstGeom prst="rect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 dirty="0"/>
                <a:t>server</a:t>
              </a:r>
            </a:p>
          </p:txBody>
        </p:sp>
      </p:grpSp>
      <p:grpSp>
        <p:nvGrpSpPr>
          <p:cNvPr id="217100" name="Group 12"/>
          <p:cNvGrpSpPr>
            <a:grpSpLocks/>
          </p:cNvGrpSpPr>
          <p:nvPr/>
        </p:nvGrpSpPr>
        <p:grpSpPr bwMode="auto">
          <a:xfrm>
            <a:off x="6891338" y="1679575"/>
            <a:ext cx="1625600" cy="2362200"/>
            <a:chOff x="4414" y="1248"/>
            <a:chExt cx="1056" cy="1488"/>
          </a:xfrm>
        </p:grpSpPr>
        <p:sp>
          <p:nvSpPr>
            <p:cNvPr id="217101" name="Rectangle 13"/>
            <p:cNvSpPr>
              <a:spLocks noChangeArrowheads="1"/>
            </p:cNvSpPr>
            <p:nvPr/>
          </p:nvSpPr>
          <p:spPr bwMode="auto">
            <a:xfrm>
              <a:off x="4414" y="2448"/>
              <a:ext cx="1056" cy="288"/>
            </a:xfrm>
            <a:prstGeom prst="rect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Phys</a:t>
              </a:r>
            </a:p>
          </p:txBody>
        </p:sp>
        <p:sp>
          <p:nvSpPr>
            <p:cNvPr id="217102" name="Rectangle 14"/>
            <p:cNvSpPr>
              <a:spLocks noChangeArrowheads="1"/>
            </p:cNvSpPr>
            <p:nvPr/>
          </p:nvSpPr>
          <p:spPr bwMode="auto">
            <a:xfrm>
              <a:off x="4414" y="2160"/>
              <a:ext cx="1056" cy="288"/>
            </a:xfrm>
            <a:prstGeom prst="rect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 dirty="0" smtClean="0"/>
                <a:t>Link</a:t>
              </a:r>
              <a:endParaRPr lang="en-US" b="1" dirty="0"/>
            </a:p>
          </p:txBody>
        </p:sp>
        <p:sp>
          <p:nvSpPr>
            <p:cNvPr id="217103" name="Rectangle 15"/>
            <p:cNvSpPr>
              <a:spLocks noChangeArrowheads="1"/>
            </p:cNvSpPr>
            <p:nvPr/>
          </p:nvSpPr>
          <p:spPr bwMode="auto">
            <a:xfrm>
              <a:off x="4414" y="1872"/>
              <a:ext cx="1056" cy="288"/>
            </a:xfrm>
            <a:prstGeom prst="rect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Network</a:t>
              </a:r>
            </a:p>
          </p:txBody>
        </p:sp>
        <p:sp>
          <p:nvSpPr>
            <p:cNvPr id="217104" name="Rectangle 16"/>
            <p:cNvSpPr>
              <a:spLocks noChangeArrowheads="1"/>
            </p:cNvSpPr>
            <p:nvPr/>
          </p:nvSpPr>
          <p:spPr bwMode="auto">
            <a:xfrm>
              <a:off x="4414" y="1536"/>
              <a:ext cx="1056" cy="336"/>
            </a:xfrm>
            <a:prstGeom prst="rect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TCP</a:t>
              </a:r>
            </a:p>
          </p:txBody>
        </p:sp>
        <p:sp>
          <p:nvSpPr>
            <p:cNvPr id="217105" name="Rectangle 17"/>
            <p:cNvSpPr>
              <a:spLocks noChangeArrowheads="1"/>
            </p:cNvSpPr>
            <p:nvPr/>
          </p:nvSpPr>
          <p:spPr bwMode="auto">
            <a:xfrm>
              <a:off x="4414" y="1248"/>
              <a:ext cx="1056" cy="288"/>
            </a:xfrm>
            <a:prstGeom prst="rect">
              <a:avLst/>
            </a:prstGeom>
            <a:solidFill>
              <a:srgbClr val="FF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spcBef>
                  <a:spcPct val="0"/>
                </a:spcBef>
              </a:pPr>
              <a:r>
                <a:rPr lang="en-US" b="1"/>
                <a:t>browser</a:t>
              </a:r>
            </a:p>
          </p:txBody>
        </p:sp>
      </p:grpSp>
      <p:sp>
        <p:nvSpPr>
          <p:cNvPr id="217106" name="Rectangle 18"/>
          <p:cNvSpPr>
            <a:spLocks noChangeArrowheads="1"/>
          </p:cNvSpPr>
          <p:nvPr/>
        </p:nvSpPr>
        <p:spPr bwMode="auto">
          <a:xfrm>
            <a:off x="3263900" y="3584575"/>
            <a:ext cx="12954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b="1"/>
              <a:t>Phy</a:t>
            </a:r>
          </a:p>
        </p:txBody>
      </p:sp>
      <p:sp>
        <p:nvSpPr>
          <p:cNvPr id="217107" name="Rectangle 19"/>
          <p:cNvSpPr>
            <a:spLocks noChangeArrowheads="1"/>
          </p:cNvSpPr>
          <p:nvPr/>
        </p:nvSpPr>
        <p:spPr bwMode="auto">
          <a:xfrm>
            <a:off x="3263900" y="3127375"/>
            <a:ext cx="12954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b="1" dirty="0" smtClean="0"/>
              <a:t>Link</a:t>
            </a:r>
            <a:endParaRPr lang="en-US" b="1" dirty="0"/>
          </a:p>
        </p:txBody>
      </p:sp>
      <p:sp>
        <p:nvSpPr>
          <p:cNvPr id="217108" name="Rectangle 20"/>
          <p:cNvSpPr>
            <a:spLocks noChangeArrowheads="1"/>
          </p:cNvSpPr>
          <p:nvPr/>
        </p:nvSpPr>
        <p:spPr bwMode="auto">
          <a:xfrm>
            <a:off x="3263900" y="2670175"/>
            <a:ext cx="25908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b="1" dirty="0" smtClean="0"/>
              <a:t>Network</a:t>
            </a:r>
            <a:endParaRPr lang="en-US" b="1" dirty="0"/>
          </a:p>
        </p:txBody>
      </p:sp>
      <p:sp>
        <p:nvSpPr>
          <p:cNvPr id="217109" name="Rectangle 21"/>
          <p:cNvSpPr>
            <a:spLocks noChangeArrowheads="1"/>
          </p:cNvSpPr>
          <p:nvPr/>
        </p:nvSpPr>
        <p:spPr bwMode="auto">
          <a:xfrm>
            <a:off x="4559300" y="3584575"/>
            <a:ext cx="12954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b="1"/>
              <a:t>Phys</a:t>
            </a:r>
          </a:p>
        </p:txBody>
      </p:sp>
      <p:sp>
        <p:nvSpPr>
          <p:cNvPr id="217110" name="Rectangle 22"/>
          <p:cNvSpPr>
            <a:spLocks noChangeArrowheads="1"/>
          </p:cNvSpPr>
          <p:nvPr/>
        </p:nvSpPr>
        <p:spPr bwMode="auto">
          <a:xfrm>
            <a:off x="4559300" y="3127375"/>
            <a:ext cx="12954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b="1" dirty="0" smtClean="0"/>
              <a:t>Link</a:t>
            </a:r>
            <a:endParaRPr lang="en-US" b="1" dirty="0"/>
          </a:p>
        </p:txBody>
      </p:sp>
      <p:sp>
        <p:nvSpPr>
          <p:cNvPr id="217111" name="AutoShape 23"/>
          <p:cNvSpPr>
            <a:spLocks noChangeArrowheads="1"/>
          </p:cNvSpPr>
          <p:nvPr/>
        </p:nvSpPr>
        <p:spPr bwMode="auto">
          <a:xfrm flipV="1">
            <a:off x="1587500" y="3584575"/>
            <a:ext cx="2209800" cy="914400"/>
          </a:xfrm>
          <a:custGeom>
            <a:avLst/>
            <a:gdLst>
              <a:gd name="G0" fmla="+- 6983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6983"/>
              <a:gd name="G18" fmla="*/ 6983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6983 10800 0"/>
              <a:gd name="G26" fmla="?: G9 G17 G25"/>
              <a:gd name="G27" fmla="?: G9 0 21600"/>
              <a:gd name="G28" fmla="cos 10800 11796480"/>
              <a:gd name="G29" fmla="sin 10800 11796480"/>
              <a:gd name="G30" fmla="sin 6983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908 w 21600"/>
              <a:gd name="T15" fmla="*/ 10800 h 21600"/>
              <a:gd name="T16" fmla="*/ 10800 w 21600"/>
              <a:gd name="T17" fmla="*/ 3817 h 21600"/>
              <a:gd name="T18" fmla="*/ 19692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3817" y="10800"/>
                </a:moveTo>
                <a:cubicBezTo>
                  <a:pt x="3817" y="6943"/>
                  <a:pt x="6943" y="3817"/>
                  <a:pt x="10800" y="3817"/>
                </a:cubicBezTo>
                <a:cubicBezTo>
                  <a:pt x="14656" y="3816"/>
                  <a:pt x="17782" y="6943"/>
                  <a:pt x="177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112" name="AutoShape 24"/>
          <p:cNvSpPr>
            <a:spLocks noChangeArrowheads="1"/>
          </p:cNvSpPr>
          <p:nvPr/>
        </p:nvSpPr>
        <p:spPr bwMode="auto">
          <a:xfrm flipV="1">
            <a:off x="5321300" y="3584575"/>
            <a:ext cx="2209800" cy="914400"/>
          </a:xfrm>
          <a:custGeom>
            <a:avLst/>
            <a:gdLst>
              <a:gd name="G0" fmla="+- 7232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7232"/>
              <a:gd name="G18" fmla="*/ 7232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7232 10800 0"/>
              <a:gd name="G26" fmla="?: G9 G17 G25"/>
              <a:gd name="G27" fmla="?: G9 0 21600"/>
              <a:gd name="G28" fmla="cos 10800 11796480"/>
              <a:gd name="G29" fmla="sin 10800 11796480"/>
              <a:gd name="G30" fmla="sin 7232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784 w 21600"/>
              <a:gd name="T15" fmla="*/ 10800 h 21600"/>
              <a:gd name="T16" fmla="*/ 10800 w 21600"/>
              <a:gd name="T17" fmla="*/ 3568 h 21600"/>
              <a:gd name="T18" fmla="*/ 19816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3568" y="10800"/>
                </a:moveTo>
                <a:cubicBezTo>
                  <a:pt x="3568" y="6805"/>
                  <a:pt x="6805" y="3568"/>
                  <a:pt x="10800" y="3568"/>
                </a:cubicBezTo>
                <a:cubicBezTo>
                  <a:pt x="14794" y="3567"/>
                  <a:pt x="18031" y="6805"/>
                  <a:pt x="18032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113" name="Line 25"/>
          <p:cNvSpPr>
            <a:spLocks noChangeShapeType="1"/>
          </p:cNvSpPr>
          <p:nvPr/>
        </p:nvSpPr>
        <p:spPr bwMode="auto">
          <a:xfrm>
            <a:off x="2120900" y="2365375"/>
            <a:ext cx="4748213" cy="0"/>
          </a:xfrm>
          <a:prstGeom prst="line">
            <a:avLst/>
          </a:prstGeom>
          <a:noFill/>
          <a:ln w="38100">
            <a:solidFill>
              <a:schemeClr val="bg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114" name="Line 26"/>
          <p:cNvSpPr>
            <a:spLocks noChangeShapeType="1"/>
          </p:cNvSpPr>
          <p:nvPr/>
        </p:nvSpPr>
        <p:spPr bwMode="auto">
          <a:xfrm>
            <a:off x="2120900" y="1908175"/>
            <a:ext cx="4735513" cy="0"/>
          </a:xfrm>
          <a:prstGeom prst="line">
            <a:avLst/>
          </a:prstGeom>
          <a:noFill/>
          <a:ln w="38100">
            <a:solidFill>
              <a:schemeClr val="bg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7115" name="Text Box 27"/>
          <p:cNvSpPr txBox="1">
            <a:spLocks noChangeArrowheads="1"/>
          </p:cNvSpPr>
          <p:nvPr/>
        </p:nvSpPr>
        <p:spPr bwMode="auto">
          <a:xfrm>
            <a:off x="625475" y="4687888"/>
            <a:ext cx="2481263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b="1" dirty="0">
                <a:solidFill>
                  <a:schemeClr val="tx2">
                    <a:lumMod val="50000"/>
                  </a:schemeClr>
                </a:solidFill>
              </a:rPr>
              <a:t>Open System </a:t>
            </a:r>
            <a:r>
              <a:rPr lang="en-US" b="1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217116" name="Text Box 28"/>
          <p:cNvSpPr txBox="1">
            <a:spLocks noChangeArrowheads="1"/>
          </p:cNvSpPr>
          <p:nvPr/>
        </p:nvSpPr>
        <p:spPr bwMode="auto">
          <a:xfrm>
            <a:off x="3633788" y="4546600"/>
            <a:ext cx="20574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 dirty="0">
                <a:solidFill>
                  <a:schemeClr val="tx2">
                    <a:lumMod val="50000"/>
                  </a:schemeClr>
                </a:solidFill>
              </a:rPr>
              <a:t>Relay </a:t>
            </a:r>
            <a:r>
              <a:rPr lang="en-US" b="1" dirty="0">
                <a:solidFill>
                  <a:schemeClr val="bg1"/>
                </a:solidFill>
              </a:rPr>
              <a:t>Node</a:t>
            </a:r>
          </a:p>
        </p:txBody>
      </p:sp>
      <p:sp>
        <p:nvSpPr>
          <p:cNvPr id="217117" name="Text Box 29"/>
          <p:cNvSpPr txBox="1">
            <a:spLocks noChangeArrowheads="1"/>
          </p:cNvSpPr>
          <p:nvPr/>
        </p:nvSpPr>
        <p:spPr bwMode="auto">
          <a:xfrm>
            <a:off x="6140450" y="4675188"/>
            <a:ext cx="254635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b="1" dirty="0">
                <a:solidFill>
                  <a:schemeClr val="tx2">
                    <a:lumMod val="50000"/>
                  </a:schemeClr>
                </a:solidFill>
              </a:rPr>
              <a:t>Open System  </a:t>
            </a:r>
            <a:r>
              <a:rPr lang="en-US" b="1" dirty="0">
                <a:solidFill>
                  <a:schemeClr val="bg1"/>
                </a:solidFill>
              </a:rPr>
              <a:t>B</a:t>
            </a:r>
          </a:p>
        </p:txBody>
      </p:sp>
      <p:grpSp>
        <p:nvGrpSpPr>
          <p:cNvPr id="217118" name="Group 30"/>
          <p:cNvGrpSpPr>
            <a:grpSpLocks/>
          </p:cNvGrpSpPr>
          <p:nvPr/>
        </p:nvGrpSpPr>
        <p:grpSpPr bwMode="auto">
          <a:xfrm>
            <a:off x="7150100" y="5184775"/>
            <a:ext cx="1143000" cy="762000"/>
            <a:chOff x="3072" y="3264"/>
            <a:chExt cx="783" cy="601"/>
          </a:xfrm>
        </p:grpSpPr>
        <p:pic>
          <p:nvPicPr>
            <p:cNvPr id="217119" name="Picture 31"/>
            <p:cNvPicPr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072" y="3264"/>
              <a:ext cx="521" cy="6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17120" name="Picture 32"/>
            <p:cNvPicPr>
              <a:picLocks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600" y="3264"/>
              <a:ext cx="255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17121" name="Group 33"/>
          <p:cNvGrpSpPr>
            <a:grpSpLocks/>
          </p:cNvGrpSpPr>
          <p:nvPr/>
        </p:nvGrpSpPr>
        <p:grpSpPr bwMode="auto">
          <a:xfrm>
            <a:off x="4406900" y="5413375"/>
            <a:ext cx="609600" cy="381000"/>
            <a:chOff x="624" y="1152"/>
            <a:chExt cx="617" cy="425"/>
          </a:xfrm>
        </p:grpSpPr>
        <p:grpSp>
          <p:nvGrpSpPr>
            <p:cNvPr id="217122" name="Group 34"/>
            <p:cNvGrpSpPr>
              <a:grpSpLocks/>
            </p:cNvGrpSpPr>
            <p:nvPr/>
          </p:nvGrpSpPr>
          <p:grpSpPr bwMode="auto">
            <a:xfrm>
              <a:off x="624" y="1152"/>
              <a:ext cx="617" cy="425"/>
              <a:chOff x="672" y="1104"/>
              <a:chExt cx="617" cy="425"/>
            </a:xfrm>
          </p:grpSpPr>
          <p:sp>
            <p:nvSpPr>
              <p:cNvPr id="217123" name="Freeform 35"/>
              <p:cNvSpPr>
                <a:spLocks/>
              </p:cNvSpPr>
              <p:nvPr/>
            </p:nvSpPr>
            <p:spPr bwMode="auto">
              <a:xfrm>
                <a:off x="672" y="1104"/>
                <a:ext cx="617" cy="249"/>
              </a:xfrm>
              <a:custGeom>
                <a:avLst/>
                <a:gdLst/>
                <a:ahLst/>
                <a:cxnLst>
                  <a:cxn ang="0">
                    <a:pos x="1035" y="164"/>
                  </a:cxn>
                  <a:cxn ang="0">
                    <a:pos x="1021" y="137"/>
                  </a:cxn>
                  <a:cxn ang="0">
                    <a:pos x="997" y="112"/>
                  </a:cxn>
                  <a:cxn ang="0">
                    <a:pos x="962" y="89"/>
                  </a:cxn>
                  <a:cxn ang="0">
                    <a:pos x="918" y="68"/>
                  </a:cxn>
                  <a:cxn ang="0">
                    <a:pos x="868" y="48"/>
                  </a:cxn>
                  <a:cxn ang="0">
                    <a:pos x="809" y="33"/>
                  </a:cxn>
                  <a:cxn ang="0">
                    <a:pos x="744" y="20"/>
                  </a:cxn>
                  <a:cxn ang="0">
                    <a:pos x="673" y="10"/>
                  </a:cxn>
                  <a:cxn ang="0">
                    <a:pos x="598" y="4"/>
                  </a:cxn>
                  <a:cxn ang="0">
                    <a:pos x="520" y="0"/>
                  </a:cxn>
                  <a:cxn ang="0">
                    <a:pos x="441" y="4"/>
                  </a:cxn>
                  <a:cxn ang="0">
                    <a:pos x="364" y="10"/>
                  </a:cxn>
                  <a:cxn ang="0">
                    <a:pos x="295" y="20"/>
                  </a:cxn>
                  <a:cxn ang="0">
                    <a:pos x="230" y="33"/>
                  </a:cxn>
                  <a:cxn ang="0">
                    <a:pos x="171" y="48"/>
                  </a:cxn>
                  <a:cxn ang="0">
                    <a:pos x="119" y="68"/>
                  </a:cxn>
                  <a:cxn ang="0">
                    <a:pos x="77" y="89"/>
                  </a:cxn>
                  <a:cxn ang="0">
                    <a:pos x="43" y="112"/>
                  </a:cxn>
                  <a:cxn ang="0">
                    <a:pos x="18" y="137"/>
                  </a:cxn>
                  <a:cxn ang="0">
                    <a:pos x="4" y="164"/>
                  </a:cxn>
                  <a:cxn ang="0">
                    <a:pos x="2" y="190"/>
                  </a:cxn>
                  <a:cxn ang="0">
                    <a:pos x="12" y="217"/>
                  </a:cxn>
                  <a:cxn ang="0">
                    <a:pos x="33" y="244"/>
                  </a:cxn>
                  <a:cxn ang="0">
                    <a:pos x="64" y="267"/>
                  </a:cxn>
                  <a:cxn ang="0">
                    <a:pos x="104" y="290"/>
                  </a:cxn>
                  <a:cxn ang="0">
                    <a:pos x="154" y="310"/>
                  </a:cxn>
                  <a:cxn ang="0">
                    <a:pos x="209" y="327"/>
                  </a:cxn>
                  <a:cxn ang="0">
                    <a:pos x="272" y="340"/>
                  </a:cxn>
                  <a:cxn ang="0">
                    <a:pos x="341" y="352"/>
                  </a:cxn>
                  <a:cxn ang="0">
                    <a:pos x="414" y="358"/>
                  </a:cxn>
                  <a:cxn ang="0">
                    <a:pos x="493" y="361"/>
                  </a:cxn>
                  <a:cxn ang="0">
                    <a:pos x="571" y="361"/>
                  </a:cxn>
                  <a:cxn ang="0">
                    <a:pos x="648" y="356"/>
                  </a:cxn>
                  <a:cxn ang="0">
                    <a:pos x="721" y="348"/>
                  </a:cxn>
                  <a:cxn ang="0">
                    <a:pos x="788" y="336"/>
                  </a:cxn>
                  <a:cxn ang="0">
                    <a:pos x="849" y="321"/>
                  </a:cxn>
                  <a:cxn ang="0">
                    <a:pos x="903" y="304"/>
                  </a:cxn>
                  <a:cxn ang="0">
                    <a:pos x="949" y="283"/>
                  </a:cxn>
                  <a:cxn ang="0">
                    <a:pos x="987" y="260"/>
                  </a:cxn>
                  <a:cxn ang="0">
                    <a:pos x="1014" y="235"/>
                  </a:cxn>
                  <a:cxn ang="0">
                    <a:pos x="1031" y="210"/>
                  </a:cxn>
                  <a:cxn ang="0">
                    <a:pos x="1037" y="181"/>
                  </a:cxn>
                </a:cxnLst>
                <a:rect l="0" t="0" r="r" b="b"/>
                <a:pathLst>
                  <a:path w="1037" h="361">
                    <a:moveTo>
                      <a:pt x="1037" y="181"/>
                    </a:moveTo>
                    <a:lnTo>
                      <a:pt x="1037" y="173"/>
                    </a:lnTo>
                    <a:lnTo>
                      <a:pt x="1035" y="164"/>
                    </a:lnTo>
                    <a:lnTo>
                      <a:pt x="1031" y="154"/>
                    </a:lnTo>
                    <a:lnTo>
                      <a:pt x="1027" y="146"/>
                    </a:lnTo>
                    <a:lnTo>
                      <a:pt x="1021" y="137"/>
                    </a:lnTo>
                    <a:lnTo>
                      <a:pt x="1014" y="127"/>
                    </a:lnTo>
                    <a:lnTo>
                      <a:pt x="1006" y="119"/>
                    </a:lnTo>
                    <a:lnTo>
                      <a:pt x="997" y="112"/>
                    </a:lnTo>
                    <a:lnTo>
                      <a:pt x="987" y="104"/>
                    </a:lnTo>
                    <a:lnTo>
                      <a:pt x="974" y="96"/>
                    </a:lnTo>
                    <a:lnTo>
                      <a:pt x="962" y="89"/>
                    </a:lnTo>
                    <a:lnTo>
                      <a:pt x="949" y="81"/>
                    </a:lnTo>
                    <a:lnTo>
                      <a:pt x="933" y="73"/>
                    </a:lnTo>
                    <a:lnTo>
                      <a:pt x="918" y="68"/>
                    </a:lnTo>
                    <a:lnTo>
                      <a:pt x="903" y="60"/>
                    </a:lnTo>
                    <a:lnTo>
                      <a:pt x="885" y="54"/>
                    </a:lnTo>
                    <a:lnTo>
                      <a:pt x="868" y="48"/>
                    </a:lnTo>
                    <a:lnTo>
                      <a:pt x="849" y="43"/>
                    </a:lnTo>
                    <a:lnTo>
                      <a:pt x="830" y="37"/>
                    </a:lnTo>
                    <a:lnTo>
                      <a:pt x="809" y="33"/>
                    </a:lnTo>
                    <a:lnTo>
                      <a:pt x="788" y="27"/>
                    </a:lnTo>
                    <a:lnTo>
                      <a:pt x="767" y="23"/>
                    </a:lnTo>
                    <a:lnTo>
                      <a:pt x="744" y="20"/>
                    </a:lnTo>
                    <a:lnTo>
                      <a:pt x="721" y="16"/>
                    </a:lnTo>
                    <a:lnTo>
                      <a:pt x="698" y="12"/>
                    </a:lnTo>
                    <a:lnTo>
                      <a:pt x="673" y="10"/>
                    </a:lnTo>
                    <a:lnTo>
                      <a:pt x="648" y="6"/>
                    </a:lnTo>
                    <a:lnTo>
                      <a:pt x="623" y="4"/>
                    </a:lnTo>
                    <a:lnTo>
                      <a:pt x="598" y="4"/>
                    </a:lnTo>
                    <a:lnTo>
                      <a:pt x="571" y="2"/>
                    </a:lnTo>
                    <a:lnTo>
                      <a:pt x="546" y="2"/>
                    </a:lnTo>
                    <a:lnTo>
                      <a:pt x="520" y="0"/>
                    </a:lnTo>
                    <a:lnTo>
                      <a:pt x="493" y="2"/>
                    </a:lnTo>
                    <a:lnTo>
                      <a:pt x="466" y="2"/>
                    </a:lnTo>
                    <a:lnTo>
                      <a:pt x="441" y="4"/>
                    </a:lnTo>
                    <a:lnTo>
                      <a:pt x="414" y="4"/>
                    </a:lnTo>
                    <a:lnTo>
                      <a:pt x="389" y="6"/>
                    </a:lnTo>
                    <a:lnTo>
                      <a:pt x="364" y="10"/>
                    </a:lnTo>
                    <a:lnTo>
                      <a:pt x="341" y="12"/>
                    </a:lnTo>
                    <a:lnTo>
                      <a:pt x="318" y="16"/>
                    </a:lnTo>
                    <a:lnTo>
                      <a:pt x="295" y="20"/>
                    </a:lnTo>
                    <a:lnTo>
                      <a:pt x="272" y="23"/>
                    </a:lnTo>
                    <a:lnTo>
                      <a:pt x="251" y="27"/>
                    </a:lnTo>
                    <a:lnTo>
                      <a:pt x="230" y="33"/>
                    </a:lnTo>
                    <a:lnTo>
                      <a:pt x="209" y="37"/>
                    </a:lnTo>
                    <a:lnTo>
                      <a:pt x="190" y="43"/>
                    </a:lnTo>
                    <a:lnTo>
                      <a:pt x="171" y="48"/>
                    </a:lnTo>
                    <a:lnTo>
                      <a:pt x="154" y="54"/>
                    </a:lnTo>
                    <a:lnTo>
                      <a:pt x="136" y="60"/>
                    </a:lnTo>
                    <a:lnTo>
                      <a:pt x="119" y="68"/>
                    </a:lnTo>
                    <a:lnTo>
                      <a:pt x="104" y="73"/>
                    </a:lnTo>
                    <a:lnTo>
                      <a:pt x="90" y="81"/>
                    </a:lnTo>
                    <a:lnTo>
                      <a:pt x="77" y="89"/>
                    </a:lnTo>
                    <a:lnTo>
                      <a:pt x="64" y="96"/>
                    </a:lnTo>
                    <a:lnTo>
                      <a:pt x="52" y="104"/>
                    </a:lnTo>
                    <a:lnTo>
                      <a:pt x="43" y="112"/>
                    </a:lnTo>
                    <a:lnTo>
                      <a:pt x="33" y="119"/>
                    </a:lnTo>
                    <a:lnTo>
                      <a:pt x="25" y="127"/>
                    </a:lnTo>
                    <a:lnTo>
                      <a:pt x="18" y="137"/>
                    </a:lnTo>
                    <a:lnTo>
                      <a:pt x="12" y="146"/>
                    </a:lnTo>
                    <a:lnTo>
                      <a:pt x="8" y="154"/>
                    </a:lnTo>
                    <a:lnTo>
                      <a:pt x="4" y="164"/>
                    </a:lnTo>
                    <a:lnTo>
                      <a:pt x="2" y="173"/>
                    </a:lnTo>
                    <a:lnTo>
                      <a:pt x="0" y="181"/>
                    </a:lnTo>
                    <a:lnTo>
                      <a:pt x="2" y="190"/>
                    </a:lnTo>
                    <a:lnTo>
                      <a:pt x="4" y="200"/>
                    </a:lnTo>
                    <a:lnTo>
                      <a:pt x="8" y="210"/>
                    </a:lnTo>
                    <a:lnTo>
                      <a:pt x="12" y="217"/>
                    </a:lnTo>
                    <a:lnTo>
                      <a:pt x="18" y="227"/>
                    </a:lnTo>
                    <a:lnTo>
                      <a:pt x="25" y="235"/>
                    </a:lnTo>
                    <a:lnTo>
                      <a:pt x="33" y="244"/>
                    </a:lnTo>
                    <a:lnTo>
                      <a:pt x="43" y="252"/>
                    </a:lnTo>
                    <a:lnTo>
                      <a:pt x="52" y="260"/>
                    </a:lnTo>
                    <a:lnTo>
                      <a:pt x="64" y="267"/>
                    </a:lnTo>
                    <a:lnTo>
                      <a:pt x="77" y="275"/>
                    </a:lnTo>
                    <a:lnTo>
                      <a:pt x="90" y="283"/>
                    </a:lnTo>
                    <a:lnTo>
                      <a:pt x="104" y="290"/>
                    </a:lnTo>
                    <a:lnTo>
                      <a:pt x="119" y="296"/>
                    </a:lnTo>
                    <a:lnTo>
                      <a:pt x="136" y="304"/>
                    </a:lnTo>
                    <a:lnTo>
                      <a:pt x="154" y="310"/>
                    </a:lnTo>
                    <a:lnTo>
                      <a:pt x="171" y="315"/>
                    </a:lnTo>
                    <a:lnTo>
                      <a:pt x="190" y="321"/>
                    </a:lnTo>
                    <a:lnTo>
                      <a:pt x="209" y="327"/>
                    </a:lnTo>
                    <a:lnTo>
                      <a:pt x="230" y="331"/>
                    </a:lnTo>
                    <a:lnTo>
                      <a:pt x="251" y="336"/>
                    </a:lnTo>
                    <a:lnTo>
                      <a:pt x="272" y="340"/>
                    </a:lnTo>
                    <a:lnTo>
                      <a:pt x="295" y="344"/>
                    </a:lnTo>
                    <a:lnTo>
                      <a:pt x="318" y="348"/>
                    </a:lnTo>
                    <a:lnTo>
                      <a:pt x="341" y="352"/>
                    </a:lnTo>
                    <a:lnTo>
                      <a:pt x="364" y="354"/>
                    </a:lnTo>
                    <a:lnTo>
                      <a:pt x="389" y="356"/>
                    </a:lnTo>
                    <a:lnTo>
                      <a:pt x="414" y="358"/>
                    </a:lnTo>
                    <a:lnTo>
                      <a:pt x="441" y="359"/>
                    </a:lnTo>
                    <a:lnTo>
                      <a:pt x="466" y="361"/>
                    </a:lnTo>
                    <a:lnTo>
                      <a:pt x="493" y="361"/>
                    </a:lnTo>
                    <a:lnTo>
                      <a:pt x="520" y="361"/>
                    </a:lnTo>
                    <a:lnTo>
                      <a:pt x="546" y="361"/>
                    </a:lnTo>
                    <a:lnTo>
                      <a:pt x="571" y="361"/>
                    </a:lnTo>
                    <a:lnTo>
                      <a:pt x="598" y="359"/>
                    </a:lnTo>
                    <a:lnTo>
                      <a:pt x="623" y="358"/>
                    </a:lnTo>
                    <a:lnTo>
                      <a:pt x="648" y="356"/>
                    </a:lnTo>
                    <a:lnTo>
                      <a:pt x="673" y="354"/>
                    </a:lnTo>
                    <a:lnTo>
                      <a:pt x="698" y="352"/>
                    </a:lnTo>
                    <a:lnTo>
                      <a:pt x="721" y="348"/>
                    </a:lnTo>
                    <a:lnTo>
                      <a:pt x="744" y="344"/>
                    </a:lnTo>
                    <a:lnTo>
                      <a:pt x="767" y="340"/>
                    </a:lnTo>
                    <a:lnTo>
                      <a:pt x="788" y="336"/>
                    </a:lnTo>
                    <a:lnTo>
                      <a:pt x="809" y="331"/>
                    </a:lnTo>
                    <a:lnTo>
                      <a:pt x="830" y="327"/>
                    </a:lnTo>
                    <a:lnTo>
                      <a:pt x="849" y="321"/>
                    </a:lnTo>
                    <a:lnTo>
                      <a:pt x="868" y="315"/>
                    </a:lnTo>
                    <a:lnTo>
                      <a:pt x="885" y="310"/>
                    </a:lnTo>
                    <a:lnTo>
                      <a:pt x="903" y="304"/>
                    </a:lnTo>
                    <a:lnTo>
                      <a:pt x="918" y="296"/>
                    </a:lnTo>
                    <a:lnTo>
                      <a:pt x="933" y="290"/>
                    </a:lnTo>
                    <a:lnTo>
                      <a:pt x="949" y="283"/>
                    </a:lnTo>
                    <a:lnTo>
                      <a:pt x="962" y="275"/>
                    </a:lnTo>
                    <a:lnTo>
                      <a:pt x="974" y="267"/>
                    </a:lnTo>
                    <a:lnTo>
                      <a:pt x="987" y="260"/>
                    </a:lnTo>
                    <a:lnTo>
                      <a:pt x="997" y="252"/>
                    </a:lnTo>
                    <a:lnTo>
                      <a:pt x="1006" y="244"/>
                    </a:lnTo>
                    <a:lnTo>
                      <a:pt x="1014" y="235"/>
                    </a:lnTo>
                    <a:lnTo>
                      <a:pt x="1021" y="227"/>
                    </a:lnTo>
                    <a:lnTo>
                      <a:pt x="1027" y="217"/>
                    </a:lnTo>
                    <a:lnTo>
                      <a:pt x="1031" y="210"/>
                    </a:lnTo>
                    <a:lnTo>
                      <a:pt x="1035" y="200"/>
                    </a:lnTo>
                    <a:lnTo>
                      <a:pt x="1037" y="190"/>
                    </a:lnTo>
                    <a:lnTo>
                      <a:pt x="1037" y="181"/>
                    </a:lnTo>
                    <a:close/>
                  </a:path>
                </a:pathLst>
              </a:custGeom>
              <a:solidFill>
                <a:srgbClr val="BFBFB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4" name="Freeform 36"/>
              <p:cNvSpPr>
                <a:spLocks/>
              </p:cNvSpPr>
              <p:nvPr/>
            </p:nvSpPr>
            <p:spPr bwMode="auto">
              <a:xfrm>
                <a:off x="672" y="1104"/>
                <a:ext cx="617" cy="249"/>
              </a:xfrm>
              <a:custGeom>
                <a:avLst/>
                <a:gdLst/>
                <a:ahLst/>
                <a:cxnLst>
                  <a:cxn ang="0">
                    <a:pos x="1035" y="164"/>
                  </a:cxn>
                  <a:cxn ang="0">
                    <a:pos x="1021" y="137"/>
                  </a:cxn>
                  <a:cxn ang="0">
                    <a:pos x="997" y="112"/>
                  </a:cxn>
                  <a:cxn ang="0">
                    <a:pos x="962" y="89"/>
                  </a:cxn>
                  <a:cxn ang="0">
                    <a:pos x="918" y="68"/>
                  </a:cxn>
                  <a:cxn ang="0">
                    <a:pos x="868" y="48"/>
                  </a:cxn>
                  <a:cxn ang="0">
                    <a:pos x="809" y="33"/>
                  </a:cxn>
                  <a:cxn ang="0">
                    <a:pos x="744" y="20"/>
                  </a:cxn>
                  <a:cxn ang="0">
                    <a:pos x="673" y="10"/>
                  </a:cxn>
                  <a:cxn ang="0">
                    <a:pos x="598" y="4"/>
                  </a:cxn>
                  <a:cxn ang="0">
                    <a:pos x="520" y="0"/>
                  </a:cxn>
                  <a:cxn ang="0">
                    <a:pos x="441" y="4"/>
                  </a:cxn>
                  <a:cxn ang="0">
                    <a:pos x="364" y="10"/>
                  </a:cxn>
                  <a:cxn ang="0">
                    <a:pos x="295" y="20"/>
                  </a:cxn>
                  <a:cxn ang="0">
                    <a:pos x="230" y="33"/>
                  </a:cxn>
                  <a:cxn ang="0">
                    <a:pos x="171" y="48"/>
                  </a:cxn>
                  <a:cxn ang="0">
                    <a:pos x="119" y="68"/>
                  </a:cxn>
                  <a:cxn ang="0">
                    <a:pos x="77" y="89"/>
                  </a:cxn>
                  <a:cxn ang="0">
                    <a:pos x="43" y="112"/>
                  </a:cxn>
                  <a:cxn ang="0">
                    <a:pos x="18" y="137"/>
                  </a:cxn>
                  <a:cxn ang="0">
                    <a:pos x="4" y="164"/>
                  </a:cxn>
                  <a:cxn ang="0">
                    <a:pos x="2" y="190"/>
                  </a:cxn>
                  <a:cxn ang="0">
                    <a:pos x="12" y="217"/>
                  </a:cxn>
                  <a:cxn ang="0">
                    <a:pos x="33" y="244"/>
                  </a:cxn>
                  <a:cxn ang="0">
                    <a:pos x="64" y="267"/>
                  </a:cxn>
                  <a:cxn ang="0">
                    <a:pos x="104" y="290"/>
                  </a:cxn>
                  <a:cxn ang="0">
                    <a:pos x="154" y="310"/>
                  </a:cxn>
                  <a:cxn ang="0">
                    <a:pos x="209" y="327"/>
                  </a:cxn>
                  <a:cxn ang="0">
                    <a:pos x="272" y="340"/>
                  </a:cxn>
                  <a:cxn ang="0">
                    <a:pos x="341" y="352"/>
                  </a:cxn>
                  <a:cxn ang="0">
                    <a:pos x="414" y="358"/>
                  </a:cxn>
                  <a:cxn ang="0">
                    <a:pos x="493" y="361"/>
                  </a:cxn>
                  <a:cxn ang="0">
                    <a:pos x="571" y="361"/>
                  </a:cxn>
                  <a:cxn ang="0">
                    <a:pos x="648" y="356"/>
                  </a:cxn>
                  <a:cxn ang="0">
                    <a:pos x="721" y="348"/>
                  </a:cxn>
                  <a:cxn ang="0">
                    <a:pos x="788" y="336"/>
                  </a:cxn>
                  <a:cxn ang="0">
                    <a:pos x="849" y="321"/>
                  </a:cxn>
                  <a:cxn ang="0">
                    <a:pos x="903" y="304"/>
                  </a:cxn>
                  <a:cxn ang="0">
                    <a:pos x="949" y="283"/>
                  </a:cxn>
                  <a:cxn ang="0">
                    <a:pos x="987" y="260"/>
                  </a:cxn>
                  <a:cxn ang="0">
                    <a:pos x="1014" y="235"/>
                  </a:cxn>
                  <a:cxn ang="0">
                    <a:pos x="1031" y="210"/>
                  </a:cxn>
                  <a:cxn ang="0">
                    <a:pos x="1037" y="181"/>
                  </a:cxn>
                </a:cxnLst>
                <a:rect l="0" t="0" r="r" b="b"/>
                <a:pathLst>
                  <a:path w="1037" h="361">
                    <a:moveTo>
                      <a:pt x="1037" y="181"/>
                    </a:moveTo>
                    <a:lnTo>
                      <a:pt x="1037" y="173"/>
                    </a:lnTo>
                    <a:lnTo>
                      <a:pt x="1035" y="164"/>
                    </a:lnTo>
                    <a:lnTo>
                      <a:pt x="1031" y="154"/>
                    </a:lnTo>
                    <a:lnTo>
                      <a:pt x="1027" y="146"/>
                    </a:lnTo>
                    <a:lnTo>
                      <a:pt x="1021" y="137"/>
                    </a:lnTo>
                    <a:lnTo>
                      <a:pt x="1014" y="127"/>
                    </a:lnTo>
                    <a:lnTo>
                      <a:pt x="1006" y="119"/>
                    </a:lnTo>
                    <a:lnTo>
                      <a:pt x="997" y="112"/>
                    </a:lnTo>
                    <a:lnTo>
                      <a:pt x="987" y="104"/>
                    </a:lnTo>
                    <a:lnTo>
                      <a:pt x="974" y="96"/>
                    </a:lnTo>
                    <a:lnTo>
                      <a:pt x="962" y="89"/>
                    </a:lnTo>
                    <a:lnTo>
                      <a:pt x="949" y="81"/>
                    </a:lnTo>
                    <a:lnTo>
                      <a:pt x="933" y="73"/>
                    </a:lnTo>
                    <a:lnTo>
                      <a:pt x="918" y="68"/>
                    </a:lnTo>
                    <a:lnTo>
                      <a:pt x="903" y="60"/>
                    </a:lnTo>
                    <a:lnTo>
                      <a:pt x="885" y="54"/>
                    </a:lnTo>
                    <a:lnTo>
                      <a:pt x="868" y="48"/>
                    </a:lnTo>
                    <a:lnTo>
                      <a:pt x="849" y="43"/>
                    </a:lnTo>
                    <a:lnTo>
                      <a:pt x="830" y="37"/>
                    </a:lnTo>
                    <a:lnTo>
                      <a:pt x="809" y="33"/>
                    </a:lnTo>
                    <a:lnTo>
                      <a:pt x="788" y="27"/>
                    </a:lnTo>
                    <a:lnTo>
                      <a:pt x="767" y="23"/>
                    </a:lnTo>
                    <a:lnTo>
                      <a:pt x="744" y="20"/>
                    </a:lnTo>
                    <a:lnTo>
                      <a:pt x="721" y="16"/>
                    </a:lnTo>
                    <a:lnTo>
                      <a:pt x="698" y="12"/>
                    </a:lnTo>
                    <a:lnTo>
                      <a:pt x="673" y="10"/>
                    </a:lnTo>
                    <a:lnTo>
                      <a:pt x="648" y="6"/>
                    </a:lnTo>
                    <a:lnTo>
                      <a:pt x="623" y="4"/>
                    </a:lnTo>
                    <a:lnTo>
                      <a:pt x="598" y="4"/>
                    </a:lnTo>
                    <a:lnTo>
                      <a:pt x="571" y="2"/>
                    </a:lnTo>
                    <a:lnTo>
                      <a:pt x="546" y="2"/>
                    </a:lnTo>
                    <a:lnTo>
                      <a:pt x="520" y="0"/>
                    </a:lnTo>
                    <a:lnTo>
                      <a:pt x="493" y="2"/>
                    </a:lnTo>
                    <a:lnTo>
                      <a:pt x="466" y="2"/>
                    </a:lnTo>
                    <a:lnTo>
                      <a:pt x="441" y="4"/>
                    </a:lnTo>
                    <a:lnTo>
                      <a:pt x="414" y="4"/>
                    </a:lnTo>
                    <a:lnTo>
                      <a:pt x="389" y="6"/>
                    </a:lnTo>
                    <a:lnTo>
                      <a:pt x="364" y="10"/>
                    </a:lnTo>
                    <a:lnTo>
                      <a:pt x="341" y="12"/>
                    </a:lnTo>
                    <a:lnTo>
                      <a:pt x="318" y="16"/>
                    </a:lnTo>
                    <a:lnTo>
                      <a:pt x="295" y="20"/>
                    </a:lnTo>
                    <a:lnTo>
                      <a:pt x="272" y="23"/>
                    </a:lnTo>
                    <a:lnTo>
                      <a:pt x="251" y="27"/>
                    </a:lnTo>
                    <a:lnTo>
                      <a:pt x="230" y="33"/>
                    </a:lnTo>
                    <a:lnTo>
                      <a:pt x="209" y="37"/>
                    </a:lnTo>
                    <a:lnTo>
                      <a:pt x="190" y="43"/>
                    </a:lnTo>
                    <a:lnTo>
                      <a:pt x="171" y="48"/>
                    </a:lnTo>
                    <a:lnTo>
                      <a:pt x="154" y="54"/>
                    </a:lnTo>
                    <a:lnTo>
                      <a:pt x="136" y="60"/>
                    </a:lnTo>
                    <a:lnTo>
                      <a:pt x="119" y="68"/>
                    </a:lnTo>
                    <a:lnTo>
                      <a:pt x="104" y="73"/>
                    </a:lnTo>
                    <a:lnTo>
                      <a:pt x="90" y="81"/>
                    </a:lnTo>
                    <a:lnTo>
                      <a:pt x="77" y="89"/>
                    </a:lnTo>
                    <a:lnTo>
                      <a:pt x="64" y="96"/>
                    </a:lnTo>
                    <a:lnTo>
                      <a:pt x="52" y="104"/>
                    </a:lnTo>
                    <a:lnTo>
                      <a:pt x="43" y="112"/>
                    </a:lnTo>
                    <a:lnTo>
                      <a:pt x="33" y="119"/>
                    </a:lnTo>
                    <a:lnTo>
                      <a:pt x="25" y="127"/>
                    </a:lnTo>
                    <a:lnTo>
                      <a:pt x="18" y="137"/>
                    </a:lnTo>
                    <a:lnTo>
                      <a:pt x="12" y="146"/>
                    </a:lnTo>
                    <a:lnTo>
                      <a:pt x="8" y="154"/>
                    </a:lnTo>
                    <a:lnTo>
                      <a:pt x="4" y="164"/>
                    </a:lnTo>
                    <a:lnTo>
                      <a:pt x="2" y="173"/>
                    </a:lnTo>
                    <a:lnTo>
                      <a:pt x="0" y="181"/>
                    </a:lnTo>
                    <a:lnTo>
                      <a:pt x="2" y="190"/>
                    </a:lnTo>
                    <a:lnTo>
                      <a:pt x="4" y="200"/>
                    </a:lnTo>
                    <a:lnTo>
                      <a:pt x="8" y="210"/>
                    </a:lnTo>
                    <a:lnTo>
                      <a:pt x="12" y="217"/>
                    </a:lnTo>
                    <a:lnTo>
                      <a:pt x="18" y="227"/>
                    </a:lnTo>
                    <a:lnTo>
                      <a:pt x="25" y="235"/>
                    </a:lnTo>
                    <a:lnTo>
                      <a:pt x="33" y="244"/>
                    </a:lnTo>
                    <a:lnTo>
                      <a:pt x="43" y="252"/>
                    </a:lnTo>
                    <a:lnTo>
                      <a:pt x="52" y="260"/>
                    </a:lnTo>
                    <a:lnTo>
                      <a:pt x="64" y="267"/>
                    </a:lnTo>
                    <a:lnTo>
                      <a:pt x="77" y="275"/>
                    </a:lnTo>
                    <a:lnTo>
                      <a:pt x="90" y="283"/>
                    </a:lnTo>
                    <a:lnTo>
                      <a:pt x="104" y="290"/>
                    </a:lnTo>
                    <a:lnTo>
                      <a:pt x="119" y="296"/>
                    </a:lnTo>
                    <a:lnTo>
                      <a:pt x="136" y="304"/>
                    </a:lnTo>
                    <a:lnTo>
                      <a:pt x="154" y="310"/>
                    </a:lnTo>
                    <a:lnTo>
                      <a:pt x="171" y="315"/>
                    </a:lnTo>
                    <a:lnTo>
                      <a:pt x="190" y="321"/>
                    </a:lnTo>
                    <a:lnTo>
                      <a:pt x="209" y="327"/>
                    </a:lnTo>
                    <a:lnTo>
                      <a:pt x="230" y="331"/>
                    </a:lnTo>
                    <a:lnTo>
                      <a:pt x="251" y="336"/>
                    </a:lnTo>
                    <a:lnTo>
                      <a:pt x="272" y="340"/>
                    </a:lnTo>
                    <a:lnTo>
                      <a:pt x="295" y="344"/>
                    </a:lnTo>
                    <a:lnTo>
                      <a:pt x="318" y="348"/>
                    </a:lnTo>
                    <a:lnTo>
                      <a:pt x="341" y="352"/>
                    </a:lnTo>
                    <a:lnTo>
                      <a:pt x="364" y="354"/>
                    </a:lnTo>
                    <a:lnTo>
                      <a:pt x="389" y="356"/>
                    </a:lnTo>
                    <a:lnTo>
                      <a:pt x="414" y="358"/>
                    </a:lnTo>
                    <a:lnTo>
                      <a:pt x="441" y="359"/>
                    </a:lnTo>
                    <a:lnTo>
                      <a:pt x="466" y="361"/>
                    </a:lnTo>
                    <a:lnTo>
                      <a:pt x="493" y="361"/>
                    </a:lnTo>
                    <a:lnTo>
                      <a:pt x="520" y="361"/>
                    </a:lnTo>
                    <a:lnTo>
                      <a:pt x="546" y="361"/>
                    </a:lnTo>
                    <a:lnTo>
                      <a:pt x="571" y="361"/>
                    </a:lnTo>
                    <a:lnTo>
                      <a:pt x="598" y="359"/>
                    </a:lnTo>
                    <a:lnTo>
                      <a:pt x="623" y="358"/>
                    </a:lnTo>
                    <a:lnTo>
                      <a:pt x="648" y="356"/>
                    </a:lnTo>
                    <a:lnTo>
                      <a:pt x="673" y="354"/>
                    </a:lnTo>
                    <a:lnTo>
                      <a:pt x="698" y="352"/>
                    </a:lnTo>
                    <a:lnTo>
                      <a:pt x="721" y="348"/>
                    </a:lnTo>
                    <a:lnTo>
                      <a:pt x="744" y="344"/>
                    </a:lnTo>
                    <a:lnTo>
                      <a:pt x="767" y="340"/>
                    </a:lnTo>
                    <a:lnTo>
                      <a:pt x="788" y="336"/>
                    </a:lnTo>
                    <a:lnTo>
                      <a:pt x="809" y="331"/>
                    </a:lnTo>
                    <a:lnTo>
                      <a:pt x="830" y="327"/>
                    </a:lnTo>
                    <a:lnTo>
                      <a:pt x="849" y="321"/>
                    </a:lnTo>
                    <a:lnTo>
                      <a:pt x="868" y="315"/>
                    </a:lnTo>
                    <a:lnTo>
                      <a:pt x="885" y="310"/>
                    </a:lnTo>
                    <a:lnTo>
                      <a:pt x="903" y="304"/>
                    </a:lnTo>
                    <a:lnTo>
                      <a:pt x="918" y="296"/>
                    </a:lnTo>
                    <a:lnTo>
                      <a:pt x="933" y="290"/>
                    </a:lnTo>
                    <a:lnTo>
                      <a:pt x="949" y="283"/>
                    </a:lnTo>
                    <a:lnTo>
                      <a:pt x="962" y="275"/>
                    </a:lnTo>
                    <a:lnTo>
                      <a:pt x="974" y="267"/>
                    </a:lnTo>
                    <a:lnTo>
                      <a:pt x="987" y="260"/>
                    </a:lnTo>
                    <a:lnTo>
                      <a:pt x="997" y="252"/>
                    </a:lnTo>
                    <a:lnTo>
                      <a:pt x="1006" y="244"/>
                    </a:lnTo>
                    <a:lnTo>
                      <a:pt x="1014" y="235"/>
                    </a:lnTo>
                    <a:lnTo>
                      <a:pt x="1021" y="227"/>
                    </a:lnTo>
                    <a:lnTo>
                      <a:pt x="1027" y="217"/>
                    </a:lnTo>
                    <a:lnTo>
                      <a:pt x="1031" y="210"/>
                    </a:lnTo>
                    <a:lnTo>
                      <a:pt x="1035" y="200"/>
                    </a:lnTo>
                    <a:lnTo>
                      <a:pt x="1037" y="190"/>
                    </a:lnTo>
                    <a:lnTo>
                      <a:pt x="1037" y="181"/>
                    </a:lnTo>
                  </a:path>
                </a:pathLst>
              </a:custGeom>
              <a:solidFill>
                <a:srgbClr val="008080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5" name="Freeform 37"/>
              <p:cNvSpPr>
                <a:spLocks/>
              </p:cNvSpPr>
              <p:nvPr/>
            </p:nvSpPr>
            <p:spPr bwMode="auto">
              <a:xfrm>
                <a:off x="672" y="1229"/>
                <a:ext cx="617" cy="300"/>
              </a:xfrm>
              <a:custGeom>
                <a:avLst/>
                <a:gdLst/>
                <a:ahLst/>
                <a:cxnLst>
                  <a:cxn ang="0">
                    <a:pos x="1031" y="29"/>
                  </a:cxn>
                  <a:cxn ang="0">
                    <a:pos x="1006" y="63"/>
                  </a:cxn>
                  <a:cxn ang="0">
                    <a:pos x="962" y="94"/>
                  </a:cxn>
                  <a:cxn ang="0">
                    <a:pos x="903" y="121"/>
                  </a:cxn>
                  <a:cxn ang="0">
                    <a:pos x="830" y="146"/>
                  </a:cxn>
                  <a:cxn ang="0">
                    <a:pos x="744" y="163"/>
                  </a:cxn>
                  <a:cxn ang="0">
                    <a:pos x="648" y="175"/>
                  </a:cxn>
                  <a:cxn ang="0">
                    <a:pos x="546" y="180"/>
                  </a:cxn>
                  <a:cxn ang="0">
                    <a:pos x="441" y="178"/>
                  </a:cxn>
                  <a:cxn ang="0">
                    <a:pos x="341" y="171"/>
                  </a:cxn>
                  <a:cxn ang="0">
                    <a:pos x="251" y="155"/>
                  </a:cxn>
                  <a:cxn ang="0">
                    <a:pos x="171" y="134"/>
                  </a:cxn>
                  <a:cxn ang="0">
                    <a:pos x="104" y="109"/>
                  </a:cxn>
                  <a:cxn ang="0">
                    <a:pos x="52" y="79"/>
                  </a:cxn>
                  <a:cxn ang="0">
                    <a:pos x="18" y="46"/>
                  </a:cxn>
                  <a:cxn ang="0">
                    <a:pos x="2" y="9"/>
                  </a:cxn>
                  <a:cxn ang="0">
                    <a:pos x="0" y="8"/>
                  </a:cxn>
                  <a:cxn ang="0">
                    <a:pos x="0" y="33"/>
                  </a:cxn>
                  <a:cxn ang="0">
                    <a:pos x="0" y="69"/>
                  </a:cxn>
                  <a:cxn ang="0">
                    <a:pos x="0" y="115"/>
                  </a:cxn>
                  <a:cxn ang="0">
                    <a:pos x="0" y="163"/>
                  </a:cxn>
                  <a:cxn ang="0">
                    <a:pos x="0" y="205"/>
                  </a:cxn>
                  <a:cxn ang="0">
                    <a:pos x="0" y="236"/>
                  </a:cxn>
                  <a:cxn ang="0">
                    <a:pos x="0" y="253"/>
                  </a:cxn>
                  <a:cxn ang="0">
                    <a:pos x="8" y="280"/>
                  </a:cxn>
                  <a:cxn ang="0">
                    <a:pos x="33" y="315"/>
                  </a:cxn>
                  <a:cxn ang="0">
                    <a:pos x="77" y="347"/>
                  </a:cxn>
                  <a:cxn ang="0">
                    <a:pos x="136" y="374"/>
                  </a:cxn>
                  <a:cxn ang="0">
                    <a:pos x="209" y="397"/>
                  </a:cxn>
                  <a:cxn ang="0">
                    <a:pos x="295" y="416"/>
                  </a:cxn>
                  <a:cxn ang="0">
                    <a:pos x="389" y="428"/>
                  </a:cxn>
                  <a:cxn ang="0">
                    <a:pos x="493" y="434"/>
                  </a:cxn>
                  <a:cxn ang="0">
                    <a:pos x="598" y="432"/>
                  </a:cxn>
                  <a:cxn ang="0">
                    <a:pos x="698" y="422"/>
                  </a:cxn>
                  <a:cxn ang="0">
                    <a:pos x="788" y="407"/>
                  </a:cxn>
                  <a:cxn ang="0">
                    <a:pos x="868" y="386"/>
                  </a:cxn>
                  <a:cxn ang="0">
                    <a:pos x="933" y="361"/>
                  </a:cxn>
                  <a:cxn ang="0">
                    <a:pos x="987" y="332"/>
                  </a:cxn>
                  <a:cxn ang="0">
                    <a:pos x="1021" y="297"/>
                  </a:cxn>
                  <a:cxn ang="0">
                    <a:pos x="1037" y="263"/>
                  </a:cxn>
                  <a:cxn ang="0">
                    <a:pos x="1037" y="248"/>
                  </a:cxn>
                  <a:cxn ang="0">
                    <a:pos x="1037" y="223"/>
                  </a:cxn>
                  <a:cxn ang="0">
                    <a:pos x="1037" y="184"/>
                  </a:cxn>
                  <a:cxn ang="0">
                    <a:pos x="1037" y="138"/>
                  </a:cxn>
                  <a:cxn ang="0">
                    <a:pos x="1037" y="92"/>
                  </a:cxn>
                  <a:cxn ang="0">
                    <a:pos x="1037" y="50"/>
                  </a:cxn>
                  <a:cxn ang="0">
                    <a:pos x="1037" y="17"/>
                  </a:cxn>
                  <a:cxn ang="0">
                    <a:pos x="1037" y="2"/>
                  </a:cxn>
                </a:cxnLst>
                <a:rect l="0" t="0" r="r" b="b"/>
                <a:pathLst>
                  <a:path w="1037" h="434">
                    <a:moveTo>
                      <a:pt x="1037" y="0"/>
                    </a:moveTo>
                    <a:lnTo>
                      <a:pt x="1037" y="9"/>
                    </a:lnTo>
                    <a:lnTo>
                      <a:pt x="1035" y="19"/>
                    </a:lnTo>
                    <a:lnTo>
                      <a:pt x="1031" y="29"/>
                    </a:lnTo>
                    <a:lnTo>
                      <a:pt x="1027" y="36"/>
                    </a:lnTo>
                    <a:lnTo>
                      <a:pt x="1021" y="46"/>
                    </a:lnTo>
                    <a:lnTo>
                      <a:pt x="1014" y="54"/>
                    </a:lnTo>
                    <a:lnTo>
                      <a:pt x="1006" y="63"/>
                    </a:lnTo>
                    <a:lnTo>
                      <a:pt x="997" y="71"/>
                    </a:lnTo>
                    <a:lnTo>
                      <a:pt x="987" y="79"/>
                    </a:lnTo>
                    <a:lnTo>
                      <a:pt x="974" y="86"/>
                    </a:lnTo>
                    <a:lnTo>
                      <a:pt x="962" y="94"/>
                    </a:lnTo>
                    <a:lnTo>
                      <a:pt x="949" y="102"/>
                    </a:lnTo>
                    <a:lnTo>
                      <a:pt x="933" y="109"/>
                    </a:lnTo>
                    <a:lnTo>
                      <a:pt x="918" y="115"/>
                    </a:lnTo>
                    <a:lnTo>
                      <a:pt x="903" y="121"/>
                    </a:lnTo>
                    <a:lnTo>
                      <a:pt x="885" y="129"/>
                    </a:lnTo>
                    <a:lnTo>
                      <a:pt x="868" y="134"/>
                    </a:lnTo>
                    <a:lnTo>
                      <a:pt x="849" y="140"/>
                    </a:lnTo>
                    <a:lnTo>
                      <a:pt x="830" y="146"/>
                    </a:lnTo>
                    <a:lnTo>
                      <a:pt x="809" y="150"/>
                    </a:lnTo>
                    <a:lnTo>
                      <a:pt x="788" y="155"/>
                    </a:lnTo>
                    <a:lnTo>
                      <a:pt x="767" y="159"/>
                    </a:lnTo>
                    <a:lnTo>
                      <a:pt x="744" y="163"/>
                    </a:lnTo>
                    <a:lnTo>
                      <a:pt x="721" y="167"/>
                    </a:lnTo>
                    <a:lnTo>
                      <a:pt x="698" y="171"/>
                    </a:lnTo>
                    <a:lnTo>
                      <a:pt x="673" y="173"/>
                    </a:lnTo>
                    <a:lnTo>
                      <a:pt x="648" y="175"/>
                    </a:lnTo>
                    <a:lnTo>
                      <a:pt x="623" y="177"/>
                    </a:lnTo>
                    <a:lnTo>
                      <a:pt x="598" y="178"/>
                    </a:lnTo>
                    <a:lnTo>
                      <a:pt x="571" y="180"/>
                    </a:lnTo>
                    <a:lnTo>
                      <a:pt x="546" y="180"/>
                    </a:lnTo>
                    <a:lnTo>
                      <a:pt x="520" y="180"/>
                    </a:lnTo>
                    <a:lnTo>
                      <a:pt x="493" y="180"/>
                    </a:lnTo>
                    <a:lnTo>
                      <a:pt x="466" y="180"/>
                    </a:lnTo>
                    <a:lnTo>
                      <a:pt x="441" y="178"/>
                    </a:lnTo>
                    <a:lnTo>
                      <a:pt x="414" y="177"/>
                    </a:lnTo>
                    <a:lnTo>
                      <a:pt x="389" y="175"/>
                    </a:lnTo>
                    <a:lnTo>
                      <a:pt x="364" y="173"/>
                    </a:lnTo>
                    <a:lnTo>
                      <a:pt x="341" y="171"/>
                    </a:lnTo>
                    <a:lnTo>
                      <a:pt x="318" y="167"/>
                    </a:lnTo>
                    <a:lnTo>
                      <a:pt x="295" y="163"/>
                    </a:lnTo>
                    <a:lnTo>
                      <a:pt x="272" y="159"/>
                    </a:lnTo>
                    <a:lnTo>
                      <a:pt x="251" y="155"/>
                    </a:lnTo>
                    <a:lnTo>
                      <a:pt x="230" y="150"/>
                    </a:lnTo>
                    <a:lnTo>
                      <a:pt x="209" y="146"/>
                    </a:lnTo>
                    <a:lnTo>
                      <a:pt x="190" y="140"/>
                    </a:lnTo>
                    <a:lnTo>
                      <a:pt x="171" y="134"/>
                    </a:lnTo>
                    <a:lnTo>
                      <a:pt x="154" y="129"/>
                    </a:lnTo>
                    <a:lnTo>
                      <a:pt x="136" y="121"/>
                    </a:lnTo>
                    <a:lnTo>
                      <a:pt x="119" y="115"/>
                    </a:lnTo>
                    <a:lnTo>
                      <a:pt x="104" y="109"/>
                    </a:lnTo>
                    <a:lnTo>
                      <a:pt x="90" y="102"/>
                    </a:lnTo>
                    <a:lnTo>
                      <a:pt x="77" y="94"/>
                    </a:lnTo>
                    <a:lnTo>
                      <a:pt x="64" y="86"/>
                    </a:lnTo>
                    <a:lnTo>
                      <a:pt x="52" y="79"/>
                    </a:lnTo>
                    <a:lnTo>
                      <a:pt x="43" y="71"/>
                    </a:lnTo>
                    <a:lnTo>
                      <a:pt x="33" y="63"/>
                    </a:lnTo>
                    <a:lnTo>
                      <a:pt x="25" y="54"/>
                    </a:lnTo>
                    <a:lnTo>
                      <a:pt x="18" y="46"/>
                    </a:lnTo>
                    <a:lnTo>
                      <a:pt x="12" y="36"/>
                    </a:lnTo>
                    <a:lnTo>
                      <a:pt x="8" y="29"/>
                    </a:lnTo>
                    <a:lnTo>
                      <a:pt x="4" y="1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27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0" y="173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0" y="205"/>
                    </a:lnTo>
                    <a:lnTo>
                      <a:pt x="0" y="213"/>
                    </a:lnTo>
                    <a:lnTo>
                      <a:pt x="0" y="223"/>
                    </a:lnTo>
                    <a:lnTo>
                      <a:pt x="0" y="230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8"/>
                    </a:lnTo>
                    <a:lnTo>
                      <a:pt x="0" y="249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2" y="263"/>
                    </a:lnTo>
                    <a:lnTo>
                      <a:pt x="4" y="272"/>
                    </a:lnTo>
                    <a:lnTo>
                      <a:pt x="8" y="280"/>
                    </a:lnTo>
                    <a:lnTo>
                      <a:pt x="12" y="290"/>
                    </a:lnTo>
                    <a:lnTo>
                      <a:pt x="18" y="297"/>
                    </a:lnTo>
                    <a:lnTo>
                      <a:pt x="25" y="307"/>
                    </a:lnTo>
                    <a:lnTo>
                      <a:pt x="33" y="315"/>
                    </a:lnTo>
                    <a:lnTo>
                      <a:pt x="43" y="322"/>
                    </a:lnTo>
                    <a:lnTo>
                      <a:pt x="52" y="332"/>
                    </a:lnTo>
                    <a:lnTo>
                      <a:pt x="64" y="340"/>
                    </a:lnTo>
                    <a:lnTo>
                      <a:pt x="77" y="347"/>
                    </a:lnTo>
                    <a:lnTo>
                      <a:pt x="90" y="353"/>
                    </a:lnTo>
                    <a:lnTo>
                      <a:pt x="104" y="361"/>
                    </a:lnTo>
                    <a:lnTo>
                      <a:pt x="119" y="368"/>
                    </a:lnTo>
                    <a:lnTo>
                      <a:pt x="136" y="374"/>
                    </a:lnTo>
                    <a:lnTo>
                      <a:pt x="154" y="380"/>
                    </a:lnTo>
                    <a:lnTo>
                      <a:pt x="171" y="386"/>
                    </a:lnTo>
                    <a:lnTo>
                      <a:pt x="190" y="392"/>
                    </a:lnTo>
                    <a:lnTo>
                      <a:pt x="209" y="397"/>
                    </a:lnTo>
                    <a:lnTo>
                      <a:pt x="230" y="403"/>
                    </a:lnTo>
                    <a:lnTo>
                      <a:pt x="251" y="407"/>
                    </a:lnTo>
                    <a:lnTo>
                      <a:pt x="272" y="413"/>
                    </a:lnTo>
                    <a:lnTo>
                      <a:pt x="295" y="416"/>
                    </a:lnTo>
                    <a:lnTo>
                      <a:pt x="318" y="420"/>
                    </a:lnTo>
                    <a:lnTo>
                      <a:pt x="341" y="422"/>
                    </a:lnTo>
                    <a:lnTo>
                      <a:pt x="364" y="426"/>
                    </a:lnTo>
                    <a:lnTo>
                      <a:pt x="389" y="428"/>
                    </a:lnTo>
                    <a:lnTo>
                      <a:pt x="414" y="430"/>
                    </a:lnTo>
                    <a:lnTo>
                      <a:pt x="441" y="432"/>
                    </a:lnTo>
                    <a:lnTo>
                      <a:pt x="466" y="432"/>
                    </a:lnTo>
                    <a:lnTo>
                      <a:pt x="493" y="434"/>
                    </a:lnTo>
                    <a:lnTo>
                      <a:pt x="520" y="434"/>
                    </a:lnTo>
                    <a:lnTo>
                      <a:pt x="546" y="434"/>
                    </a:lnTo>
                    <a:lnTo>
                      <a:pt x="571" y="432"/>
                    </a:lnTo>
                    <a:lnTo>
                      <a:pt x="598" y="432"/>
                    </a:lnTo>
                    <a:lnTo>
                      <a:pt x="623" y="430"/>
                    </a:lnTo>
                    <a:lnTo>
                      <a:pt x="648" y="428"/>
                    </a:lnTo>
                    <a:lnTo>
                      <a:pt x="673" y="426"/>
                    </a:lnTo>
                    <a:lnTo>
                      <a:pt x="698" y="422"/>
                    </a:lnTo>
                    <a:lnTo>
                      <a:pt x="721" y="420"/>
                    </a:lnTo>
                    <a:lnTo>
                      <a:pt x="744" y="416"/>
                    </a:lnTo>
                    <a:lnTo>
                      <a:pt x="767" y="413"/>
                    </a:lnTo>
                    <a:lnTo>
                      <a:pt x="788" y="407"/>
                    </a:lnTo>
                    <a:lnTo>
                      <a:pt x="809" y="403"/>
                    </a:lnTo>
                    <a:lnTo>
                      <a:pt x="830" y="397"/>
                    </a:lnTo>
                    <a:lnTo>
                      <a:pt x="849" y="392"/>
                    </a:lnTo>
                    <a:lnTo>
                      <a:pt x="868" y="386"/>
                    </a:lnTo>
                    <a:lnTo>
                      <a:pt x="885" y="380"/>
                    </a:lnTo>
                    <a:lnTo>
                      <a:pt x="903" y="374"/>
                    </a:lnTo>
                    <a:lnTo>
                      <a:pt x="918" y="368"/>
                    </a:lnTo>
                    <a:lnTo>
                      <a:pt x="933" y="361"/>
                    </a:lnTo>
                    <a:lnTo>
                      <a:pt x="949" y="353"/>
                    </a:lnTo>
                    <a:lnTo>
                      <a:pt x="962" y="347"/>
                    </a:lnTo>
                    <a:lnTo>
                      <a:pt x="974" y="340"/>
                    </a:lnTo>
                    <a:lnTo>
                      <a:pt x="987" y="332"/>
                    </a:lnTo>
                    <a:lnTo>
                      <a:pt x="997" y="322"/>
                    </a:lnTo>
                    <a:lnTo>
                      <a:pt x="1006" y="315"/>
                    </a:lnTo>
                    <a:lnTo>
                      <a:pt x="1014" y="307"/>
                    </a:lnTo>
                    <a:lnTo>
                      <a:pt x="1021" y="297"/>
                    </a:lnTo>
                    <a:lnTo>
                      <a:pt x="1027" y="290"/>
                    </a:lnTo>
                    <a:lnTo>
                      <a:pt x="1031" y="280"/>
                    </a:lnTo>
                    <a:lnTo>
                      <a:pt x="1035" y="272"/>
                    </a:lnTo>
                    <a:lnTo>
                      <a:pt x="1037" y="263"/>
                    </a:lnTo>
                    <a:lnTo>
                      <a:pt x="1037" y="253"/>
                    </a:lnTo>
                    <a:lnTo>
                      <a:pt x="1037" y="253"/>
                    </a:lnTo>
                    <a:lnTo>
                      <a:pt x="1037" y="249"/>
                    </a:lnTo>
                    <a:lnTo>
                      <a:pt x="1037" y="248"/>
                    </a:lnTo>
                    <a:lnTo>
                      <a:pt x="1037" y="242"/>
                    </a:lnTo>
                    <a:lnTo>
                      <a:pt x="1037" y="236"/>
                    </a:lnTo>
                    <a:lnTo>
                      <a:pt x="1037" y="230"/>
                    </a:lnTo>
                    <a:lnTo>
                      <a:pt x="1037" y="223"/>
                    </a:lnTo>
                    <a:lnTo>
                      <a:pt x="1037" y="213"/>
                    </a:lnTo>
                    <a:lnTo>
                      <a:pt x="1037" y="205"/>
                    </a:lnTo>
                    <a:lnTo>
                      <a:pt x="1037" y="194"/>
                    </a:lnTo>
                    <a:lnTo>
                      <a:pt x="1037" y="184"/>
                    </a:lnTo>
                    <a:lnTo>
                      <a:pt x="1037" y="173"/>
                    </a:lnTo>
                    <a:lnTo>
                      <a:pt x="1037" y="163"/>
                    </a:lnTo>
                    <a:lnTo>
                      <a:pt x="1037" y="150"/>
                    </a:lnTo>
                    <a:lnTo>
                      <a:pt x="1037" y="138"/>
                    </a:lnTo>
                    <a:lnTo>
                      <a:pt x="1037" y="127"/>
                    </a:lnTo>
                    <a:lnTo>
                      <a:pt x="1037" y="115"/>
                    </a:lnTo>
                    <a:lnTo>
                      <a:pt x="1037" y="104"/>
                    </a:lnTo>
                    <a:lnTo>
                      <a:pt x="1037" y="92"/>
                    </a:lnTo>
                    <a:lnTo>
                      <a:pt x="1037" y="81"/>
                    </a:lnTo>
                    <a:lnTo>
                      <a:pt x="1037" y="69"/>
                    </a:lnTo>
                    <a:lnTo>
                      <a:pt x="1037" y="59"/>
                    </a:lnTo>
                    <a:lnTo>
                      <a:pt x="1037" y="50"/>
                    </a:lnTo>
                    <a:lnTo>
                      <a:pt x="1037" y="40"/>
                    </a:lnTo>
                    <a:lnTo>
                      <a:pt x="1037" y="33"/>
                    </a:lnTo>
                    <a:lnTo>
                      <a:pt x="1037" y="25"/>
                    </a:lnTo>
                    <a:lnTo>
                      <a:pt x="1037" y="17"/>
                    </a:lnTo>
                    <a:lnTo>
                      <a:pt x="1037" y="11"/>
                    </a:lnTo>
                    <a:lnTo>
                      <a:pt x="1037" y="8"/>
                    </a:lnTo>
                    <a:lnTo>
                      <a:pt x="1037" y="4"/>
                    </a:lnTo>
                    <a:lnTo>
                      <a:pt x="1037" y="2"/>
                    </a:lnTo>
                    <a:lnTo>
                      <a:pt x="1037" y="0"/>
                    </a:lnTo>
                    <a:close/>
                  </a:path>
                </a:pathLst>
              </a:custGeom>
              <a:solidFill>
                <a:srgbClr val="008080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6" name="Freeform 38"/>
              <p:cNvSpPr>
                <a:spLocks/>
              </p:cNvSpPr>
              <p:nvPr/>
            </p:nvSpPr>
            <p:spPr bwMode="auto">
              <a:xfrm>
                <a:off x="672" y="1229"/>
                <a:ext cx="617" cy="300"/>
              </a:xfrm>
              <a:custGeom>
                <a:avLst/>
                <a:gdLst/>
                <a:ahLst/>
                <a:cxnLst>
                  <a:cxn ang="0">
                    <a:pos x="1031" y="29"/>
                  </a:cxn>
                  <a:cxn ang="0">
                    <a:pos x="1006" y="63"/>
                  </a:cxn>
                  <a:cxn ang="0">
                    <a:pos x="962" y="94"/>
                  </a:cxn>
                  <a:cxn ang="0">
                    <a:pos x="903" y="121"/>
                  </a:cxn>
                  <a:cxn ang="0">
                    <a:pos x="830" y="146"/>
                  </a:cxn>
                  <a:cxn ang="0">
                    <a:pos x="744" y="163"/>
                  </a:cxn>
                  <a:cxn ang="0">
                    <a:pos x="648" y="175"/>
                  </a:cxn>
                  <a:cxn ang="0">
                    <a:pos x="546" y="180"/>
                  </a:cxn>
                  <a:cxn ang="0">
                    <a:pos x="441" y="178"/>
                  </a:cxn>
                  <a:cxn ang="0">
                    <a:pos x="341" y="171"/>
                  </a:cxn>
                  <a:cxn ang="0">
                    <a:pos x="251" y="155"/>
                  </a:cxn>
                  <a:cxn ang="0">
                    <a:pos x="171" y="134"/>
                  </a:cxn>
                  <a:cxn ang="0">
                    <a:pos x="104" y="109"/>
                  </a:cxn>
                  <a:cxn ang="0">
                    <a:pos x="52" y="79"/>
                  </a:cxn>
                  <a:cxn ang="0">
                    <a:pos x="18" y="46"/>
                  </a:cxn>
                  <a:cxn ang="0">
                    <a:pos x="2" y="9"/>
                  </a:cxn>
                  <a:cxn ang="0">
                    <a:pos x="0" y="8"/>
                  </a:cxn>
                  <a:cxn ang="0">
                    <a:pos x="0" y="33"/>
                  </a:cxn>
                  <a:cxn ang="0">
                    <a:pos x="0" y="69"/>
                  </a:cxn>
                  <a:cxn ang="0">
                    <a:pos x="0" y="115"/>
                  </a:cxn>
                  <a:cxn ang="0">
                    <a:pos x="0" y="163"/>
                  </a:cxn>
                  <a:cxn ang="0">
                    <a:pos x="0" y="205"/>
                  </a:cxn>
                  <a:cxn ang="0">
                    <a:pos x="0" y="236"/>
                  </a:cxn>
                  <a:cxn ang="0">
                    <a:pos x="0" y="253"/>
                  </a:cxn>
                  <a:cxn ang="0">
                    <a:pos x="8" y="280"/>
                  </a:cxn>
                  <a:cxn ang="0">
                    <a:pos x="33" y="315"/>
                  </a:cxn>
                  <a:cxn ang="0">
                    <a:pos x="77" y="347"/>
                  </a:cxn>
                  <a:cxn ang="0">
                    <a:pos x="136" y="374"/>
                  </a:cxn>
                  <a:cxn ang="0">
                    <a:pos x="209" y="397"/>
                  </a:cxn>
                  <a:cxn ang="0">
                    <a:pos x="295" y="416"/>
                  </a:cxn>
                  <a:cxn ang="0">
                    <a:pos x="389" y="428"/>
                  </a:cxn>
                  <a:cxn ang="0">
                    <a:pos x="493" y="434"/>
                  </a:cxn>
                  <a:cxn ang="0">
                    <a:pos x="598" y="432"/>
                  </a:cxn>
                  <a:cxn ang="0">
                    <a:pos x="698" y="422"/>
                  </a:cxn>
                  <a:cxn ang="0">
                    <a:pos x="788" y="407"/>
                  </a:cxn>
                  <a:cxn ang="0">
                    <a:pos x="868" y="386"/>
                  </a:cxn>
                  <a:cxn ang="0">
                    <a:pos x="933" y="361"/>
                  </a:cxn>
                  <a:cxn ang="0">
                    <a:pos x="987" y="332"/>
                  </a:cxn>
                  <a:cxn ang="0">
                    <a:pos x="1021" y="297"/>
                  </a:cxn>
                  <a:cxn ang="0">
                    <a:pos x="1037" y="263"/>
                  </a:cxn>
                  <a:cxn ang="0">
                    <a:pos x="1037" y="248"/>
                  </a:cxn>
                  <a:cxn ang="0">
                    <a:pos x="1037" y="223"/>
                  </a:cxn>
                  <a:cxn ang="0">
                    <a:pos x="1037" y="184"/>
                  </a:cxn>
                  <a:cxn ang="0">
                    <a:pos x="1037" y="138"/>
                  </a:cxn>
                  <a:cxn ang="0">
                    <a:pos x="1037" y="92"/>
                  </a:cxn>
                  <a:cxn ang="0">
                    <a:pos x="1037" y="50"/>
                  </a:cxn>
                  <a:cxn ang="0">
                    <a:pos x="1037" y="17"/>
                  </a:cxn>
                  <a:cxn ang="0">
                    <a:pos x="1037" y="2"/>
                  </a:cxn>
                </a:cxnLst>
                <a:rect l="0" t="0" r="r" b="b"/>
                <a:pathLst>
                  <a:path w="1037" h="434">
                    <a:moveTo>
                      <a:pt x="1037" y="0"/>
                    </a:moveTo>
                    <a:lnTo>
                      <a:pt x="1037" y="9"/>
                    </a:lnTo>
                    <a:lnTo>
                      <a:pt x="1035" y="19"/>
                    </a:lnTo>
                    <a:lnTo>
                      <a:pt x="1031" y="29"/>
                    </a:lnTo>
                    <a:lnTo>
                      <a:pt x="1027" y="36"/>
                    </a:lnTo>
                    <a:lnTo>
                      <a:pt x="1021" y="46"/>
                    </a:lnTo>
                    <a:lnTo>
                      <a:pt x="1014" y="54"/>
                    </a:lnTo>
                    <a:lnTo>
                      <a:pt x="1006" y="63"/>
                    </a:lnTo>
                    <a:lnTo>
                      <a:pt x="997" y="71"/>
                    </a:lnTo>
                    <a:lnTo>
                      <a:pt x="987" y="79"/>
                    </a:lnTo>
                    <a:lnTo>
                      <a:pt x="974" y="86"/>
                    </a:lnTo>
                    <a:lnTo>
                      <a:pt x="962" y="94"/>
                    </a:lnTo>
                    <a:lnTo>
                      <a:pt x="949" y="102"/>
                    </a:lnTo>
                    <a:lnTo>
                      <a:pt x="933" y="109"/>
                    </a:lnTo>
                    <a:lnTo>
                      <a:pt x="918" y="115"/>
                    </a:lnTo>
                    <a:lnTo>
                      <a:pt x="903" y="121"/>
                    </a:lnTo>
                    <a:lnTo>
                      <a:pt x="885" y="129"/>
                    </a:lnTo>
                    <a:lnTo>
                      <a:pt x="868" y="134"/>
                    </a:lnTo>
                    <a:lnTo>
                      <a:pt x="849" y="140"/>
                    </a:lnTo>
                    <a:lnTo>
                      <a:pt x="830" y="146"/>
                    </a:lnTo>
                    <a:lnTo>
                      <a:pt x="809" y="150"/>
                    </a:lnTo>
                    <a:lnTo>
                      <a:pt x="788" y="155"/>
                    </a:lnTo>
                    <a:lnTo>
                      <a:pt x="767" y="159"/>
                    </a:lnTo>
                    <a:lnTo>
                      <a:pt x="744" y="163"/>
                    </a:lnTo>
                    <a:lnTo>
                      <a:pt x="721" y="167"/>
                    </a:lnTo>
                    <a:lnTo>
                      <a:pt x="698" y="171"/>
                    </a:lnTo>
                    <a:lnTo>
                      <a:pt x="673" y="173"/>
                    </a:lnTo>
                    <a:lnTo>
                      <a:pt x="648" y="175"/>
                    </a:lnTo>
                    <a:lnTo>
                      <a:pt x="623" y="177"/>
                    </a:lnTo>
                    <a:lnTo>
                      <a:pt x="598" y="178"/>
                    </a:lnTo>
                    <a:lnTo>
                      <a:pt x="571" y="180"/>
                    </a:lnTo>
                    <a:lnTo>
                      <a:pt x="546" y="180"/>
                    </a:lnTo>
                    <a:lnTo>
                      <a:pt x="520" y="180"/>
                    </a:lnTo>
                    <a:lnTo>
                      <a:pt x="493" y="180"/>
                    </a:lnTo>
                    <a:lnTo>
                      <a:pt x="466" y="180"/>
                    </a:lnTo>
                    <a:lnTo>
                      <a:pt x="441" y="178"/>
                    </a:lnTo>
                    <a:lnTo>
                      <a:pt x="414" y="177"/>
                    </a:lnTo>
                    <a:lnTo>
                      <a:pt x="389" y="175"/>
                    </a:lnTo>
                    <a:lnTo>
                      <a:pt x="364" y="173"/>
                    </a:lnTo>
                    <a:lnTo>
                      <a:pt x="341" y="171"/>
                    </a:lnTo>
                    <a:lnTo>
                      <a:pt x="318" y="167"/>
                    </a:lnTo>
                    <a:lnTo>
                      <a:pt x="295" y="163"/>
                    </a:lnTo>
                    <a:lnTo>
                      <a:pt x="272" y="159"/>
                    </a:lnTo>
                    <a:lnTo>
                      <a:pt x="251" y="155"/>
                    </a:lnTo>
                    <a:lnTo>
                      <a:pt x="230" y="150"/>
                    </a:lnTo>
                    <a:lnTo>
                      <a:pt x="209" y="146"/>
                    </a:lnTo>
                    <a:lnTo>
                      <a:pt x="190" y="140"/>
                    </a:lnTo>
                    <a:lnTo>
                      <a:pt x="171" y="134"/>
                    </a:lnTo>
                    <a:lnTo>
                      <a:pt x="154" y="129"/>
                    </a:lnTo>
                    <a:lnTo>
                      <a:pt x="136" y="121"/>
                    </a:lnTo>
                    <a:lnTo>
                      <a:pt x="119" y="115"/>
                    </a:lnTo>
                    <a:lnTo>
                      <a:pt x="104" y="109"/>
                    </a:lnTo>
                    <a:lnTo>
                      <a:pt x="90" y="102"/>
                    </a:lnTo>
                    <a:lnTo>
                      <a:pt x="77" y="94"/>
                    </a:lnTo>
                    <a:lnTo>
                      <a:pt x="64" y="86"/>
                    </a:lnTo>
                    <a:lnTo>
                      <a:pt x="52" y="79"/>
                    </a:lnTo>
                    <a:lnTo>
                      <a:pt x="43" y="71"/>
                    </a:lnTo>
                    <a:lnTo>
                      <a:pt x="33" y="63"/>
                    </a:lnTo>
                    <a:lnTo>
                      <a:pt x="25" y="54"/>
                    </a:lnTo>
                    <a:lnTo>
                      <a:pt x="18" y="46"/>
                    </a:lnTo>
                    <a:lnTo>
                      <a:pt x="12" y="36"/>
                    </a:lnTo>
                    <a:lnTo>
                      <a:pt x="8" y="29"/>
                    </a:lnTo>
                    <a:lnTo>
                      <a:pt x="4" y="1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0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27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0" y="173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0" y="205"/>
                    </a:lnTo>
                    <a:lnTo>
                      <a:pt x="0" y="213"/>
                    </a:lnTo>
                    <a:lnTo>
                      <a:pt x="0" y="223"/>
                    </a:lnTo>
                    <a:lnTo>
                      <a:pt x="0" y="230"/>
                    </a:lnTo>
                    <a:lnTo>
                      <a:pt x="0" y="236"/>
                    </a:lnTo>
                    <a:lnTo>
                      <a:pt x="0" y="242"/>
                    </a:lnTo>
                    <a:lnTo>
                      <a:pt x="0" y="248"/>
                    </a:lnTo>
                    <a:lnTo>
                      <a:pt x="0" y="249"/>
                    </a:lnTo>
                    <a:lnTo>
                      <a:pt x="0" y="253"/>
                    </a:lnTo>
                    <a:lnTo>
                      <a:pt x="0" y="253"/>
                    </a:lnTo>
                    <a:lnTo>
                      <a:pt x="2" y="263"/>
                    </a:lnTo>
                    <a:lnTo>
                      <a:pt x="4" y="272"/>
                    </a:lnTo>
                    <a:lnTo>
                      <a:pt x="8" y="280"/>
                    </a:lnTo>
                    <a:lnTo>
                      <a:pt x="12" y="290"/>
                    </a:lnTo>
                    <a:lnTo>
                      <a:pt x="18" y="297"/>
                    </a:lnTo>
                    <a:lnTo>
                      <a:pt x="25" y="307"/>
                    </a:lnTo>
                    <a:lnTo>
                      <a:pt x="33" y="315"/>
                    </a:lnTo>
                    <a:lnTo>
                      <a:pt x="43" y="322"/>
                    </a:lnTo>
                    <a:lnTo>
                      <a:pt x="52" y="332"/>
                    </a:lnTo>
                    <a:lnTo>
                      <a:pt x="64" y="340"/>
                    </a:lnTo>
                    <a:lnTo>
                      <a:pt x="77" y="347"/>
                    </a:lnTo>
                    <a:lnTo>
                      <a:pt x="90" y="353"/>
                    </a:lnTo>
                    <a:lnTo>
                      <a:pt x="104" y="361"/>
                    </a:lnTo>
                    <a:lnTo>
                      <a:pt x="119" y="368"/>
                    </a:lnTo>
                    <a:lnTo>
                      <a:pt x="136" y="374"/>
                    </a:lnTo>
                    <a:lnTo>
                      <a:pt x="154" y="380"/>
                    </a:lnTo>
                    <a:lnTo>
                      <a:pt x="171" y="386"/>
                    </a:lnTo>
                    <a:lnTo>
                      <a:pt x="190" y="392"/>
                    </a:lnTo>
                    <a:lnTo>
                      <a:pt x="209" y="397"/>
                    </a:lnTo>
                    <a:lnTo>
                      <a:pt x="230" y="403"/>
                    </a:lnTo>
                    <a:lnTo>
                      <a:pt x="251" y="407"/>
                    </a:lnTo>
                    <a:lnTo>
                      <a:pt x="272" y="413"/>
                    </a:lnTo>
                    <a:lnTo>
                      <a:pt x="295" y="416"/>
                    </a:lnTo>
                    <a:lnTo>
                      <a:pt x="318" y="420"/>
                    </a:lnTo>
                    <a:lnTo>
                      <a:pt x="341" y="422"/>
                    </a:lnTo>
                    <a:lnTo>
                      <a:pt x="364" y="426"/>
                    </a:lnTo>
                    <a:lnTo>
                      <a:pt x="389" y="428"/>
                    </a:lnTo>
                    <a:lnTo>
                      <a:pt x="414" y="430"/>
                    </a:lnTo>
                    <a:lnTo>
                      <a:pt x="441" y="432"/>
                    </a:lnTo>
                    <a:lnTo>
                      <a:pt x="466" y="432"/>
                    </a:lnTo>
                    <a:lnTo>
                      <a:pt x="493" y="434"/>
                    </a:lnTo>
                    <a:lnTo>
                      <a:pt x="520" y="434"/>
                    </a:lnTo>
                    <a:lnTo>
                      <a:pt x="546" y="434"/>
                    </a:lnTo>
                    <a:lnTo>
                      <a:pt x="571" y="432"/>
                    </a:lnTo>
                    <a:lnTo>
                      <a:pt x="598" y="432"/>
                    </a:lnTo>
                    <a:lnTo>
                      <a:pt x="623" y="430"/>
                    </a:lnTo>
                    <a:lnTo>
                      <a:pt x="648" y="428"/>
                    </a:lnTo>
                    <a:lnTo>
                      <a:pt x="673" y="426"/>
                    </a:lnTo>
                    <a:lnTo>
                      <a:pt x="698" y="422"/>
                    </a:lnTo>
                    <a:lnTo>
                      <a:pt x="721" y="420"/>
                    </a:lnTo>
                    <a:lnTo>
                      <a:pt x="744" y="416"/>
                    </a:lnTo>
                    <a:lnTo>
                      <a:pt x="767" y="413"/>
                    </a:lnTo>
                    <a:lnTo>
                      <a:pt x="788" y="407"/>
                    </a:lnTo>
                    <a:lnTo>
                      <a:pt x="809" y="403"/>
                    </a:lnTo>
                    <a:lnTo>
                      <a:pt x="830" y="397"/>
                    </a:lnTo>
                    <a:lnTo>
                      <a:pt x="849" y="392"/>
                    </a:lnTo>
                    <a:lnTo>
                      <a:pt x="868" y="386"/>
                    </a:lnTo>
                    <a:lnTo>
                      <a:pt x="885" y="380"/>
                    </a:lnTo>
                    <a:lnTo>
                      <a:pt x="903" y="374"/>
                    </a:lnTo>
                    <a:lnTo>
                      <a:pt x="918" y="368"/>
                    </a:lnTo>
                    <a:lnTo>
                      <a:pt x="933" y="361"/>
                    </a:lnTo>
                    <a:lnTo>
                      <a:pt x="949" y="353"/>
                    </a:lnTo>
                    <a:lnTo>
                      <a:pt x="962" y="347"/>
                    </a:lnTo>
                    <a:lnTo>
                      <a:pt x="974" y="340"/>
                    </a:lnTo>
                    <a:lnTo>
                      <a:pt x="987" y="332"/>
                    </a:lnTo>
                    <a:lnTo>
                      <a:pt x="997" y="322"/>
                    </a:lnTo>
                    <a:lnTo>
                      <a:pt x="1006" y="315"/>
                    </a:lnTo>
                    <a:lnTo>
                      <a:pt x="1014" y="307"/>
                    </a:lnTo>
                    <a:lnTo>
                      <a:pt x="1021" y="297"/>
                    </a:lnTo>
                    <a:lnTo>
                      <a:pt x="1027" y="290"/>
                    </a:lnTo>
                    <a:lnTo>
                      <a:pt x="1031" y="280"/>
                    </a:lnTo>
                    <a:lnTo>
                      <a:pt x="1035" y="272"/>
                    </a:lnTo>
                    <a:lnTo>
                      <a:pt x="1037" y="263"/>
                    </a:lnTo>
                    <a:lnTo>
                      <a:pt x="1037" y="253"/>
                    </a:lnTo>
                    <a:lnTo>
                      <a:pt x="1037" y="253"/>
                    </a:lnTo>
                    <a:lnTo>
                      <a:pt x="1037" y="249"/>
                    </a:lnTo>
                    <a:lnTo>
                      <a:pt x="1037" y="248"/>
                    </a:lnTo>
                    <a:lnTo>
                      <a:pt x="1037" y="242"/>
                    </a:lnTo>
                    <a:lnTo>
                      <a:pt x="1037" y="236"/>
                    </a:lnTo>
                    <a:lnTo>
                      <a:pt x="1037" y="230"/>
                    </a:lnTo>
                    <a:lnTo>
                      <a:pt x="1037" y="223"/>
                    </a:lnTo>
                    <a:lnTo>
                      <a:pt x="1037" y="213"/>
                    </a:lnTo>
                    <a:lnTo>
                      <a:pt x="1037" y="205"/>
                    </a:lnTo>
                    <a:lnTo>
                      <a:pt x="1037" y="194"/>
                    </a:lnTo>
                    <a:lnTo>
                      <a:pt x="1037" y="184"/>
                    </a:lnTo>
                    <a:lnTo>
                      <a:pt x="1037" y="173"/>
                    </a:lnTo>
                    <a:lnTo>
                      <a:pt x="1037" y="163"/>
                    </a:lnTo>
                    <a:lnTo>
                      <a:pt x="1037" y="150"/>
                    </a:lnTo>
                    <a:lnTo>
                      <a:pt x="1037" y="138"/>
                    </a:lnTo>
                    <a:lnTo>
                      <a:pt x="1037" y="127"/>
                    </a:lnTo>
                    <a:lnTo>
                      <a:pt x="1037" y="115"/>
                    </a:lnTo>
                    <a:lnTo>
                      <a:pt x="1037" y="104"/>
                    </a:lnTo>
                    <a:lnTo>
                      <a:pt x="1037" y="92"/>
                    </a:lnTo>
                    <a:lnTo>
                      <a:pt x="1037" y="81"/>
                    </a:lnTo>
                    <a:lnTo>
                      <a:pt x="1037" y="69"/>
                    </a:lnTo>
                    <a:lnTo>
                      <a:pt x="1037" y="59"/>
                    </a:lnTo>
                    <a:lnTo>
                      <a:pt x="1037" y="50"/>
                    </a:lnTo>
                    <a:lnTo>
                      <a:pt x="1037" y="40"/>
                    </a:lnTo>
                    <a:lnTo>
                      <a:pt x="1037" y="33"/>
                    </a:lnTo>
                    <a:lnTo>
                      <a:pt x="1037" y="25"/>
                    </a:lnTo>
                    <a:lnTo>
                      <a:pt x="1037" y="17"/>
                    </a:lnTo>
                    <a:lnTo>
                      <a:pt x="1037" y="11"/>
                    </a:lnTo>
                    <a:lnTo>
                      <a:pt x="1037" y="8"/>
                    </a:lnTo>
                    <a:lnTo>
                      <a:pt x="1037" y="4"/>
                    </a:lnTo>
                    <a:lnTo>
                      <a:pt x="1037" y="2"/>
                    </a:lnTo>
                    <a:lnTo>
                      <a:pt x="103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7127" name="Freeform 39"/>
            <p:cNvSpPr>
              <a:spLocks noEditPoints="1"/>
            </p:cNvSpPr>
            <p:nvPr/>
          </p:nvSpPr>
          <p:spPr bwMode="auto">
            <a:xfrm>
              <a:off x="684" y="1179"/>
              <a:ext cx="466" cy="192"/>
            </a:xfrm>
            <a:custGeom>
              <a:avLst/>
              <a:gdLst/>
              <a:ahLst/>
              <a:cxnLst>
                <a:cxn ang="0">
                  <a:pos x="249" y="288"/>
                </a:cxn>
                <a:cxn ang="0">
                  <a:pos x="247" y="302"/>
                </a:cxn>
                <a:cxn ang="0">
                  <a:pos x="243" y="312"/>
                </a:cxn>
                <a:cxn ang="0">
                  <a:pos x="236" y="322"/>
                </a:cxn>
                <a:cxn ang="0">
                  <a:pos x="227" y="328"/>
                </a:cxn>
                <a:cxn ang="0">
                  <a:pos x="218" y="330"/>
                </a:cxn>
                <a:cxn ang="0">
                  <a:pos x="219" y="316"/>
                </a:cxn>
                <a:cxn ang="0">
                  <a:pos x="224" y="306"/>
                </a:cxn>
                <a:cxn ang="0">
                  <a:pos x="230" y="296"/>
                </a:cxn>
                <a:cxn ang="0">
                  <a:pos x="239" y="290"/>
                </a:cxn>
                <a:cxn ang="0">
                  <a:pos x="249" y="288"/>
                </a:cxn>
                <a:cxn ang="0">
                  <a:pos x="47" y="392"/>
                </a:cxn>
                <a:cxn ang="0">
                  <a:pos x="171" y="392"/>
                </a:cxn>
                <a:cxn ang="0">
                  <a:pos x="171" y="557"/>
                </a:cxn>
                <a:cxn ang="0">
                  <a:pos x="140" y="557"/>
                </a:cxn>
                <a:cxn ang="0">
                  <a:pos x="194" y="618"/>
                </a:cxn>
                <a:cxn ang="0">
                  <a:pos x="249" y="557"/>
                </a:cxn>
                <a:cxn ang="0">
                  <a:pos x="218" y="557"/>
                </a:cxn>
                <a:cxn ang="0">
                  <a:pos x="218" y="392"/>
                </a:cxn>
                <a:cxn ang="0">
                  <a:pos x="235" y="390"/>
                </a:cxn>
                <a:cxn ang="0">
                  <a:pos x="251" y="382"/>
                </a:cxn>
                <a:cxn ang="0">
                  <a:pos x="266" y="370"/>
                </a:cxn>
                <a:cxn ang="0">
                  <a:pos x="278" y="352"/>
                </a:cxn>
                <a:cxn ang="0">
                  <a:pos x="288" y="334"/>
                </a:cxn>
                <a:cxn ang="0">
                  <a:pos x="293" y="312"/>
                </a:cxn>
                <a:cxn ang="0">
                  <a:pos x="295" y="288"/>
                </a:cxn>
                <a:cxn ang="0">
                  <a:pos x="419" y="288"/>
                </a:cxn>
                <a:cxn ang="0">
                  <a:pos x="419" y="330"/>
                </a:cxn>
                <a:cxn ang="0">
                  <a:pos x="466" y="258"/>
                </a:cxn>
                <a:cxn ang="0">
                  <a:pos x="419" y="185"/>
                </a:cxn>
                <a:cxn ang="0">
                  <a:pos x="419" y="226"/>
                </a:cxn>
                <a:cxn ang="0">
                  <a:pos x="295" y="226"/>
                </a:cxn>
                <a:cxn ang="0">
                  <a:pos x="295" y="61"/>
                </a:cxn>
                <a:cxn ang="0">
                  <a:pos x="326" y="61"/>
                </a:cxn>
                <a:cxn ang="0">
                  <a:pos x="272" y="0"/>
                </a:cxn>
                <a:cxn ang="0">
                  <a:pos x="218" y="61"/>
                </a:cxn>
                <a:cxn ang="0">
                  <a:pos x="249" y="61"/>
                </a:cxn>
                <a:cxn ang="0">
                  <a:pos x="249" y="226"/>
                </a:cxn>
                <a:cxn ang="0">
                  <a:pos x="231" y="228"/>
                </a:cxn>
                <a:cxn ang="0">
                  <a:pos x="215" y="236"/>
                </a:cxn>
                <a:cxn ang="0">
                  <a:pos x="200" y="248"/>
                </a:cxn>
                <a:cxn ang="0">
                  <a:pos x="188" y="266"/>
                </a:cxn>
                <a:cxn ang="0">
                  <a:pos x="179" y="284"/>
                </a:cxn>
                <a:cxn ang="0">
                  <a:pos x="173" y="306"/>
                </a:cxn>
                <a:cxn ang="0">
                  <a:pos x="171" y="330"/>
                </a:cxn>
                <a:cxn ang="0">
                  <a:pos x="47" y="330"/>
                </a:cxn>
                <a:cxn ang="0">
                  <a:pos x="47" y="288"/>
                </a:cxn>
                <a:cxn ang="0">
                  <a:pos x="0" y="360"/>
                </a:cxn>
                <a:cxn ang="0">
                  <a:pos x="47" y="433"/>
                </a:cxn>
                <a:cxn ang="0">
                  <a:pos x="47" y="392"/>
                </a:cxn>
              </a:cxnLst>
              <a:rect l="0" t="0" r="r" b="b"/>
              <a:pathLst>
                <a:path w="466" h="618">
                  <a:moveTo>
                    <a:pt x="249" y="288"/>
                  </a:moveTo>
                  <a:lnTo>
                    <a:pt x="247" y="302"/>
                  </a:lnTo>
                  <a:lnTo>
                    <a:pt x="243" y="312"/>
                  </a:lnTo>
                  <a:lnTo>
                    <a:pt x="236" y="322"/>
                  </a:lnTo>
                  <a:lnTo>
                    <a:pt x="227" y="328"/>
                  </a:lnTo>
                  <a:lnTo>
                    <a:pt x="218" y="330"/>
                  </a:lnTo>
                  <a:lnTo>
                    <a:pt x="219" y="316"/>
                  </a:lnTo>
                  <a:lnTo>
                    <a:pt x="224" y="306"/>
                  </a:lnTo>
                  <a:lnTo>
                    <a:pt x="230" y="296"/>
                  </a:lnTo>
                  <a:lnTo>
                    <a:pt x="239" y="290"/>
                  </a:lnTo>
                  <a:lnTo>
                    <a:pt x="249" y="288"/>
                  </a:lnTo>
                  <a:close/>
                  <a:moveTo>
                    <a:pt x="47" y="392"/>
                  </a:moveTo>
                  <a:lnTo>
                    <a:pt x="171" y="392"/>
                  </a:lnTo>
                  <a:lnTo>
                    <a:pt x="171" y="557"/>
                  </a:lnTo>
                  <a:lnTo>
                    <a:pt x="140" y="557"/>
                  </a:lnTo>
                  <a:lnTo>
                    <a:pt x="194" y="618"/>
                  </a:lnTo>
                  <a:lnTo>
                    <a:pt x="249" y="557"/>
                  </a:lnTo>
                  <a:lnTo>
                    <a:pt x="218" y="557"/>
                  </a:lnTo>
                  <a:lnTo>
                    <a:pt x="218" y="392"/>
                  </a:lnTo>
                  <a:lnTo>
                    <a:pt x="235" y="390"/>
                  </a:lnTo>
                  <a:lnTo>
                    <a:pt x="251" y="382"/>
                  </a:lnTo>
                  <a:lnTo>
                    <a:pt x="266" y="370"/>
                  </a:lnTo>
                  <a:lnTo>
                    <a:pt x="278" y="352"/>
                  </a:lnTo>
                  <a:lnTo>
                    <a:pt x="288" y="334"/>
                  </a:lnTo>
                  <a:lnTo>
                    <a:pt x="293" y="312"/>
                  </a:lnTo>
                  <a:lnTo>
                    <a:pt x="295" y="288"/>
                  </a:lnTo>
                  <a:lnTo>
                    <a:pt x="419" y="288"/>
                  </a:lnTo>
                  <a:lnTo>
                    <a:pt x="419" y="330"/>
                  </a:lnTo>
                  <a:lnTo>
                    <a:pt x="466" y="258"/>
                  </a:lnTo>
                  <a:lnTo>
                    <a:pt x="419" y="185"/>
                  </a:lnTo>
                  <a:lnTo>
                    <a:pt x="419" y="226"/>
                  </a:lnTo>
                  <a:lnTo>
                    <a:pt x="295" y="226"/>
                  </a:lnTo>
                  <a:lnTo>
                    <a:pt x="295" y="61"/>
                  </a:lnTo>
                  <a:lnTo>
                    <a:pt x="326" y="61"/>
                  </a:lnTo>
                  <a:lnTo>
                    <a:pt x="272" y="0"/>
                  </a:lnTo>
                  <a:lnTo>
                    <a:pt x="218" y="61"/>
                  </a:lnTo>
                  <a:lnTo>
                    <a:pt x="249" y="61"/>
                  </a:lnTo>
                  <a:lnTo>
                    <a:pt x="249" y="226"/>
                  </a:lnTo>
                  <a:lnTo>
                    <a:pt x="231" y="228"/>
                  </a:lnTo>
                  <a:lnTo>
                    <a:pt x="215" y="236"/>
                  </a:lnTo>
                  <a:lnTo>
                    <a:pt x="200" y="248"/>
                  </a:lnTo>
                  <a:lnTo>
                    <a:pt x="188" y="266"/>
                  </a:lnTo>
                  <a:lnTo>
                    <a:pt x="179" y="284"/>
                  </a:lnTo>
                  <a:lnTo>
                    <a:pt x="173" y="306"/>
                  </a:lnTo>
                  <a:lnTo>
                    <a:pt x="171" y="330"/>
                  </a:lnTo>
                  <a:lnTo>
                    <a:pt x="47" y="330"/>
                  </a:lnTo>
                  <a:lnTo>
                    <a:pt x="47" y="288"/>
                  </a:lnTo>
                  <a:lnTo>
                    <a:pt x="0" y="360"/>
                  </a:lnTo>
                  <a:lnTo>
                    <a:pt x="47" y="433"/>
                  </a:lnTo>
                  <a:lnTo>
                    <a:pt x="47" y="392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17128" name="Picture 4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1358900" y="5176838"/>
            <a:ext cx="685800" cy="646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217129" name="Rectangle 41"/>
          <p:cNvSpPr>
            <a:spLocks noChangeArrowheads="1"/>
          </p:cNvSpPr>
          <p:nvPr/>
        </p:nvSpPr>
        <p:spPr bwMode="auto">
          <a:xfrm>
            <a:off x="3035300" y="1679575"/>
            <a:ext cx="25908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b="1"/>
              <a:t>HTTP msg</a:t>
            </a:r>
          </a:p>
        </p:txBody>
      </p:sp>
      <p:sp>
        <p:nvSpPr>
          <p:cNvPr id="217130" name="Rectangle 42"/>
          <p:cNvSpPr>
            <a:spLocks noChangeArrowheads="1"/>
          </p:cNvSpPr>
          <p:nvPr/>
        </p:nvSpPr>
        <p:spPr bwMode="auto">
          <a:xfrm>
            <a:off x="3035300" y="2136775"/>
            <a:ext cx="25908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b="1"/>
              <a:t>TCP segment</a:t>
            </a:r>
          </a:p>
        </p:txBody>
      </p:sp>
      <p:sp>
        <p:nvSpPr>
          <p:cNvPr id="217131" name="Rectangle 43"/>
          <p:cNvSpPr>
            <a:spLocks noChangeArrowheads="1"/>
          </p:cNvSpPr>
          <p:nvPr/>
        </p:nvSpPr>
        <p:spPr bwMode="auto">
          <a:xfrm>
            <a:off x="2197100" y="2670175"/>
            <a:ext cx="914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b="1"/>
              <a:t>pkt</a:t>
            </a:r>
            <a:endParaRPr lang="en-US" sz="2000"/>
          </a:p>
        </p:txBody>
      </p:sp>
      <p:sp>
        <p:nvSpPr>
          <p:cNvPr id="217132" name="Rectangle 44"/>
          <p:cNvSpPr>
            <a:spLocks noChangeArrowheads="1"/>
          </p:cNvSpPr>
          <p:nvPr/>
        </p:nvSpPr>
        <p:spPr bwMode="auto">
          <a:xfrm>
            <a:off x="2139261" y="3190875"/>
            <a:ext cx="999226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b="1" dirty="0" smtClean="0"/>
              <a:t>frame</a:t>
            </a:r>
            <a:endParaRPr lang="en-US" sz="2000" dirty="0"/>
          </a:p>
        </p:txBody>
      </p:sp>
      <p:sp>
        <p:nvSpPr>
          <p:cNvPr id="217133" name="Text Box 45"/>
          <p:cNvSpPr txBox="1">
            <a:spLocks noChangeArrowheads="1"/>
          </p:cNvSpPr>
          <p:nvPr/>
        </p:nvSpPr>
        <p:spPr bwMode="auto">
          <a:xfrm>
            <a:off x="2120900" y="3876675"/>
            <a:ext cx="914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>
                <a:solidFill>
                  <a:schemeClr val="bg1"/>
                </a:solidFill>
              </a:rPr>
              <a:t>bits</a:t>
            </a:r>
          </a:p>
        </p:txBody>
      </p:sp>
      <p:sp>
        <p:nvSpPr>
          <p:cNvPr id="217134" name="Text Box 46"/>
          <p:cNvSpPr txBox="1">
            <a:spLocks noChangeArrowheads="1"/>
          </p:cNvSpPr>
          <p:nvPr/>
        </p:nvSpPr>
        <p:spPr bwMode="auto">
          <a:xfrm>
            <a:off x="3708400" y="5653088"/>
            <a:ext cx="2057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router</a:t>
            </a:r>
          </a:p>
        </p:txBody>
      </p:sp>
      <p:sp>
        <p:nvSpPr>
          <p:cNvPr id="217135" name="AutoShape 47"/>
          <p:cNvSpPr>
            <a:spLocks noChangeArrowheads="1"/>
          </p:cNvSpPr>
          <p:nvPr/>
        </p:nvSpPr>
        <p:spPr bwMode="auto">
          <a:xfrm>
            <a:off x="520700" y="2060575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7136" name="Group 48"/>
          <p:cNvGrpSpPr>
            <a:grpSpLocks/>
          </p:cNvGrpSpPr>
          <p:nvPr/>
        </p:nvGrpSpPr>
        <p:grpSpPr bwMode="auto">
          <a:xfrm>
            <a:off x="596900" y="4041775"/>
            <a:ext cx="3581400" cy="609600"/>
            <a:chOff x="384" y="2736"/>
            <a:chExt cx="2256" cy="384"/>
          </a:xfrm>
        </p:grpSpPr>
        <p:sp>
          <p:nvSpPr>
            <p:cNvPr id="217137" name="AutoShape 49"/>
            <p:cNvSpPr>
              <a:spLocks noChangeArrowheads="1"/>
            </p:cNvSpPr>
            <p:nvPr/>
          </p:nvSpPr>
          <p:spPr bwMode="auto">
            <a:xfrm flipV="1">
              <a:off x="384" y="2736"/>
              <a:ext cx="336" cy="384"/>
            </a:xfrm>
            <a:custGeom>
              <a:avLst/>
              <a:gdLst>
                <a:gd name="G0" fmla="+- 15126 0 0"/>
                <a:gd name="G1" fmla="+- 2912 0 0"/>
                <a:gd name="G2" fmla="+- 12158 0 2912"/>
                <a:gd name="G3" fmla="+- G2 0 2912"/>
                <a:gd name="G4" fmla="*/ G3 32768 32059"/>
                <a:gd name="G5" fmla="*/ G4 1 2"/>
                <a:gd name="G6" fmla="+- 21600 0 15126"/>
                <a:gd name="G7" fmla="*/ G6 2912 6079"/>
                <a:gd name="G8" fmla="+- G7 15126 0"/>
                <a:gd name="T0" fmla="*/ 15126 w 21600"/>
                <a:gd name="T1" fmla="*/ 0 h 21600"/>
                <a:gd name="T2" fmla="*/ 15126 w 21600"/>
                <a:gd name="T3" fmla="*/ 12158 h 21600"/>
                <a:gd name="T4" fmla="*/ 3237 w 21600"/>
                <a:gd name="T5" fmla="*/ 21600 h 21600"/>
                <a:gd name="T6" fmla="*/ 21600 w 21600"/>
                <a:gd name="T7" fmla="*/ 6079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G1 h 21600"/>
                <a:gd name="T14" fmla="*/ G8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38" name="AutoShape 50"/>
            <p:cNvSpPr>
              <a:spLocks noChangeArrowheads="1"/>
            </p:cNvSpPr>
            <p:nvPr/>
          </p:nvSpPr>
          <p:spPr bwMode="auto">
            <a:xfrm>
              <a:off x="720" y="2880"/>
              <a:ext cx="1536" cy="240"/>
            </a:xfrm>
            <a:prstGeom prst="rightArrow">
              <a:avLst>
                <a:gd name="adj1" fmla="val 50000"/>
                <a:gd name="adj2" fmla="val 160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39" name="AutoShape 51"/>
            <p:cNvSpPr>
              <a:spLocks noChangeArrowheads="1"/>
            </p:cNvSpPr>
            <p:nvPr/>
          </p:nvSpPr>
          <p:spPr bwMode="auto">
            <a:xfrm rot="16200000" flipV="1">
              <a:off x="2280" y="2712"/>
              <a:ext cx="336" cy="384"/>
            </a:xfrm>
            <a:custGeom>
              <a:avLst/>
              <a:gdLst>
                <a:gd name="G0" fmla="+- 15126 0 0"/>
                <a:gd name="G1" fmla="+- 2912 0 0"/>
                <a:gd name="G2" fmla="+- 12158 0 2912"/>
                <a:gd name="G3" fmla="+- G2 0 2912"/>
                <a:gd name="G4" fmla="*/ G3 32768 32059"/>
                <a:gd name="G5" fmla="*/ G4 1 2"/>
                <a:gd name="G6" fmla="+- 21600 0 15126"/>
                <a:gd name="G7" fmla="*/ G6 2912 6079"/>
                <a:gd name="G8" fmla="+- G7 15126 0"/>
                <a:gd name="T0" fmla="*/ 15126 w 21600"/>
                <a:gd name="T1" fmla="*/ 0 h 21600"/>
                <a:gd name="T2" fmla="*/ 15126 w 21600"/>
                <a:gd name="T3" fmla="*/ 12158 h 21600"/>
                <a:gd name="T4" fmla="*/ 3237 w 21600"/>
                <a:gd name="T5" fmla="*/ 21600 h 21600"/>
                <a:gd name="T6" fmla="*/ 21600 w 21600"/>
                <a:gd name="T7" fmla="*/ 6079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G1 h 21600"/>
                <a:gd name="T14" fmla="*/ G8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7140" name="AutoShape 52"/>
          <p:cNvSpPr>
            <a:spLocks noChangeArrowheads="1"/>
          </p:cNvSpPr>
          <p:nvPr/>
        </p:nvSpPr>
        <p:spPr bwMode="auto">
          <a:xfrm>
            <a:off x="3873500" y="2898775"/>
            <a:ext cx="1524000" cy="1066800"/>
          </a:xfrm>
          <a:prstGeom prst="curvedDownArrow">
            <a:avLst>
              <a:gd name="adj1" fmla="val 28571"/>
              <a:gd name="adj2" fmla="val 57143"/>
              <a:gd name="adj3" fmla="val 33333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7141" name="Group 53"/>
          <p:cNvGrpSpPr>
            <a:grpSpLocks/>
          </p:cNvGrpSpPr>
          <p:nvPr/>
        </p:nvGrpSpPr>
        <p:grpSpPr bwMode="auto">
          <a:xfrm>
            <a:off x="5016500" y="4041775"/>
            <a:ext cx="3581400" cy="609600"/>
            <a:chOff x="3168" y="2736"/>
            <a:chExt cx="2256" cy="384"/>
          </a:xfrm>
        </p:grpSpPr>
        <p:sp>
          <p:nvSpPr>
            <p:cNvPr id="217142" name="AutoShape 54"/>
            <p:cNvSpPr>
              <a:spLocks noChangeArrowheads="1"/>
            </p:cNvSpPr>
            <p:nvPr/>
          </p:nvSpPr>
          <p:spPr bwMode="auto">
            <a:xfrm flipV="1">
              <a:off x="3168" y="2736"/>
              <a:ext cx="336" cy="384"/>
            </a:xfrm>
            <a:custGeom>
              <a:avLst/>
              <a:gdLst>
                <a:gd name="G0" fmla="+- 15126 0 0"/>
                <a:gd name="G1" fmla="+- 2912 0 0"/>
                <a:gd name="G2" fmla="+- 12158 0 2912"/>
                <a:gd name="G3" fmla="+- G2 0 2912"/>
                <a:gd name="G4" fmla="*/ G3 32768 32059"/>
                <a:gd name="G5" fmla="*/ G4 1 2"/>
                <a:gd name="G6" fmla="+- 21600 0 15126"/>
                <a:gd name="G7" fmla="*/ G6 2912 6079"/>
                <a:gd name="G8" fmla="+- G7 15126 0"/>
                <a:gd name="T0" fmla="*/ 15126 w 21600"/>
                <a:gd name="T1" fmla="*/ 0 h 21600"/>
                <a:gd name="T2" fmla="*/ 15126 w 21600"/>
                <a:gd name="T3" fmla="*/ 12158 h 21600"/>
                <a:gd name="T4" fmla="*/ 3237 w 21600"/>
                <a:gd name="T5" fmla="*/ 21600 h 21600"/>
                <a:gd name="T6" fmla="*/ 21600 w 21600"/>
                <a:gd name="T7" fmla="*/ 6079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G1 h 21600"/>
                <a:gd name="T14" fmla="*/ G8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43" name="AutoShape 55"/>
            <p:cNvSpPr>
              <a:spLocks noChangeArrowheads="1"/>
            </p:cNvSpPr>
            <p:nvPr/>
          </p:nvSpPr>
          <p:spPr bwMode="auto">
            <a:xfrm>
              <a:off x="3504" y="2880"/>
              <a:ext cx="1536" cy="240"/>
            </a:xfrm>
            <a:prstGeom prst="rightArrow">
              <a:avLst>
                <a:gd name="adj1" fmla="val 50000"/>
                <a:gd name="adj2" fmla="val 160000"/>
              </a:avLst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44" name="AutoShape 56"/>
            <p:cNvSpPr>
              <a:spLocks noChangeArrowheads="1"/>
            </p:cNvSpPr>
            <p:nvPr/>
          </p:nvSpPr>
          <p:spPr bwMode="auto">
            <a:xfrm rot="16200000" flipV="1">
              <a:off x="5064" y="2712"/>
              <a:ext cx="336" cy="384"/>
            </a:xfrm>
            <a:custGeom>
              <a:avLst/>
              <a:gdLst>
                <a:gd name="G0" fmla="+- 15126 0 0"/>
                <a:gd name="G1" fmla="+- 2912 0 0"/>
                <a:gd name="G2" fmla="+- 12158 0 2912"/>
                <a:gd name="G3" fmla="+- G2 0 2912"/>
                <a:gd name="G4" fmla="*/ G3 32768 32059"/>
                <a:gd name="G5" fmla="*/ G4 1 2"/>
                <a:gd name="G6" fmla="+- 21600 0 15126"/>
                <a:gd name="G7" fmla="*/ G6 2912 6079"/>
                <a:gd name="G8" fmla="+- G7 15126 0"/>
                <a:gd name="T0" fmla="*/ 15126 w 21600"/>
                <a:gd name="T1" fmla="*/ 0 h 21600"/>
                <a:gd name="T2" fmla="*/ 15126 w 21600"/>
                <a:gd name="T3" fmla="*/ 12158 h 21600"/>
                <a:gd name="T4" fmla="*/ 3237 w 21600"/>
                <a:gd name="T5" fmla="*/ 21600 h 21600"/>
                <a:gd name="T6" fmla="*/ 21600 w 21600"/>
                <a:gd name="T7" fmla="*/ 6079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G1 h 21600"/>
                <a:gd name="T14" fmla="*/ G8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7145" name="AutoShape 57"/>
          <p:cNvSpPr>
            <a:spLocks noChangeArrowheads="1"/>
          </p:cNvSpPr>
          <p:nvPr/>
        </p:nvSpPr>
        <p:spPr bwMode="auto">
          <a:xfrm flipV="1">
            <a:off x="8266113" y="2047875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78364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7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7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7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7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17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135" grpId="0" animBg="1"/>
      <p:bldP spid="217140" grpId="0" animBg="1"/>
      <p:bldP spid="21714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TCP/IP View of Encapsulation</a:t>
            </a:r>
          </a:p>
        </p:txBody>
      </p:sp>
      <p:sp>
        <p:nvSpPr>
          <p:cNvPr id="31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B38A55-43D0-464E-9E55-7CEAA5F86918}" type="slidenum">
              <a:rPr lang="en-US"/>
              <a:pPr/>
              <a:t>29</a:t>
            </a:fld>
            <a:endParaRPr lang="en-US"/>
          </a:p>
        </p:txBody>
      </p:sp>
      <p:grpSp>
        <p:nvGrpSpPr>
          <p:cNvPr id="218115" name="Group 3"/>
          <p:cNvGrpSpPr>
            <a:grpSpLocks/>
          </p:cNvGrpSpPr>
          <p:nvPr/>
        </p:nvGrpSpPr>
        <p:grpSpPr bwMode="auto">
          <a:xfrm>
            <a:off x="3820388" y="1749041"/>
            <a:ext cx="3716589" cy="669084"/>
            <a:chOff x="2571" y="1390"/>
            <a:chExt cx="1611" cy="368"/>
          </a:xfrm>
        </p:grpSpPr>
        <p:sp>
          <p:nvSpPr>
            <p:cNvPr id="218116" name="Rectangle 4"/>
            <p:cNvSpPr>
              <a:spLocks noChangeArrowheads="1"/>
            </p:cNvSpPr>
            <p:nvPr/>
          </p:nvSpPr>
          <p:spPr bwMode="auto">
            <a:xfrm>
              <a:off x="3193" y="1390"/>
              <a:ext cx="989" cy="35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 dirty="0"/>
                <a:t>User Data</a:t>
              </a:r>
            </a:p>
          </p:txBody>
        </p:sp>
        <p:sp>
          <p:nvSpPr>
            <p:cNvPr id="218117" name="Rectangle 5"/>
            <p:cNvSpPr>
              <a:spLocks noChangeArrowheads="1"/>
            </p:cNvSpPr>
            <p:nvPr/>
          </p:nvSpPr>
          <p:spPr bwMode="auto">
            <a:xfrm>
              <a:off x="2571" y="1407"/>
              <a:ext cx="600" cy="351"/>
            </a:xfrm>
            <a:prstGeom prst="rect">
              <a:avLst/>
            </a:prstGeom>
            <a:solidFill>
              <a:srgbClr val="FFFFCC"/>
            </a:solidFill>
            <a:ln w="28575">
              <a:solidFill>
                <a:srgbClr val="FFFF00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endParaRPr lang="en-US" b="1"/>
            </a:p>
          </p:txBody>
        </p:sp>
      </p:grpSp>
      <p:grpSp>
        <p:nvGrpSpPr>
          <p:cNvPr id="218118" name="Group 6"/>
          <p:cNvGrpSpPr>
            <a:grpSpLocks/>
          </p:cNvGrpSpPr>
          <p:nvPr/>
        </p:nvGrpSpPr>
        <p:grpSpPr bwMode="auto">
          <a:xfrm>
            <a:off x="3995541" y="2232460"/>
            <a:ext cx="4064088" cy="1143170"/>
            <a:chOff x="2701" y="1866"/>
            <a:chExt cx="1768" cy="627"/>
          </a:xfrm>
        </p:grpSpPr>
        <p:sp>
          <p:nvSpPr>
            <p:cNvPr id="218119" name="Rectangle 7"/>
            <p:cNvSpPr>
              <a:spLocks noChangeArrowheads="1"/>
            </p:cNvSpPr>
            <p:nvPr/>
          </p:nvSpPr>
          <p:spPr bwMode="auto">
            <a:xfrm>
              <a:off x="2701" y="2142"/>
              <a:ext cx="1596" cy="351"/>
            </a:xfrm>
            <a:prstGeom prst="rect">
              <a:avLst/>
            </a:prstGeom>
            <a:solidFill>
              <a:srgbClr val="FFFFCC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en-US" b="1" dirty="0"/>
                <a:t>TCP segment</a:t>
              </a:r>
            </a:p>
          </p:txBody>
        </p:sp>
        <p:sp>
          <p:nvSpPr>
            <p:cNvPr id="218120" name="AutoShape 8"/>
            <p:cNvSpPr>
              <a:spLocks/>
            </p:cNvSpPr>
            <p:nvPr/>
          </p:nvSpPr>
          <p:spPr bwMode="auto">
            <a:xfrm rot="-5400000">
              <a:off x="3623" y="1176"/>
              <a:ext cx="156" cy="1536"/>
            </a:xfrm>
            <a:prstGeom prst="leftBrace">
              <a:avLst>
                <a:gd name="adj1" fmla="val 82051"/>
                <a:gd name="adj2" fmla="val 50000"/>
              </a:avLst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8121" name="Group 9"/>
          <p:cNvGrpSpPr>
            <a:grpSpLocks/>
          </p:cNvGrpSpPr>
          <p:nvPr/>
        </p:nvGrpSpPr>
        <p:grpSpPr bwMode="auto">
          <a:xfrm>
            <a:off x="2216468" y="3339465"/>
            <a:ext cx="5501475" cy="973806"/>
            <a:chOff x="2319" y="2430"/>
            <a:chExt cx="2575" cy="534"/>
          </a:xfrm>
        </p:grpSpPr>
        <p:sp>
          <p:nvSpPr>
            <p:cNvPr id="218122" name="Rectangle 10"/>
            <p:cNvSpPr>
              <a:spLocks noChangeArrowheads="1"/>
            </p:cNvSpPr>
            <p:nvPr/>
          </p:nvSpPr>
          <p:spPr bwMode="auto">
            <a:xfrm>
              <a:off x="2681" y="2613"/>
              <a:ext cx="2213" cy="351"/>
            </a:xfrm>
            <a:prstGeom prst="rect">
              <a:avLst/>
            </a:prstGeom>
            <a:solidFill>
              <a:srgbClr val="CCFF99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r>
                <a:rPr lang="en-US" b="1" dirty="0" smtClean="0"/>
                <a:t>Network segment</a:t>
              </a:r>
              <a:endParaRPr lang="en-US" b="1" dirty="0"/>
            </a:p>
          </p:txBody>
        </p:sp>
        <p:sp>
          <p:nvSpPr>
            <p:cNvPr id="218123" name="AutoShape 11"/>
            <p:cNvSpPr>
              <a:spLocks/>
            </p:cNvSpPr>
            <p:nvPr/>
          </p:nvSpPr>
          <p:spPr bwMode="auto">
            <a:xfrm rot="-5400000">
              <a:off x="3346" y="1403"/>
              <a:ext cx="129" cy="2184"/>
            </a:xfrm>
            <a:prstGeom prst="leftBrace">
              <a:avLst>
                <a:gd name="adj1" fmla="val 141085"/>
                <a:gd name="adj2" fmla="val 50000"/>
              </a:avLst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8124" name="Group 12"/>
          <p:cNvGrpSpPr>
            <a:grpSpLocks/>
          </p:cNvGrpSpPr>
          <p:nvPr/>
        </p:nvGrpSpPr>
        <p:grpSpPr bwMode="auto">
          <a:xfrm>
            <a:off x="1967779" y="4305214"/>
            <a:ext cx="5775325" cy="977900"/>
            <a:chOff x="1533" y="2731"/>
            <a:chExt cx="2814" cy="537"/>
          </a:xfrm>
        </p:grpSpPr>
        <p:sp>
          <p:nvSpPr>
            <p:cNvPr id="218125" name="Rectangle 13"/>
            <p:cNvSpPr>
              <a:spLocks noChangeArrowheads="1"/>
            </p:cNvSpPr>
            <p:nvPr/>
          </p:nvSpPr>
          <p:spPr bwMode="auto">
            <a:xfrm>
              <a:off x="1534" y="2917"/>
              <a:ext cx="2813" cy="351"/>
            </a:xfrm>
            <a:prstGeom prst="rect">
              <a:avLst/>
            </a:prstGeom>
            <a:solidFill>
              <a:srgbClr val="FFCCFF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r>
                <a:rPr lang="en-US" b="1" dirty="0" smtClean="0"/>
                <a:t>Link layer segment</a:t>
              </a:r>
              <a:endParaRPr lang="en-US" b="1" dirty="0"/>
            </a:p>
          </p:txBody>
        </p:sp>
        <p:sp>
          <p:nvSpPr>
            <p:cNvPr id="218126" name="AutoShape 14"/>
            <p:cNvSpPr>
              <a:spLocks/>
            </p:cNvSpPr>
            <p:nvPr/>
          </p:nvSpPr>
          <p:spPr bwMode="auto">
            <a:xfrm rot="-5400000">
              <a:off x="2853" y="1411"/>
              <a:ext cx="162" cy="2802"/>
            </a:xfrm>
            <a:prstGeom prst="leftBrace">
              <a:avLst>
                <a:gd name="adj1" fmla="val 144136"/>
                <a:gd name="adj2" fmla="val 50000"/>
              </a:avLst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8127" name="Group 15"/>
          <p:cNvGrpSpPr>
            <a:grpSpLocks/>
          </p:cNvGrpSpPr>
          <p:nvPr/>
        </p:nvGrpSpPr>
        <p:grpSpPr bwMode="auto">
          <a:xfrm>
            <a:off x="973975" y="5305944"/>
            <a:ext cx="7874000" cy="1001713"/>
            <a:chOff x="930" y="3283"/>
            <a:chExt cx="4021" cy="550"/>
          </a:xfrm>
        </p:grpSpPr>
        <p:sp>
          <p:nvSpPr>
            <p:cNvPr id="218128" name="Rectangle 16"/>
            <p:cNvSpPr>
              <a:spLocks noChangeArrowheads="1"/>
            </p:cNvSpPr>
            <p:nvPr/>
          </p:nvSpPr>
          <p:spPr bwMode="auto">
            <a:xfrm>
              <a:off x="930" y="3482"/>
              <a:ext cx="4021" cy="351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r>
                <a:rPr lang="en-US" b="1" dirty="0"/>
                <a:t>MAC frame</a:t>
              </a:r>
            </a:p>
          </p:txBody>
        </p:sp>
        <p:sp>
          <p:nvSpPr>
            <p:cNvPr id="218129" name="AutoShape 17"/>
            <p:cNvSpPr>
              <a:spLocks/>
            </p:cNvSpPr>
            <p:nvPr/>
          </p:nvSpPr>
          <p:spPr bwMode="auto">
            <a:xfrm rot="-5400000">
              <a:off x="2851" y="1369"/>
              <a:ext cx="182" cy="4010"/>
            </a:xfrm>
            <a:prstGeom prst="leftBrace">
              <a:avLst>
                <a:gd name="adj1" fmla="val 183608"/>
                <a:gd name="adj2" fmla="val 50000"/>
              </a:avLst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130" name="Text Box 18"/>
          <p:cNvSpPr txBox="1">
            <a:spLocks noChangeArrowheads="1"/>
          </p:cNvSpPr>
          <p:nvPr/>
        </p:nvSpPr>
        <p:spPr bwMode="auto">
          <a:xfrm>
            <a:off x="3728265" y="1823716"/>
            <a:ext cx="1568450" cy="46166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400" b="1" dirty="0"/>
              <a:t>TCP </a:t>
            </a:r>
            <a:r>
              <a:rPr lang="en-US" sz="2400" b="1" dirty="0" err="1"/>
              <a:t>hdr</a:t>
            </a:r>
            <a:endParaRPr lang="en-US" sz="2400" b="1" dirty="0"/>
          </a:p>
        </p:txBody>
      </p:sp>
      <p:grpSp>
        <p:nvGrpSpPr>
          <p:cNvPr id="218131" name="Group 19"/>
          <p:cNvGrpSpPr>
            <a:grpSpLocks/>
          </p:cNvGrpSpPr>
          <p:nvPr/>
        </p:nvGrpSpPr>
        <p:grpSpPr bwMode="auto">
          <a:xfrm>
            <a:off x="2814582" y="2723169"/>
            <a:ext cx="1274763" cy="639763"/>
            <a:chOff x="1647" y="1574"/>
            <a:chExt cx="803" cy="403"/>
          </a:xfrm>
        </p:grpSpPr>
        <p:sp>
          <p:nvSpPr>
            <p:cNvPr id="218132" name="Rectangle 20"/>
            <p:cNvSpPr>
              <a:spLocks noChangeArrowheads="1"/>
            </p:cNvSpPr>
            <p:nvPr/>
          </p:nvSpPr>
          <p:spPr bwMode="auto">
            <a:xfrm>
              <a:off x="1726" y="1574"/>
              <a:ext cx="658" cy="403"/>
            </a:xfrm>
            <a:prstGeom prst="rect">
              <a:avLst/>
            </a:prstGeom>
            <a:solidFill>
              <a:srgbClr val="CCFF99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endParaRPr lang="en-US" b="1"/>
            </a:p>
          </p:txBody>
        </p:sp>
        <p:sp>
          <p:nvSpPr>
            <p:cNvPr id="218133" name="Text Box 21"/>
            <p:cNvSpPr txBox="1">
              <a:spLocks noChangeArrowheads="1"/>
            </p:cNvSpPr>
            <p:nvPr/>
          </p:nvSpPr>
          <p:spPr bwMode="auto">
            <a:xfrm>
              <a:off x="1647" y="1630"/>
              <a:ext cx="803" cy="291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r>
                <a:rPr lang="en-US" sz="2400" b="1" dirty="0"/>
                <a:t>IP </a:t>
              </a:r>
              <a:r>
                <a:rPr lang="en-US" sz="2400" b="1" dirty="0" err="1"/>
                <a:t>hdr</a:t>
              </a:r>
              <a:endParaRPr lang="en-US" sz="2400" b="1" dirty="0"/>
            </a:p>
          </p:txBody>
        </p:sp>
      </p:grpSp>
      <p:grpSp>
        <p:nvGrpSpPr>
          <p:cNvPr id="218134" name="Group 22"/>
          <p:cNvGrpSpPr>
            <a:grpSpLocks/>
          </p:cNvGrpSpPr>
          <p:nvPr/>
        </p:nvGrpSpPr>
        <p:grpSpPr bwMode="auto">
          <a:xfrm>
            <a:off x="2019676" y="3676770"/>
            <a:ext cx="1044575" cy="687388"/>
            <a:chOff x="1075" y="2200"/>
            <a:chExt cx="658" cy="433"/>
          </a:xfrm>
        </p:grpSpPr>
        <p:sp>
          <p:nvSpPr>
            <p:cNvPr id="218135" name="Rectangle 23"/>
            <p:cNvSpPr>
              <a:spLocks noChangeArrowheads="1"/>
            </p:cNvSpPr>
            <p:nvPr/>
          </p:nvSpPr>
          <p:spPr bwMode="auto">
            <a:xfrm>
              <a:off x="1075" y="2200"/>
              <a:ext cx="658" cy="402"/>
            </a:xfrm>
            <a:prstGeom prst="rect">
              <a:avLst/>
            </a:prstGeom>
            <a:solidFill>
              <a:srgbClr val="FFCCFF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endParaRPr lang="en-US" b="1"/>
            </a:p>
          </p:txBody>
        </p:sp>
        <p:sp>
          <p:nvSpPr>
            <p:cNvPr id="218136" name="Text Box 24"/>
            <p:cNvSpPr txBox="1">
              <a:spLocks noChangeArrowheads="1"/>
            </p:cNvSpPr>
            <p:nvPr/>
          </p:nvSpPr>
          <p:spPr bwMode="auto">
            <a:xfrm>
              <a:off x="1091" y="2203"/>
              <a:ext cx="608" cy="43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b="1" dirty="0" err="1" smtClean="0"/>
                <a:t>Linkhdr</a:t>
              </a:r>
              <a:endParaRPr lang="en-US" sz="2400" b="1" dirty="0"/>
            </a:p>
          </p:txBody>
        </p:sp>
      </p:grpSp>
      <p:grpSp>
        <p:nvGrpSpPr>
          <p:cNvPr id="218137" name="Group 25"/>
          <p:cNvGrpSpPr>
            <a:grpSpLocks/>
          </p:cNvGrpSpPr>
          <p:nvPr/>
        </p:nvGrpSpPr>
        <p:grpSpPr bwMode="auto">
          <a:xfrm>
            <a:off x="7684510" y="4588453"/>
            <a:ext cx="1103313" cy="688975"/>
            <a:chOff x="4317" y="2838"/>
            <a:chExt cx="695" cy="434"/>
          </a:xfrm>
        </p:grpSpPr>
        <p:sp>
          <p:nvSpPr>
            <p:cNvPr id="218138" name="Rectangle 26"/>
            <p:cNvSpPr>
              <a:spLocks noChangeArrowheads="1"/>
            </p:cNvSpPr>
            <p:nvPr/>
          </p:nvSpPr>
          <p:spPr bwMode="auto">
            <a:xfrm>
              <a:off x="4354" y="2838"/>
              <a:ext cx="658" cy="406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endParaRPr lang="en-US" b="1"/>
            </a:p>
          </p:txBody>
        </p:sp>
        <p:sp>
          <p:nvSpPr>
            <p:cNvPr id="218139" name="Text Box 27"/>
            <p:cNvSpPr txBox="1">
              <a:spLocks noChangeArrowheads="1"/>
            </p:cNvSpPr>
            <p:nvPr/>
          </p:nvSpPr>
          <p:spPr bwMode="auto">
            <a:xfrm>
              <a:off x="4317" y="2842"/>
              <a:ext cx="673" cy="43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b="1" dirty="0"/>
                <a:t>MAC </a:t>
              </a:r>
              <a:r>
                <a:rPr lang="en-US" sz="2400" b="1" dirty="0" err="1"/>
                <a:t>trlr</a:t>
              </a:r>
              <a:endParaRPr lang="en-US" sz="2400" b="1" dirty="0"/>
            </a:p>
          </p:txBody>
        </p:sp>
      </p:grpSp>
      <p:grpSp>
        <p:nvGrpSpPr>
          <p:cNvPr id="218140" name="Group 28"/>
          <p:cNvGrpSpPr>
            <a:grpSpLocks/>
          </p:cNvGrpSpPr>
          <p:nvPr/>
        </p:nvGrpSpPr>
        <p:grpSpPr bwMode="auto">
          <a:xfrm>
            <a:off x="903316" y="4602253"/>
            <a:ext cx="1146175" cy="687388"/>
            <a:chOff x="359" y="2840"/>
            <a:chExt cx="722" cy="433"/>
          </a:xfrm>
        </p:grpSpPr>
        <p:sp>
          <p:nvSpPr>
            <p:cNvPr id="218141" name="Rectangle 29"/>
            <p:cNvSpPr>
              <a:spLocks noChangeArrowheads="1"/>
            </p:cNvSpPr>
            <p:nvPr/>
          </p:nvSpPr>
          <p:spPr bwMode="auto">
            <a:xfrm>
              <a:off x="423" y="2840"/>
              <a:ext cx="658" cy="403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anchor="ctr" anchorCtr="1"/>
            <a:lstStyle/>
            <a:p>
              <a:endParaRPr lang="en-US" b="1"/>
            </a:p>
          </p:txBody>
        </p:sp>
        <p:sp>
          <p:nvSpPr>
            <p:cNvPr id="218142" name="Text Box 30"/>
            <p:cNvSpPr txBox="1">
              <a:spLocks noChangeArrowheads="1"/>
            </p:cNvSpPr>
            <p:nvPr/>
          </p:nvSpPr>
          <p:spPr bwMode="auto">
            <a:xfrm>
              <a:off x="359" y="2843"/>
              <a:ext cx="689" cy="43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b="1" dirty="0"/>
                <a:t>MAC </a:t>
              </a:r>
              <a:r>
                <a:rPr lang="en-US" sz="2400" b="1" dirty="0" err="1"/>
                <a:t>hdr</a:t>
              </a:r>
              <a:endParaRPr lang="en-US" sz="2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3213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8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8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8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18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8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8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18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8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8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8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8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18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Course Objectives	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/>
              <a:t>Understand fundamental networking concepts</a:t>
            </a:r>
          </a:p>
          <a:p>
            <a:pPr>
              <a:buNone/>
            </a:pPr>
            <a:endParaRPr lang="en-US" dirty="0" smtClean="0"/>
          </a:p>
          <a:p>
            <a:r>
              <a:rPr lang="en-US" dirty="0" smtClean="0"/>
              <a:t>Understand important Internet protocols</a:t>
            </a:r>
          </a:p>
          <a:p>
            <a:pPr lvl="1"/>
            <a:endParaRPr lang="en-US" dirty="0" smtClean="0"/>
          </a:p>
          <a:p>
            <a:endParaRPr lang="en-US" dirty="0" smtClean="0"/>
          </a:p>
          <a:p>
            <a:pPr>
              <a:buNone/>
            </a:pPr>
            <a:r>
              <a:rPr lang="en-US" dirty="0" smtClean="0"/>
              <a:t>Additionally</a:t>
            </a:r>
          </a:p>
          <a:p>
            <a:r>
              <a:rPr lang="en-US" dirty="0" smtClean="0"/>
              <a:t>Developing and executing a simulation and analyzing its results.</a:t>
            </a:r>
          </a:p>
          <a:p>
            <a:pPr lvl="1"/>
            <a:r>
              <a:rPr lang="en-US" dirty="0" smtClean="0"/>
              <a:t>Apply the scientific method  </a:t>
            </a:r>
          </a:p>
          <a:p>
            <a:pPr lvl="1"/>
            <a:r>
              <a:rPr lang="en-US" dirty="0" smtClean="0"/>
              <a:t>Analyze network system performance</a:t>
            </a:r>
          </a:p>
          <a:p>
            <a:pPr lvl="1"/>
            <a:r>
              <a:rPr lang="en-US" dirty="0" smtClean="0"/>
              <a:t>Gain a more solid understanding of networking concepts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TCP/IP Message Flow</a:t>
            </a:r>
          </a:p>
        </p:txBody>
      </p:sp>
      <p:sp>
        <p:nvSpPr>
          <p:cNvPr id="6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©2005, L.A. DeNoia</a:t>
            </a:r>
          </a:p>
        </p:txBody>
      </p:sp>
      <p:sp>
        <p:nvSpPr>
          <p:cNvPr id="69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BF68F5-3F9A-4C5E-A252-9DE1FDB086B2}" type="slidenum">
              <a:rPr lang="en-US"/>
              <a:pPr/>
              <a:t>30</a:t>
            </a:fld>
            <a:endParaRPr lang="en-US"/>
          </a:p>
        </p:txBody>
      </p:sp>
      <p:sp>
        <p:nvSpPr>
          <p:cNvPr id="225283" name="Rectangle 3"/>
          <p:cNvSpPr>
            <a:spLocks noChangeArrowheads="1"/>
          </p:cNvSpPr>
          <p:nvPr/>
        </p:nvSpPr>
        <p:spPr bwMode="auto">
          <a:xfrm>
            <a:off x="1447800" y="45720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Data Link Layer</a:t>
            </a:r>
          </a:p>
        </p:txBody>
      </p:sp>
      <p:sp>
        <p:nvSpPr>
          <p:cNvPr id="225284" name="Rectangle 4"/>
          <p:cNvSpPr>
            <a:spLocks noChangeArrowheads="1"/>
          </p:cNvSpPr>
          <p:nvPr/>
        </p:nvSpPr>
        <p:spPr bwMode="auto">
          <a:xfrm>
            <a:off x="6096000" y="45720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Data Link Layer</a:t>
            </a:r>
          </a:p>
        </p:txBody>
      </p:sp>
      <p:sp>
        <p:nvSpPr>
          <p:cNvPr id="225285" name="Rectangle 5"/>
          <p:cNvSpPr>
            <a:spLocks noChangeArrowheads="1"/>
          </p:cNvSpPr>
          <p:nvPr/>
        </p:nvSpPr>
        <p:spPr bwMode="auto">
          <a:xfrm>
            <a:off x="1447800" y="36576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Network Layer</a:t>
            </a:r>
          </a:p>
        </p:txBody>
      </p:sp>
      <p:sp>
        <p:nvSpPr>
          <p:cNvPr id="225286" name="Rectangle 6"/>
          <p:cNvSpPr>
            <a:spLocks noChangeArrowheads="1"/>
          </p:cNvSpPr>
          <p:nvPr/>
        </p:nvSpPr>
        <p:spPr bwMode="auto">
          <a:xfrm>
            <a:off x="6019800" y="36576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Network Layer</a:t>
            </a:r>
          </a:p>
        </p:txBody>
      </p:sp>
      <p:sp>
        <p:nvSpPr>
          <p:cNvPr id="225287" name="Rectangle 7"/>
          <p:cNvSpPr>
            <a:spLocks noChangeArrowheads="1"/>
          </p:cNvSpPr>
          <p:nvPr/>
        </p:nvSpPr>
        <p:spPr bwMode="auto">
          <a:xfrm>
            <a:off x="1447800" y="54864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Physical Layer</a:t>
            </a:r>
          </a:p>
        </p:txBody>
      </p:sp>
      <p:sp>
        <p:nvSpPr>
          <p:cNvPr id="225288" name="Rectangle 8"/>
          <p:cNvSpPr>
            <a:spLocks noChangeArrowheads="1"/>
          </p:cNvSpPr>
          <p:nvPr/>
        </p:nvSpPr>
        <p:spPr bwMode="auto">
          <a:xfrm>
            <a:off x="6096000" y="54864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Physical Layer</a:t>
            </a:r>
          </a:p>
        </p:txBody>
      </p:sp>
      <p:sp>
        <p:nvSpPr>
          <p:cNvPr id="225289" name="Oval 9"/>
          <p:cNvSpPr>
            <a:spLocks noChangeArrowheads="1"/>
          </p:cNvSpPr>
          <p:nvPr/>
        </p:nvSpPr>
        <p:spPr bwMode="auto">
          <a:xfrm>
            <a:off x="16002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0" name="Oval 10"/>
          <p:cNvSpPr>
            <a:spLocks noChangeArrowheads="1"/>
          </p:cNvSpPr>
          <p:nvPr/>
        </p:nvSpPr>
        <p:spPr bwMode="auto">
          <a:xfrm>
            <a:off x="28956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1" name="Oval 11"/>
          <p:cNvSpPr>
            <a:spLocks noChangeArrowheads="1"/>
          </p:cNvSpPr>
          <p:nvPr/>
        </p:nvSpPr>
        <p:spPr bwMode="auto">
          <a:xfrm>
            <a:off x="22098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2" name="Oval 12"/>
          <p:cNvSpPr>
            <a:spLocks noChangeArrowheads="1"/>
          </p:cNvSpPr>
          <p:nvPr/>
        </p:nvSpPr>
        <p:spPr bwMode="auto">
          <a:xfrm>
            <a:off x="64008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3" name="Oval 13"/>
          <p:cNvSpPr>
            <a:spLocks noChangeArrowheads="1"/>
          </p:cNvSpPr>
          <p:nvPr/>
        </p:nvSpPr>
        <p:spPr bwMode="auto">
          <a:xfrm>
            <a:off x="76200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4" name="Oval 14"/>
          <p:cNvSpPr>
            <a:spLocks noChangeArrowheads="1"/>
          </p:cNvSpPr>
          <p:nvPr/>
        </p:nvSpPr>
        <p:spPr bwMode="auto">
          <a:xfrm>
            <a:off x="7010400" y="44196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5" name="Oval 15"/>
          <p:cNvSpPr>
            <a:spLocks noChangeArrowheads="1"/>
          </p:cNvSpPr>
          <p:nvPr/>
        </p:nvSpPr>
        <p:spPr bwMode="auto">
          <a:xfrm>
            <a:off x="1981200" y="53340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6" name="Oval 16"/>
          <p:cNvSpPr>
            <a:spLocks noChangeArrowheads="1"/>
          </p:cNvSpPr>
          <p:nvPr/>
        </p:nvSpPr>
        <p:spPr bwMode="auto">
          <a:xfrm>
            <a:off x="2590800" y="53340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7" name="Oval 17"/>
          <p:cNvSpPr>
            <a:spLocks noChangeArrowheads="1"/>
          </p:cNvSpPr>
          <p:nvPr/>
        </p:nvSpPr>
        <p:spPr bwMode="auto">
          <a:xfrm>
            <a:off x="6781800" y="53340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8" name="Oval 18"/>
          <p:cNvSpPr>
            <a:spLocks noChangeArrowheads="1"/>
          </p:cNvSpPr>
          <p:nvPr/>
        </p:nvSpPr>
        <p:spPr bwMode="auto">
          <a:xfrm>
            <a:off x="7391400" y="53340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299" name="Line 19"/>
          <p:cNvSpPr>
            <a:spLocks noChangeShapeType="1"/>
          </p:cNvSpPr>
          <p:nvPr/>
        </p:nvSpPr>
        <p:spPr bwMode="auto">
          <a:xfrm flipV="1">
            <a:off x="1676400" y="41148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0" name="Line 20"/>
          <p:cNvSpPr>
            <a:spLocks noChangeShapeType="1"/>
          </p:cNvSpPr>
          <p:nvPr/>
        </p:nvSpPr>
        <p:spPr bwMode="auto">
          <a:xfrm flipV="1">
            <a:off x="2286000" y="41148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1" name="Line 21"/>
          <p:cNvSpPr>
            <a:spLocks noChangeShapeType="1"/>
          </p:cNvSpPr>
          <p:nvPr/>
        </p:nvSpPr>
        <p:spPr bwMode="auto">
          <a:xfrm flipV="1">
            <a:off x="2971800" y="41148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2" name="Line 22"/>
          <p:cNvSpPr>
            <a:spLocks noChangeShapeType="1"/>
          </p:cNvSpPr>
          <p:nvPr/>
        </p:nvSpPr>
        <p:spPr bwMode="auto">
          <a:xfrm flipV="1">
            <a:off x="6477000" y="41148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3" name="Line 23"/>
          <p:cNvSpPr>
            <a:spLocks noChangeShapeType="1"/>
          </p:cNvSpPr>
          <p:nvPr/>
        </p:nvSpPr>
        <p:spPr bwMode="auto">
          <a:xfrm flipV="1">
            <a:off x="7086600" y="41148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4" name="Line 24"/>
          <p:cNvSpPr>
            <a:spLocks noChangeShapeType="1"/>
          </p:cNvSpPr>
          <p:nvPr/>
        </p:nvSpPr>
        <p:spPr bwMode="auto">
          <a:xfrm flipV="1">
            <a:off x="7696200" y="41148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5" name="Line 25"/>
          <p:cNvSpPr>
            <a:spLocks noChangeShapeType="1"/>
          </p:cNvSpPr>
          <p:nvPr/>
        </p:nvSpPr>
        <p:spPr bwMode="auto">
          <a:xfrm flipV="1">
            <a:off x="7467600" y="50292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6" name="Line 26"/>
          <p:cNvSpPr>
            <a:spLocks noChangeShapeType="1"/>
          </p:cNvSpPr>
          <p:nvPr/>
        </p:nvSpPr>
        <p:spPr bwMode="auto">
          <a:xfrm flipV="1">
            <a:off x="6858000" y="50292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7" name="Line 27"/>
          <p:cNvSpPr>
            <a:spLocks noChangeShapeType="1"/>
          </p:cNvSpPr>
          <p:nvPr/>
        </p:nvSpPr>
        <p:spPr bwMode="auto">
          <a:xfrm flipV="1">
            <a:off x="2667000" y="50292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8" name="Line 28"/>
          <p:cNvSpPr>
            <a:spLocks noChangeShapeType="1"/>
          </p:cNvSpPr>
          <p:nvPr/>
        </p:nvSpPr>
        <p:spPr bwMode="auto">
          <a:xfrm flipV="1">
            <a:off x="2057400" y="50292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09" name="Text Box 29"/>
          <p:cNvSpPr txBox="1">
            <a:spLocks noChangeArrowheads="1"/>
          </p:cNvSpPr>
          <p:nvPr/>
        </p:nvSpPr>
        <p:spPr bwMode="auto">
          <a:xfrm>
            <a:off x="0" y="3505200"/>
            <a:ext cx="1095375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en-US" sz="1800" b="1">
                <a:solidFill>
                  <a:srgbClr val="FFFF00"/>
                </a:solidFill>
              </a:rPr>
              <a:t>Service Access Point</a:t>
            </a:r>
          </a:p>
        </p:txBody>
      </p:sp>
      <p:sp>
        <p:nvSpPr>
          <p:cNvPr id="225310" name="AutoShape 30"/>
          <p:cNvSpPr>
            <a:spLocks noChangeArrowheads="1"/>
          </p:cNvSpPr>
          <p:nvPr/>
        </p:nvSpPr>
        <p:spPr bwMode="auto">
          <a:xfrm>
            <a:off x="3352800" y="4495800"/>
            <a:ext cx="2743200" cy="609600"/>
          </a:xfrm>
          <a:prstGeom prst="leftRightArrow">
            <a:avLst>
              <a:gd name="adj1" fmla="val 50000"/>
              <a:gd name="adj2" fmla="val 90000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Ethernet frames</a:t>
            </a:r>
          </a:p>
        </p:txBody>
      </p:sp>
      <p:sp>
        <p:nvSpPr>
          <p:cNvPr id="225311" name="Line 31"/>
          <p:cNvSpPr>
            <a:spLocks noChangeShapeType="1"/>
          </p:cNvSpPr>
          <p:nvPr/>
        </p:nvSpPr>
        <p:spPr bwMode="auto">
          <a:xfrm>
            <a:off x="914400" y="4343400"/>
            <a:ext cx="685800" cy="1524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12" name="Text Box 32"/>
          <p:cNvSpPr txBox="1">
            <a:spLocks noChangeArrowheads="1"/>
          </p:cNvSpPr>
          <p:nvPr/>
        </p:nvSpPr>
        <p:spPr bwMode="auto">
          <a:xfrm>
            <a:off x="3657600" y="5943600"/>
            <a:ext cx="2057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000" b="1">
                <a:solidFill>
                  <a:srgbClr val="FFFF00"/>
                </a:solidFill>
              </a:rPr>
              <a:t>bits</a:t>
            </a:r>
          </a:p>
        </p:txBody>
      </p:sp>
      <p:sp>
        <p:nvSpPr>
          <p:cNvPr id="225313" name="Text Box 33"/>
          <p:cNvSpPr txBox="1">
            <a:spLocks noChangeArrowheads="1"/>
          </p:cNvSpPr>
          <p:nvPr/>
        </p:nvSpPr>
        <p:spPr bwMode="auto">
          <a:xfrm>
            <a:off x="0" y="5029200"/>
            <a:ext cx="1263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/>
            <a:r>
              <a:rPr lang="en-US" sz="1800" b="1">
                <a:solidFill>
                  <a:srgbClr val="FFFF00"/>
                </a:solidFill>
              </a:rPr>
              <a:t>Interface</a:t>
            </a:r>
          </a:p>
        </p:txBody>
      </p:sp>
      <p:sp>
        <p:nvSpPr>
          <p:cNvPr id="225314" name="Line 34"/>
          <p:cNvSpPr>
            <a:spLocks noChangeShapeType="1"/>
          </p:cNvSpPr>
          <p:nvPr/>
        </p:nvSpPr>
        <p:spPr bwMode="auto">
          <a:xfrm>
            <a:off x="1066800" y="5334000"/>
            <a:ext cx="685800" cy="1524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arrow" w="med" len="med"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15" name="Arc 35"/>
          <p:cNvSpPr>
            <a:spLocks/>
          </p:cNvSpPr>
          <p:nvPr/>
        </p:nvSpPr>
        <p:spPr bwMode="auto">
          <a:xfrm flipH="1" flipV="1">
            <a:off x="2438400" y="5943600"/>
            <a:ext cx="609600" cy="381000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762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16" name="Line 36"/>
          <p:cNvSpPr>
            <a:spLocks noChangeShapeType="1"/>
          </p:cNvSpPr>
          <p:nvPr/>
        </p:nvSpPr>
        <p:spPr bwMode="auto">
          <a:xfrm>
            <a:off x="3048000" y="6324600"/>
            <a:ext cx="3581400" cy="0"/>
          </a:xfrm>
          <a:prstGeom prst="line">
            <a:avLst/>
          </a:prstGeom>
          <a:noFill/>
          <a:ln w="762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17" name="Arc 37"/>
          <p:cNvSpPr>
            <a:spLocks/>
          </p:cNvSpPr>
          <p:nvPr/>
        </p:nvSpPr>
        <p:spPr bwMode="auto">
          <a:xfrm flipV="1">
            <a:off x="6629400" y="5943600"/>
            <a:ext cx="609600" cy="381000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762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18" name="Rectangle 38"/>
          <p:cNvSpPr>
            <a:spLocks noChangeArrowheads="1"/>
          </p:cNvSpPr>
          <p:nvPr/>
        </p:nvSpPr>
        <p:spPr bwMode="auto">
          <a:xfrm>
            <a:off x="1447800" y="27432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Transport Layer</a:t>
            </a:r>
          </a:p>
        </p:txBody>
      </p:sp>
      <p:sp>
        <p:nvSpPr>
          <p:cNvPr id="225319" name="Rectangle 39"/>
          <p:cNvSpPr>
            <a:spLocks noChangeArrowheads="1"/>
          </p:cNvSpPr>
          <p:nvPr/>
        </p:nvSpPr>
        <p:spPr bwMode="auto">
          <a:xfrm>
            <a:off x="6019800" y="2743200"/>
            <a:ext cx="1905000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Transport Layer</a:t>
            </a:r>
          </a:p>
        </p:txBody>
      </p:sp>
      <p:sp>
        <p:nvSpPr>
          <p:cNvPr id="225320" name="Oval 40"/>
          <p:cNvSpPr>
            <a:spLocks noChangeArrowheads="1"/>
          </p:cNvSpPr>
          <p:nvPr/>
        </p:nvSpPr>
        <p:spPr bwMode="auto">
          <a:xfrm>
            <a:off x="2209800" y="35052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1" name="Oval 41"/>
          <p:cNvSpPr>
            <a:spLocks noChangeArrowheads="1"/>
          </p:cNvSpPr>
          <p:nvPr/>
        </p:nvSpPr>
        <p:spPr bwMode="auto">
          <a:xfrm>
            <a:off x="7010400" y="35052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2" name="Line 42"/>
          <p:cNvSpPr>
            <a:spLocks noChangeShapeType="1"/>
          </p:cNvSpPr>
          <p:nvPr/>
        </p:nvSpPr>
        <p:spPr bwMode="auto">
          <a:xfrm flipV="1">
            <a:off x="2286000" y="32004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3" name="Line 43"/>
          <p:cNvSpPr>
            <a:spLocks noChangeShapeType="1"/>
          </p:cNvSpPr>
          <p:nvPr/>
        </p:nvSpPr>
        <p:spPr bwMode="auto">
          <a:xfrm flipV="1">
            <a:off x="7086600" y="32004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4" name="Rectangle 44"/>
          <p:cNvSpPr>
            <a:spLocks noChangeArrowheads="1"/>
          </p:cNvSpPr>
          <p:nvPr/>
        </p:nvSpPr>
        <p:spPr bwMode="auto">
          <a:xfrm>
            <a:off x="1290638" y="1828800"/>
            <a:ext cx="2062162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Application Layer</a:t>
            </a:r>
          </a:p>
        </p:txBody>
      </p:sp>
      <p:sp>
        <p:nvSpPr>
          <p:cNvPr id="225325" name="Rectangle 45"/>
          <p:cNvSpPr>
            <a:spLocks noChangeArrowheads="1"/>
          </p:cNvSpPr>
          <p:nvPr/>
        </p:nvSpPr>
        <p:spPr bwMode="auto">
          <a:xfrm>
            <a:off x="6019800" y="1828800"/>
            <a:ext cx="1984375" cy="457200"/>
          </a:xfrm>
          <a:prstGeom prst="rect">
            <a:avLst/>
          </a:prstGeom>
          <a:solidFill>
            <a:srgbClr val="CCFFFF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Application Layer</a:t>
            </a:r>
          </a:p>
        </p:txBody>
      </p:sp>
      <p:sp>
        <p:nvSpPr>
          <p:cNvPr id="225326" name="Oval 46"/>
          <p:cNvSpPr>
            <a:spLocks noChangeArrowheads="1"/>
          </p:cNvSpPr>
          <p:nvPr/>
        </p:nvSpPr>
        <p:spPr bwMode="auto">
          <a:xfrm>
            <a:off x="1600200" y="25908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7" name="Oval 47"/>
          <p:cNvSpPr>
            <a:spLocks noChangeArrowheads="1"/>
          </p:cNvSpPr>
          <p:nvPr/>
        </p:nvSpPr>
        <p:spPr bwMode="auto">
          <a:xfrm>
            <a:off x="2895600" y="25908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8" name="Oval 48"/>
          <p:cNvSpPr>
            <a:spLocks noChangeArrowheads="1"/>
          </p:cNvSpPr>
          <p:nvPr/>
        </p:nvSpPr>
        <p:spPr bwMode="auto">
          <a:xfrm>
            <a:off x="6400800" y="25908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29" name="Oval 49"/>
          <p:cNvSpPr>
            <a:spLocks noChangeArrowheads="1"/>
          </p:cNvSpPr>
          <p:nvPr/>
        </p:nvSpPr>
        <p:spPr bwMode="auto">
          <a:xfrm>
            <a:off x="7620000" y="2590800"/>
            <a:ext cx="152400" cy="1524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0" name="Line 50"/>
          <p:cNvSpPr>
            <a:spLocks noChangeShapeType="1"/>
          </p:cNvSpPr>
          <p:nvPr/>
        </p:nvSpPr>
        <p:spPr bwMode="auto">
          <a:xfrm flipV="1">
            <a:off x="1676400" y="22860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1" name="Line 51"/>
          <p:cNvSpPr>
            <a:spLocks noChangeShapeType="1"/>
          </p:cNvSpPr>
          <p:nvPr/>
        </p:nvSpPr>
        <p:spPr bwMode="auto">
          <a:xfrm flipV="1">
            <a:off x="2971800" y="22860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2" name="Line 52"/>
          <p:cNvSpPr>
            <a:spLocks noChangeShapeType="1"/>
          </p:cNvSpPr>
          <p:nvPr/>
        </p:nvSpPr>
        <p:spPr bwMode="auto">
          <a:xfrm flipV="1">
            <a:off x="6477000" y="22860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3" name="Line 53"/>
          <p:cNvSpPr>
            <a:spLocks noChangeShapeType="1"/>
          </p:cNvSpPr>
          <p:nvPr/>
        </p:nvSpPr>
        <p:spPr bwMode="auto">
          <a:xfrm flipV="1">
            <a:off x="7696200" y="2286000"/>
            <a:ext cx="0" cy="304800"/>
          </a:xfrm>
          <a:prstGeom prst="line">
            <a:avLst/>
          </a:prstGeom>
          <a:noFill/>
          <a:ln w="38100">
            <a:solidFill>
              <a:srgbClr val="FBC605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4" name="AutoShape 54"/>
          <p:cNvSpPr>
            <a:spLocks noChangeArrowheads="1"/>
          </p:cNvSpPr>
          <p:nvPr/>
        </p:nvSpPr>
        <p:spPr bwMode="auto">
          <a:xfrm>
            <a:off x="3352800" y="3581400"/>
            <a:ext cx="2667000" cy="609600"/>
          </a:xfrm>
          <a:prstGeom prst="leftRightArrow">
            <a:avLst>
              <a:gd name="adj1" fmla="val 50000"/>
              <a:gd name="adj2" fmla="val 87500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IP packets</a:t>
            </a:r>
          </a:p>
        </p:txBody>
      </p:sp>
      <p:sp>
        <p:nvSpPr>
          <p:cNvPr id="225335" name="AutoShape 55"/>
          <p:cNvSpPr>
            <a:spLocks noChangeArrowheads="1"/>
          </p:cNvSpPr>
          <p:nvPr/>
        </p:nvSpPr>
        <p:spPr bwMode="auto">
          <a:xfrm>
            <a:off x="3352800" y="2667000"/>
            <a:ext cx="2667000" cy="609600"/>
          </a:xfrm>
          <a:prstGeom prst="leftRightArrow">
            <a:avLst>
              <a:gd name="adj1" fmla="val 50000"/>
              <a:gd name="adj2" fmla="val 87500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TCP segments</a:t>
            </a:r>
          </a:p>
        </p:txBody>
      </p:sp>
      <p:sp>
        <p:nvSpPr>
          <p:cNvPr id="225336" name="AutoShape 56"/>
          <p:cNvSpPr>
            <a:spLocks noChangeArrowheads="1"/>
          </p:cNvSpPr>
          <p:nvPr/>
        </p:nvSpPr>
        <p:spPr bwMode="auto">
          <a:xfrm>
            <a:off x="3352800" y="1752600"/>
            <a:ext cx="2667000" cy="609600"/>
          </a:xfrm>
          <a:prstGeom prst="leftRightArrow">
            <a:avLst>
              <a:gd name="adj1" fmla="val 50000"/>
              <a:gd name="adj2" fmla="val 87500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sz="1800" b="1"/>
              <a:t>HTTP messages</a:t>
            </a:r>
          </a:p>
        </p:txBody>
      </p:sp>
      <p:sp>
        <p:nvSpPr>
          <p:cNvPr id="225337" name="AutoShape 57"/>
          <p:cNvSpPr>
            <a:spLocks noChangeArrowheads="1"/>
          </p:cNvSpPr>
          <p:nvPr/>
        </p:nvSpPr>
        <p:spPr bwMode="auto">
          <a:xfrm>
            <a:off x="2743200" y="22860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8" name="AutoShape 58"/>
          <p:cNvSpPr>
            <a:spLocks noChangeArrowheads="1"/>
          </p:cNvSpPr>
          <p:nvPr/>
        </p:nvSpPr>
        <p:spPr bwMode="auto">
          <a:xfrm>
            <a:off x="2057400" y="32004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39" name="AutoShape 59"/>
          <p:cNvSpPr>
            <a:spLocks noChangeArrowheads="1"/>
          </p:cNvSpPr>
          <p:nvPr/>
        </p:nvSpPr>
        <p:spPr bwMode="auto">
          <a:xfrm>
            <a:off x="2057400" y="41148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0" name="AutoShape 60"/>
          <p:cNvSpPr>
            <a:spLocks noChangeArrowheads="1"/>
          </p:cNvSpPr>
          <p:nvPr/>
        </p:nvSpPr>
        <p:spPr bwMode="auto">
          <a:xfrm>
            <a:off x="1828800" y="50292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1" name="AutoShape 61"/>
          <p:cNvSpPr>
            <a:spLocks noChangeArrowheads="1"/>
          </p:cNvSpPr>
          <p:nvPr/>
        </p:nvSpPr>
        <p:spPr bwMode="auto">
          <a:xfrm rot="-5400000">
            <a:off x="3124200" y="60198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2" name="AutoShape 62"/>
          <p:cNvSpPr>
            <a:spLocks noChangeArrowheads="1"/>
          </p:cNvSpPr>
          <p:nvPr/>
        </p:nvSpPr>
        <p:spPr bwMode="auto">
          <a:xfrm rot="-10800000">
            <a:off x="7239000" y="49530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3" name="AutoShape 63"/>
          <p:cNvSpPr>
            <a:spLocks noChangeArrowheads="1"/>
          </p:cNvSpPr>
          <p:nvPr/>
        </p:nvSpPr>
        <p:spPr bwMode="auto">
          <a:xfrm rot="-10800000">
            <a:off x="7467600" y="41148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4" name="AutoShape 64"/>
          <p:cNvSpPr>
            <a:spLocks noChangeArrowheads="1"/>
          </p:cNvSpPr>
          <p:nvPr/>
        </p:nvSpPr>
        <p:spPr bwMode="auto">
          <a:xfrm rot="-10800000">
            <a:off x="6858000" y="32004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5" name="AutoShape 65"/>
          <p:cNvSpPr>
            <a:spLocks noChangeArrowheads="1"/>
          </p:cNvSpPr>
          <p:nvPr/>
        </p:nvSpPr>
        <p:spPr bwMode="auto">
          <a:xfrm rot="-10800000">
            <a:off x="6248400" y="22860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5346" name="AutoShape 66"/>
          <p:cNvSpPr>
            <a:spLocks noChangeArrowheads="1"/>
          </p:cNvSpPr>
          <p:nvPr/>
        </p:nvSpPr>
        <p:spPr bwMode="auto">
          <a:xfrm rot="-5400000">
            <a:off x="5753100" y="6057900"/>
            <a:ext cx="457200" cy="533400"/>
          </a:xfrm>
          <a:prstGeom prst="downArrow">
            <a:avLst>
              <a:gd name="adj1" fmla="val 50000"/>
              <a:gd name="adj2" fmla="val 2916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80000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25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2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4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25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1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25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8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25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25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25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9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5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6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25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3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5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37" grpId="0" animBg="1"/>
      <p:bldP spid="225338" grpId="0" animBg="1"/>
      <p:bldP spid="225339" grpId="0" animBg="1"/>
      <p:bldP spid="225340" grpId="0" animBg="1"/>
      <p:bldP spid="225341" grpId="0" animBg="1"/>
      <p:bldP spid="225342" grpId="0" animBg="1"/>
      <p:bldP spid="225343" grpId="0" animBg="1"/>
      <p:bldP spid="225344" grpId="0" animBg="1"/>
      <p:bldP spid="225345" grpId="0" animBg="1"/>
      <p:bldP spid="22534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solidFill>
                  <a:srgbClr val="CC0000"/>
                </a:solidFill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39F894E-6457-4609-8B8F-9B19C253E1F2}" type="slidenum">
              <a:rPr lang="en-US" altLang="en-US" sz="1200">
                <a:latin typeface="Tahoma" panose="020B0604030504040204" pitchFamily="34" charset="0"/>
              </a:rPr>
              <a:pPr/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9271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491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sz="4000" smtClean="0">
                <a:ea typeface="ＭＳ Ｐゴシック" pitchFamily="34" charset="-128"/>
              </a:rPr>
              <a:t>A closer look at network structure:</a:t>
            </a:r>
            <a:endParaRPr lang="en-US" smtClean="0">
              <a:ea typeface="ＭＳ Ｐゴシック" pitchFamily="34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i="1" dirty="0" smtClean="0">
                <a:solidFill>
                  <a:srgbClr val="CC0000"/>
                </a:solidFill>
                <a:ea typeface="ＭＳ Ｐゴシック" pitchFamily="34" charset="-128"/>
              </a:rPr>
              <a:t>network edge:</a:t>
            </a:r>
          </a:p>
          <a:p>
            <a:pPr lvl="1" eaLnBrk="1" hangingPunct="1">
              <a:buSzPct val="75000"/>
            </a:pPr>
            <a:r>
              <a:rPr lang="en-US" dirty="0" smtClean="0">
                <a:ea typeface="ＭＳ Ｐゴシック" pitchFamily="34" charset="-128"/>
              </a:rPr>
              <a:t>hosts: clients and servers</a:t>
            </a:r>
          </a:p>
          <a:p>
            <a:pPr lvl="1" eaLnBrk="1" hangingPunct="1">
              <a:buSzPct val="75000"/>
            </a:pPr>
            <a:r>
              <a:rPr lang="en-US" dirty="0" smtClean="0">
                <a:ea typeface="ＭＳ Ｐゴシック" pitchFamily="34" charset="-128"/>
              </a:rPr>
              <a:t>servers often in data centers</a:t>
            </a: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383308" y="4786555"/>
            <a:ext cx="3810000" cy="141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endParaRPr lang="en-US" dirty="0">
              <a:latin typeface="Gill Sans MT" pitchFamily="34" charset="0"/>
            </a:endParaRPr>
          </a:p>
        </p:txBody>
      </p:sp>
      <p:pic>
        <p:nvPicPr>
          <p:cNvPr id="49158" name="Picture 544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33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49161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49514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515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916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7 w 1940"/>
                <a:gd name="T1" fmla="*/ 2147483647 h 1049"/>
                <a:gd name="T2" fmla="*/ 2147483647 w 1940"/>
                <a:gd name="T3" fmla="*/ 2147483647 h 1049"/>
                <a:gd name="T4" fmla="*/ 2147483647 w 1940"/>
                <a:gd name="T5" fmla="*/ 2147483647 h 1049"/>
                <a:gd name="T6" fmla="*/ 2147483647 w 1940"/>
                <a:gd name="T7" fmla="*/ 2147483647 h 1049"/>
                <a:gd name="T8" fmla="*/ 2147483647 w 1940"/>
                <a:gd name="T9" fmla="*/ 2147483647 h 1049"/>
                <a:gd name="T10" fmla="*/ 2147483647 w 1940"/>
                <a:gd name="T11" fmla="*/ 2147483647 h 1049"/>
                <a:gd name="T12" fmla="*/ 2147483647 w 1940"/>
                <a:gd name="T13" fmla="*/ 2147483647 h 1049"/>
                <a:gd name="T14" fmla="*/ 2147483647 w 1940"/>
                <a:gd name="T15" fmla="*/ 2147483647 h 1049"/>
                <a:gd name="T16" fmla="*/ 2147483647 w 1940"/>
                <a:gd name="T17" fmla="*/ 2147483647 h 1049"/>
                <a:gd name="T18" fmla="*/ 2147483647 w 1940"/>
                <a:gd name="T19" fmla="*/ 2147483647 h 1049"/>
                <a:gd name="T20" fmla="*/ 2147483647 w 1940"/>
                <a:gd name="T21" fmla="*/ 2147483647 h 1049"/>
                <a:gd name="T22" fmla="*/ 2147483647 w 1940"/>
                <a:gd name="T23" fmla="*/ 2147483647 h 1049"/>
                <a:gd name="T24" fmla="*/ 2147483647 w 1940"/>
                <a:gd name="T25" fmla="*/ 2147483647 h 1049"/>
                <a:gd name="T26" fmla="*/ 2147483647 w 1940"/>
                <a:gd name="T27" fmla="*/ 2147483647 h 1049"/>
                <a:gd name="T28" fmla="*/ 2147483647 w 1940"/>
                <a:gd name="T29" fmla="*/ 2147483647 h 1049"/>
                <a:gd name="T30" fmla="*/ 2147483647 w 1940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Line 428"/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3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4" name="Line 430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5" name="Line 431"/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Line 432"/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Line 433"/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Line 435"/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Line 436"/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Line 440"/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Line 441"/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Line 443"/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49512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13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5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49510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11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49508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09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49506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07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9198" name="Picture 603" descr="car_icon_small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8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49504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505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9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4949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0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502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3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500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1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4948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2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94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5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92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3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4948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4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86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7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84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5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4947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7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7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6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78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9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76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7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04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4946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6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6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8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70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1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68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9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4945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0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62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3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60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1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4944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2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54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5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52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3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4944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4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46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7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44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5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494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6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38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9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36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7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494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8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30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1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28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9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494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30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22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3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20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1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494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49327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14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5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12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3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329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49406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407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9332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49404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405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9334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49359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9389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0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1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2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3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4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5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6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7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8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1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2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3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9387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88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9216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mobile network</a:t>
              </a:r>
            </a:p>
          </p:txBody>
        </p:sp>
        <p:sp>
          <p:nvSpPr>
            <p:cNvPr id="49217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global ISP</a:t>
              </a:r>
            </a:p>
          </p:txBody>
        </p:sp>
        <p:sp>
          <p:nvSpPr>
            <p:cNvPr id="49218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regional ISP</a:t>
              </a:r>
            </a:p>
          </p:txBody>
        </p:sp>
        <p:sp>
          <p:nvSpPr>
            <p:cNvPr id="49219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network</a:t>
              </a:r>
            </a:p>
          </p:txBody>
        </p:sp>
        <p:sp>
          <p:nvSpPr>
            <p:cNvPr id="49220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       network</a:t>
              </a:r>
            </a:p>
          </p:txBody>
        </p:sp>
        <p:grpSp>
          <p:nvGrpSpPr>
            <p:cNvPr id="49361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4935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5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64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938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66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938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6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8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938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11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937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7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6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37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419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49322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24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27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9352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5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28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35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9350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51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0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1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43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9348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49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3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51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9346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47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5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6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9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1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2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3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344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5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459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49299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300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01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302" name="Picture 1020" descr="screen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03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67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316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7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8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9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0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1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310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75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49276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77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78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79" name="Picture 1068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80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83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93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4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5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6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7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8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87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91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49253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54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5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56" name="Picture 1118" descr="screen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7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99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70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1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2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3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4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5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64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516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49251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2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9517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49228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29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30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31" name="Picture 1146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32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518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45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6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7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8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9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0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39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16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D2572990-99A0-4B08-A896-87FF84B26684}" type="slidenum">
              <a:rPr lang="en-US"/>
              <a:pPr/>
              <a:t>32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dirty="0" smtClean="0">
                <a:ea typeface="ＭＳ Ｐゴシック" pitchFamily="34" charset="-128"/>
              </a:rPr>
              <a:t>Introduction</a:t>
            </a:r>
          </a:p>
        </p:txBody>
      </p:sp>
      <p:pic>
        <p:nvPicPr>
          <p:cNvPr id="53250" name="Picture 4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7513" y="860425"/>
            <a:ext cx="7313612" cy="1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51" name="Title 41"/>
          <p:cNvSpPr>
            <a:spLocks noGrp="1"/>
          </p:cNvSpPr>
          <p:nvPr>
            <p:ph type="title" idx="4294967295"/>
          </p:nvPr>
        </p:nvSpPr>
        <p:spPr>
          <a:xfrm>
            <a:off x="403225" y="228600"/>
            <a:ext cx="7772400" cy="835025"/>
          </a:xfrm>
        </p:spPr>
        <p:txBody>
          <a:bodyPr/>
          <a:lstStyle/>
          <a:p>
            <a:pPr eaLnBrk="1" hangingPunct="1"/>
            <a:r>
              <a:rPr lang="en-US" sz="3600" smtClean="0">
                <a:ea typeface="ＭＳ Ｐゴシック" pitchFamily="34" charset="-128"/>
              </a:rPr>
              <a:t>Access net: digital subscriber line (DSL)</a:t>
            </a:r>
          </a:p>
        </p:txBody>
      </p:sp>
      <p:sp>
        <p:nvSpPr>
          <p:cNvPr id="53252" name="Freeform 3"/>
          <p:cNvSpPr>
            <a:spLocks/>
          </p:cNvSpPr>
          <p:nvPr/>
        </p:nvSpPr>
        <p:spPr bwMode="auto">
          <a:xfrm>
            <a:off x="4305300" y="150177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3" name="Oval 9"/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latin typeface="Times New Roman" pitchFamily="18" charset="0"/>
            </a:endParaRPr>
          </a:p>
        </p:txBody>
      </p:sp>
      <p:sp>
        <p:nvSpPr>
          <p:cNvPr id="53254" name="Oval 12"/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latin typeface="Times New Roman" pitchFamily="18" charset="0"/>
            </a:endParaRPr>
          </a:p>
        </p:txBody>
      </p:sp>
      <p:sp>
        <p:nvSpPr>
          <p:cNvPr id="53255" name="Line 15"/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53256" name="Line 16"/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53257" name="Rectangle 44"/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Times New Roman" pitchFamily="18" charset="0"/>
            </a:endParaRPr>
          </a:p>
        </p:txBody>
      </p:sp>
      <p:sp>
        <p:nvSpPr>
          <p:cNvPr id="53258" name="Text Box 45"/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/>
              <a:t>central office</a:t>
            </a:r>
          </a:p>
        </p:txBody>
      </p:sp>
      <p:grpSp>
        <p:nvGrpSpPr>
          <p:cNvPr id="2" name="Group 137"/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3240" y="1830"/>
            <a:chExt cx="1372" cy="723"/>
          </a:xfrm>
        </p:grpSpPr>
        <p:sp>
          <p:nvSpPr>
            <p:cNvPr id="53304" name="Freeform 28"/>
            <p:cNvSpPr>
              <a:spLocks/>
            </p:cNvSpPr>
            <p:nvPr/>
          </p:nvSpPr>
          <p:spPr bwMode="auto">
            <a:xfrm>
              <a:off x="3240" y="1830"/>
              <a:ext cx="1372" cy="723"/>
            </a:xfrm>
            <a:custGeom>
              <a:avLst/>
              <a:gdLst>
                <a:gd name="T0" fmla="*/ 145855 w 765"/>
                <a:gd name="T1" fmla="*/ 931 h 459"/>
                <a:gd name="T2" fmla="*/ 99268 w 765"/>
                <a:gd name="T3" fmla="*/ 6562 h 459"/>
                <a:gd name="T4" fmla="*/ 32950 w 765"/>
                <a:gd name="T5" fmla="*/ 9426 h 459"/>
                <a:gd name="T6" fmla="*/ 4821 w 765"/>
                <a:gd name="T7" fmla="*/ 31576 h 459"/>
                <a:gd name="T8" fmla="*/ 61950 w 765"/>
                <a:gd name="T9" fmla="*/ 41713 h 459"/>
                <a:gd name="T10" fmla="*/ 119240 w 765"/>
                <a:gd name="T11" fmla="*/ 40071 h 459"/>
                <a:gd name="T12" fmla="*/ 201010 w 765"/>
                <a:gd name="T13" fmla="*/ 41713 h 459"/>
                <a:gd name="T14" fmla="*/ 240274 w 765"/>
                <a:gd name="T15" fmla="*/ 40797 h 459"/>
                <a:gd name="T16" fmla="*/ 258901 w 765"/>
                <a:gd name="T17" fmla="*/ 34980 h 459"/>
                <a:gd name="T18" fmla="*/ 258196 w 765"/>
                <a:gd name="T19" fmla="*/ 14847 h 459"/>
                <a:gd name="T20" fmla="*/ 227858 w 765"/>
                <a:gd name="T21" fmla="*/ 3221 h 459"/>
                <a:gd name="T22" fmla="*/ 145855 w 765"/>
                <a:gd name="T23" fmla="*/ 931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Line 31"/>
            <p:cNvSpPr>
              <a:spLocks noChangeShapeType="1"/>
            </p:cNvSpPr>
            <p:nvPr/>
          </p:nvSpPr>
          <p:spPr bwMode="auto">
            <a:xfrm flipV="1">
              <a:off x="3763" y="2053"/>
              <a:ext cx="106" cy="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Line 32"/>
            <p:cNvSpPr>
              <a:spLocks noChangeShapeType="1"/>
            </p:cNvSpPr>
            <p:nvPr/>
          </p:nvSpPr>
          <p:spPr bwMode="auto">
            <a:xfrm>
              <a:off x="3616" y="2204"/>
              <a:ext cx="0" cy="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Line 33"/>
            <p:cNvSpPr>
              <a:spLocks noChangeShapeType="1"/>
            </p:cNvSpPr>
            <p:nvPr/>
          </p:nvSpPr>
          <p:spPr bwMode="auto">
            <a:xfrm flipV="1">
              <a:off x="3763" y="2114"/>
              <a:ext cx="226" cy="2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Line 34"/>
            <p:cNvSpPr>
              <a:spLocks noChangeShapeType="1"/>
            </p:cNvSpPr>
            <p:nvPr/>
          </p:nvSpPr>
          <p:spPr bwMode="auto">
            <a:xfrm>
              <a:off x="4076" y="2113"/>
              <a:ext cx="0" cy="1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Line 35"/>
            <p:cNvSpPr>
              <a:spLocks noChangeShapeType="1"/>
            </p:cNvSpPr>
            <p:nvPr/>
          </p:nvSpPr>
          <p:spPr bwMode="auto">
            <a:xfrm>
              <a:off x="3779" y="2380"/>
              <a:ext cx="1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Line 36"/>
            <p:cNvSpPr>
              <a:spLocks noChangeShapeType="1"/>
            </p:cNvSpPr>
            <p:nvPr/>
          </p:nvSpPr>
          <p:spPr bwMode="auto">
            <a:xfrm>
              <a:off x="4255" y="2372"/>
              <a:ext cx="1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37"/>
            <p:cNvGrpSpPr>
              <a:grpSpLocks/>
            </p:cNvGrpSpPr>
            <p:nvPr/>
          </p:nvGrpSpPr>
          <p:grpSpPr bwMode="auto">
            <a:xfrm>
              <a:off x="3860" y="1969"/>
              <a:ext cx="335" cy="148"/>
              <a:chOff x="4650" y="1129"/>
              <a:chExt cx="246" cy="95"/>
            </a:xfrm>
          </p:grpSpPr>
          <p:sp>
            <p:nvSpPr>
              <p:cNvPr id="5334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4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4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4" name="Group 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53347" name="Freeform 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8" name="Freeform 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345" name="Line 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6" name="Line 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" name="Group 46"/>
            <p:cNvGrpSpPr>
              <a:grpSpLocks/>
            </p:cNvGrpSpPr>
            <p:nvPr/>
          </p:nvGrpSpPr>
          <p:grpSpPr bwMode="auto">
            <a:xfrm>
              <a:off x="3922" y="2284"/>
              <a:ext cx="336" cy="154"/>
              <a:chOff x="4650" y="1129"/>
              <a:chExt cx="246" cy="95"/>
            </a:xfrm>
          </p:grpSpPr>
          <p:sp>
            <p:nvSpPr>
              <p:cNvPr id="5333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3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3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6" name="Group 5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53339" name="Freeform 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0" name="Freeform 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337" name="Line 5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8" name="Line 5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" name="Group 55"/>
            <p:cNvGrpSpPr>
              <a:grpSpLocks/>
            </p:cNvGrpSpPr>
            <p:nvPr/>
          </p:nvGrpSpPr>
          <p:grpSpPr bwMode="auto">
            <a:xfrm>
              <a:off x="3443" y="2054"/>
              <a:ext cx="335" cy="149"/>
              <a:chOff x="4650" y="1129"/>
              <a:chExt cx="246" cy="95"/>
            </a:xfrm>
          </p:grpSpPr>
          <p:sp>
            <p:nvSpPr>
              <p:cNvPr id="5332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2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2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8" name="Group 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53331" name="Freeform 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2" name="Freeform 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329" name="Line 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0" name="Line 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" name="Group 64"/>
            <p:cNvGrpSpPr>
              <a:grpSpLocks/>
            </p:cNvGrpSpPr>
            <p:nvPr/>
          </p:nvGrpSpPr>
          <p:grpSpPr bwMode="auto">
            <a:xfrm>
              <a:off x="3452" y="2284"/>
              <a:ext cx="336" cy="148"/>
              <a:chOff x="4650" y="1129"/>
              <a:chExt cx="246" cy="95"/>
            </a:xfrm>
          </p:grpSpPr>
          <p:sp>
            <p:nvSpPr>
              <p:cNvPr id="5331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1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5331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0" name="Group 6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53323" name="Freeform 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4" name="Freeform 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321" name="Line 7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2" name="Line 7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315" name="Line 73"/>
            <p:cNvSpPr>
              <a:spLocks noChangeShapeType="1"/>
            </p:cNvSpPr>
            <p:nvPr/>
          </p:nvSpPr>
          <p:spPr bwMode="auto">
            <a:xfrm>
              <a:off x="4422" y="2370"/>
              <a:ext cx="153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Text Box 580"/>
            <p:cNvSpPr txBox="1">
              <a:spLocks noChangeArrowheads="1"/>
            </p:cNvSpPr>
            <p:nvPr/>
          </p:nvSpPr>
          <p:spPr bwMode="auto">
            <a:xfrm>
              <a:off x="4231" y="1988"/>
              <a:ext cx="34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800"/>
                <a:t>ISP</a:t>
              </a:r>
            </a:p>
          </p:txBody>
        </p:sp>
      </p:grpSp>
      <p:sp>
        <p:nvSpPr>
          <p:cNvPr id="53260" name="Line 14"/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53261" name="Text Box 17"/>
          <p:cNvSpPr txBox="1">
            <a:spLocks noChangeArrowheads="1"/>
          </p:cNvSpPr>
          <p:nvPr/>
        </p:nvSpPr>
        <p:spPr bwMode="auto">
          <a:xfrm>
            <a:off x="5942013" y="1530350"/>
            <a:ext cx="1074737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sz="1600"/>
              <a:t>network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53298" name="Freeform 109"/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110"/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Line 111"/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Line 112"/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113"/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14"/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63" name="Text Box 115"/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sz="1600"/>
              <a:t>DSLAM</a:t>
            </a:r>
          </a:p>
        </p:txBody>
      </p:sp>
      <p:grpSp>
        <p:nvGrpSpPr>
          <p:cNvPr id="12" name="Group 118"/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53296" name="Rectangle 116"/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97" name="AutoShape 117"/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65" name="Freeform 119"/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6" name="Line 120"/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67" name="Freeform 123"/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" name="Group 135"/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53294" name="Text Box 124"/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sz="1600" i="1" dirty="0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i="1" dirty="0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dedicated </a:t>
              </a:r>
              <a:r>
                <a:rPr lang="en-US" sz="1600" i="1" dirty="0"/>
                <a:t>line to central office</a:t>
              </a:r>
            </a:p>
          </p:txBody>
        </p:sp>
        <p:sp>
          <p:nvSpPr>
            <p:cNvPr id="53295" name="Line 125"/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/>
          <p:cNvSpPr>
            <a:spLocks noChangeArrowheads="1"/>
          </p:cNvSpPr>
          <p:nvPr/>
        </p:nvSpPr>
        <p:spPr bwMode="auto">
          <a:xfrm>
            <a:off x="25400" y="4160838"/>
            <a:ext cx="9118600" cy="2268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dirty="0" smtClean="0">
                <a:latin typeface="Gill Sans MT" pitchFamily="34" charset="0"/>
              </a:rPr>
              <a:t>use </a:t>
            </a:r>
            <a:r>
              <a:rPr lang="en-US" i="1" dirty="0">
                <a:solidFill>
                  <a:srgbClr val="CC0000"/>
                </a:solidFill>
                <a:latin typeface="Gill Sans MT" pitchFamily="34" charset="0"/>
              </a:rPr>
              <a:t>existing</a:t>
            </a:r>
            <a:r>
              <a:rPr lang="en-US" dirty="0">
                <a:latin typeface="Gill Sans MT" pitchFamily="34" charset="0"/>
              </a:rPr>
              <a:t> telephone line to central office DSLAM</a:t>
            </a:r>
          </a:p>
          <a:p>
            <a:pPr marL="685800" lvl="1" indent="-22860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dirty="0">
                <a:latin typeface="Gill Sans MT" pitchFamily="34" charset="0"/>
              </a:rPr>
              <a:t>data over DSL phone line goes to Internet</a:t>
            </a:r>
          </a:p>
          <a:p>
            <a:pPr marL="685800" lvl="1" indent="-22860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dirty="0">
                <a:latin typeface="Gill Sans MT" pitchFamily="34" charset="0"/>
              </a:rPr>
              <a:t>voice over DSL phone line goes to telephone net</a:t>
            </a:r>
          </a:p>
          <a:p>
            <a:pPr marL="285750" indent="-28575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dirty="0">
                <a:latin typeface="Gill Sans MT" pitchFamily="34" charset="0"/>
              </a:rPr>
              <a:t>&lt; 2.5 Mbps upstream transmission rate (typically &lt; 1 Mbps)</a:t>
            </a:r>
          </a:p>
          <a:p>
            <a:pPr marL="285750" indent="-28575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dirty="0">
                <a:latin typeface="Gill Sans MT" pitchFamily="34" charset="0"/>
              </a:rPr>
              <a:t>&lt; 24 Mbps downstream transmission rate </a:t>
            </a:r>
            <a:r>
              <a:rPr lang="en-US" dirty="0" smtClean="0">
                <a:latin typeface="Gill Sans MT" pitchFamily="34" charset="0"/>
              </a:rPr>
              <a:t>( &lt;10Mbps</a:t>
            </a:r>
            <a:r>
              <a:rPr lang="en-US" dirty="0">
                <a:latin typeface="Gill Sans MT" pitchFamily="34" charset="0"/>
              </a:rPr>
              <a:t>)</a:t>
            </a:r>
          </a:p>
        </p:txBody>
      </p:sp>
      <p:sp>
        <p:nvSpPr>
          <p:cNvPr id="53270" name="Rectangle 90"/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"/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53272" name="Text Box 39"/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sz="1400"/>
              <a:t>modem</a:t>
            </a:r>
          </a:p>
        </p:txBody>
      </p:sp>
      <p:sp>
        <p:nvSpPr>
          <p:cNvPr id="53273" name="Text Box 41"/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/>
              <a:t>splitter</a:t>
            </a:r>
          </a:p>
        </p:txBody>
      </p:sp>
      <p:grpSp>
        <p:nvGrpSpPr>
          <p:cNvPr id="14" name="Group 94"/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53288" name="Rectangle 9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9" name="Rectangle 9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90" name="Rectangle 9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91" name="Rectangle 9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92" name="Rectangle 9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93" name="AutoShape 10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75" name="AutoShape 102"/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Rectangle 103"/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Freeform 104"/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aphicFrame>
        <p:nvGraphicFramePr>
          <p:cNvPr id="53278" name="Object 3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337" name="Clip" r:id="rId4" imgW="681706" imgH="480401" progId="MS_ClipArt_Gallery.2">
                  <p:embed/>
                </p:oleObj>
              </mc:Choice>
              <mc:Fallback>
                <p:oleObj name="Clip" r:id="rId4" imgW="681706" imgH="480401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279" name="Line 130"/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80" name="AutoShape 131"/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" name="Group 136"/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53286" name="Line 132"/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Text Box 133"/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i="1"/>
                <a:t>multiplexer</a:t>
              </a:r>
            </a:p>
          </p:txBody>
        </p:sp>
      </p:grpSp>
      <p:grpSp>
        <p:nvGrpSpPr>
          <p:cNvPr id="16" name="Group 141"/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53284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3285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32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 dirty="0"/>
              <a:t>1-</a:t>
            </a:r>
            <a:fld id="{A933606B-19A5-44B8-93CB-0145D9CB3F78}" type="slidenum">
              <a:rPr lang="en-US"/>
              <a:pPr/>
              <a:t>33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Enterprise access networks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typically used in companies, universities, </a:t>
            </a:r>
            <a:r>
              <a:rPr lang="en-US" sz="2400" dirty="0" smtClean="0">
                <a:ea typeface="ＭＳ Ｐゴシック" charset="0"/>
              </a:rPr>
              <a:t>etc.</a:t>
            </a:r>
            <a:endParaRPr lang="en-US" sz="2400" dirty="0">
              <a:ea typeface="ＭＳ Ｐゴシック" charset="0"/>
            </a:endParaRP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1D3B0C3-6056-4F87-8D25-FBCE0D93D2B0}" type="slidenum">
              <a:rPr lang="en-US" altLang="en-US" sz="1200">
                <a:latin typeface="Tahoma" panose="020B0604030504040204" pitchFamily="34" charset="0"/>
              </a:rPr>
              <a:pPr/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/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099341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Wireless access networks</a:t>
            </a:r>
            <a:endParaRPr lang="en-US" altLang="en-US" smtClean="0"/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shared </a:t>
            </a:r>
            <a:r>
              <a:rPr lang="en-US" altLang="en-US" sz="2400" i="1" smtClean="0"/>
              <a:t>wireless</a:t>
            </a:r>
            <a:r>
              <a:rPr lang="en-US" altLang="en-US" sz="2400" smtClean="0"/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 smtClean="0">
                <a:ea typeface="Arial" panose="020B0604020202020204" pitchFamily="34" charset="0"/>
              </a:rPr>
              <a:t>via base station aka </a:t>
            </a:r>
            <a:r>
              <a:rPr lang="ja-JP" altLang="en-US" sz="2000" smtClean="0">
                <a:ea typeface="MS PGothic" panose="020B0600070205080204" pitchFamily="34" charset="-128"/>
              </a:rPr>
              <a:t>“</a:t>
            </a:r>
            <a:r>
              <a:rPr lang="en-US" altLang="ja-JP" sz="2000" smtClean="0">
                <a:ea typeface="MS PGothic" panose="020B0600070205080204" pitchFamily="34" charset="-128"/>
              </a:rPr>
              <a:t>access point</a:t>
            </a:r>
            <a:r>
              <a:rPr lang="ja-JP" altLang="en-US" sz="2000" smtClean="0">
                <a:ea typeface="MS PGothic" panose="020B0600070205080204" pitchFamily="34" charset="-128"/>
              </a:rPr>
              <a:t>”</a:t>
            </a:r>
            <a:endParaRPr lang="en-US" altLang="en-US" sz="2000" smtClean="0">
              <a:ea typeface="Arial" panose="020B0604020202020204" pitchFamily="34" charset="0"/>
            </a:endParaRPr>
          </a:p>
        </p:txBody>
      </p:sp>
      <p:pic>
        <p:nvPicPr>
          <p:cNvPr id="46084" name="Picture 7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341313" y="2214563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802.11b/g/n (WiFi):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4640263" y="1819275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en-US">
              <a:latin typeface="Gill Sans MT" panose="020B0502020104020203" pitchFamily="34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provided by telco (cellular) operator, 10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3G, 4G: LTE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958850" y="3605213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603500" y="5010150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003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279650" y="4718050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527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441450" y="3716338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146675" y="4071938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044700" y="52546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6711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4CC0FF8-C583-4AC0-8594-A108BC5AFD51}" type="slidenum">
              <a:rPr lang="en-US" altLang="en-US" sz="1200">
                <a:latin typeface="Tahoma" panose="020B0604030504040204" pitchFamily="34" charset="0"/>
              </a:rPr>
              <a:pPr/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330450" y="3776663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268538" y="4703763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6681788" y="5286375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/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771059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529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553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smtClean="0">
                <a:solidFill>
                  <a:srgbClr val="CC0000"/>
                </a:solidFill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553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FFCD60C-AA60-4C43-976C-15DC77065ED3}" type="slidenum">
              <a:rPr lang="en-US" altLang="en-US" sz="1200">
                <a:latin typeface="Tahoma" panose="020B0604030504040204" pitchFamily="34" charset="0"/>
              </a:rPr>
              <a:pPr/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0721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491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sz="4000" smtClean="0">
                <a:ea typeface="ＭＳ Ｐゴシック" pitchFamily="34" charset="-128"/>
              </a:rPr>
              <a:t>A closer look at network structure:</a:t>
            </a:r>
            <a:endParaRPr lang="en-US" smtClean="0">
              <a:ea typeface="ＭＳ Ｐゴシック" pitchFamily="34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i="1" dirty="0" smtClean="0">
                <a:solidFill>
                  <a:srgbClr val="CC0000"/>
                </a:solidFill>
                <a:ea typeface="ＭＳ Ｐゴシック" pitchFamily="34" charset="-128"/>
              </a:rPr>
              <a:t>network edge:</a:t>
            </a:r>
          </a:p>
          <a:p>
            <a:pPr lvl="1" eaLnBrk="1" hangingPunct="1">
              <a:buSzPct val="75000"/>
            </a:pPr>
            <a:r>
              <a:rPr lang="en-US" dirty="0" smtClean="0">
                <a:ea typeface="ＭＳ Ｐゴシック" pitchFamily="34" charset="-128"/>
              </a:rPr>
              <a:t>hosts: clients and servers</a:t>
            </a:r>
          </a:p>
          <a:p>
            <a:pPr lvl="1" eaLnBrk="1" hangingPunct="1">
              <a:buSzPct val="75000"/>
            </a:pPr>
            <a:r>
              <a:rPr lang="en-US" dirty="0" smtClean="0">
                <a:ea typeface="ＭＳ Ｐゴシック" pitchFamily="34" charset="-128"/>
              </a:rPr>
              <a:t>servers often in data centers</a:t>
            </a: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685857" y="3328241"/>
            <a:ext cx="4027488" cy="141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sz="2800" i="1" dirty="0">
                <a:solidFill>
                  <a:srgbClr val="CC0000"/>
                </a:solidFill>
                <a:latin typeface="Gill Sans MT" pitchFamily="34" charset="0"/>
              </a:rPr>
              <a:t>access networks, physical media:</a:t>
            </a:r>
            <a:r>
              <a:rPr lang="en-US" sz="2800" dirty="0">
                <a:latin typeface="Gill Sans MT" pitchFamily="34" charset="0"/>
              </a:rPr>
              <a:t> wired, wireless communication links</a:t>
            </a:r>
            <a:r>
              <a:rPr lang="en-US" sz="2800" dirty="0">
                <a:solidFill>
                  <a:srgbClr val="FF0000"/>
                </a:solidFill>
                <a:latin typeface="Gill Sans MT" pitchFamily="34" charset="0"/>
              </a:rPr>
              <a:t> </a:t>
            </a:r>
            <a:endParaRPr lang="en-US" dirty="0">
              <a:latin typeface="Gill Sans MT" pitchFamily="34" charset="0"/>
            </a:endParaRP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383308" y="4786555"/>
            <a:ext cx="3810000" cy="141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r>
              <a:rPr lang="en-US" sz="2800" i="1" dirty="0">
                <a:solidFill>
                  <a:srgbClr val="CC0000"/>
                </a:solidFill>
                <a:latin typeface="Gill Sans MT" pitchFamily="34" charset="0"/>
              </a:rPr>
              <a:t>network core: </a:t>
            </a:r>
          </a:p>
          <a:p>
            <a:pPr marL="628650" lvl="1" indent="-17145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dirty="0">
                <a:latin typeface="Gill Sans MT" pitchFamily="34" charset="0"/>
              </a:rPr>
              <a:t>interconnected routers</a:t>
            </a:r>
          </a:p>
          <a:p>
            <a:pPr marL="628650" lvl="1" indent="-17145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dirty="0">
                <a:latin typeface="Gill Sans MT" pitchFamily="34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Char char="q"/>
            </a:pPr>
            <a:endParaRPr lang="en-US" dirty="0">
              <a:latin typeface="Gill Sans MT" pitchFamily="34" charset="0"/>
            </a:endParaRPr>
          </a:p>
        </p:txBody>
      </p:sp>
      <p:pic>
        <p:nvPicPr>
          <p:cNvPr id="49158" name="Picture 544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33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49161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49514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515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916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7 w 1940"/>
                <a:gd name="T1" fmla="*/ 2147483647 h 1049"/>
                <a:gd name="T2" fmla="*/ 2147483647 w 1940"/>
                <a:gd name="T3" fmla="*/ 2147483647 h 1049"/>
                <a:gd name="T4" fmla="*/ 2147483647 w 1940"/>
                <a:gd name="T5" fmla="*/ 2147483647 h 1049"/>
                <a:gd name="T6" fmla="*/ 2147483647 w 1940"/>
                <a:gd name="T7" fmla="*/ 2147483647 h 1049"/>
                <a:gd name="T8" fmla="*/ 2147483647 w 1940"/>
                <a:gd name="T9" fmla="*/ 2147483647 h 1049"/>
                <a:gd name="T10" fmla="*/ 2147483647 w 1940"/>
                <a:gd name="T11" fmla="*/ 2147483647 h 1049"/>
                <a:gd name="T12" fmla="*/ 2147483647 w 1940"/>
                <a:gd name="T13" fmla="*/ 2147483647 h 1049"/>
                <a:gd name="T14" fmla="*/ 2147483647 w 1940"/>
                <a:gd name="T15" fmla="*/ 2147483647 h 1049"/>
                <a:gd name="T16" fmla="*/ 2147483647 w 1940"/>
                <a:gd name="T17" fmla="*/ 2147483647 h 1049"/>
                <a:gd name="T18" fmla="*/ 2147483647 w 1940"/>
                <a:gd name="T19" fmla="*/ 2147483647 h 1049"/>
                <a:gd name="T20" fmla="*/ 2147483647 w 1940"/>
                <a:gd name="T21" fmla="*/ 2147483647 h 1049"/>
                <a:gd name="T22" fmla="*/ 2147483647 w 1940"/>
                <a:gd name="T23" fmla="*/ 2147483647 h 1049"/>
                <a:gd name="T24" fmla="*/ 2147483647 w 1940"/>
                <a:gd name="T25" fmla="*/ 2147483647 h 1049"/>
                <a:gd name="T26" fmla="*/ 2147483647 w 1940"/>
                <a:gd name="T27" fmla="*/ 2147483647 h 1049"/>
                <a:gd name="T28" fmla="*/ 2147483647 w 1940"/>
                <a:gd name="T29" fmla="*/ 2147483647 h 1049"/>
                <a:gd name="T30" fmla="*/ 2147483647 w 1940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Line 428"/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3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4" name="Line 430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75" name="Line 431"/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Line 432"/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Line 433"/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Line 435"/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Line 436"/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Line 440"/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Line 441"/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Line 443"/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49512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13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5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49510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11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49508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09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49506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507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9198" name="Picture 603" descr="car_icon_small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8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49504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505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9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4949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0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502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3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500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1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4948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9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2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94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5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92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3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4948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8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4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86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7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84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5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4947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7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7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6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78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9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76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7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04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4946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6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6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18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70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1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68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9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4945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0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62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3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60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1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4944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5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2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54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5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52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3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4944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4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4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46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7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44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5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494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6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38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9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36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7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494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28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30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1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28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9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494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30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22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3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20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1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494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>
                  <a:latin typeface="Times New Roman" pitchFamily="18" charset="0"/>
                </a:endParaRPr>
              </a:p>
            </p:txBody>
          </p:sp>
          <p:sp>
            <p:nvSpPr>
              <p:cNvPr id="494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</a:endParaRPr>
              </a:p>
            </p:txBody>
          </p:sp>
          <p:grpSp>
            <p:nvGrpSpPr>
              <p:cNvPr id="49327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9414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5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412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3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329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49406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407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9332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49404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405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49334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49359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9389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0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1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2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3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4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5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6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7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8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39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1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2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403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9387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88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9216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mobile network</a:t>
              </a:r>
            </a:p>
          </p:txBody>
        </p:sp>
        <p:sp>
          <p:nvSpPr>
            <p:cNvPr id="49217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global ISP</a:t>
              </a:r>
            </a:p>
          </p:txBody>
        </p:sp>
        <p:sp>
          <p:nvSpPr>
            <p:cNvPr id="49218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/>
                <a:t>regional ISP</a:t>
              </a:r>
            </a:p>
          </p:txBody>
        </p:sp>
        <p:sp>
          <p:nvSpPr>
            <p:cNvPr id="49219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network</a:t>
              </a:r>
            </a:p>
          </p:txBody>
        </p:sp>
        <p:sp>
          <p:nvSpPr>
            <p:cNvPr id="49220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sz="1600"/>
                <a:t>       network</a:t>
              </a:r>
            </a:p>
          </p:txBody>
        </p:sp>
        <p:grpSp>
          <p:nvGrpSpPr>
            <p:cNvPr id="49361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4935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5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64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938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66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938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6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38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938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8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11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937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7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6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6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37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7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419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49322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24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27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9352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5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28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35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9350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51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0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1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9443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9348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49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3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51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9346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347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335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6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39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1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2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3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9344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345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459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49299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300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01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302" name="Picture 1020" descr="screen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303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67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316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7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8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9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0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1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310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75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49276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77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78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79" name="Picture 1068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80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83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93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4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5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6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7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8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87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491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49253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54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5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56" name="Picture 1118" descr="screen"/>
              <p:cNvPicPr>
                <a:picLocks noChangeAspect="1" noChangeArrowheads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7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499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70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1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2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3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4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5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64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516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49251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52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 w="9525" cap="flat" cmpd="sng">
                <a:noFill/>
                <a:prstDash val="solid"/>
                <a:round/>
                <a:headEnd/>
                <a:tailEnd/>
              </a:ln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9517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49228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49229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30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231" name="Picture 1146" descr="screen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9232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518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45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6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7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8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9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0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239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16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r>
              <a:rPr lang="en-US"/>
              <a:t>1-</a:t>
            </a:r>
            <a:fld id="{D2572990-99A0-4B08-A896-87FF84B26684}" type="slidenum">
              <a:rPr lang="en-US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601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7270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End systems connect to Internet via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access ISPs </a:t>
            </a:r>
            <a:r>
              <a:rPr lang="en-US" altLang="en-US">
                <a:latin typeface="Gill Sans MT" panose="020B0502020104020203" pitchFamily="34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economics</a:t>
            </a:r>
            <a:r>
              <a:rPr lang="en-US" altLang="en-US">
                <a:latin typeface="Gill Sans MT" panose="020B0502020104020203" pitchFamily="34" charset="0"/>
              </a:rPr>
              <a:t> and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Let</a:t>
            </a:r>
            <a:r>
              <a:rPr lang="ja-JP" altLang="en-US">
                <a:latin typeface="Gill Sans MT" panose="020B0502020104020203" pitchFamily="34" charset="0"/>
              </a:rPr>
              <a:t>’</a:t>
            </a:r>
            <a:r>
              <a:rPr lang="en-US" altLang="ja-JP">
                <a:latin typeface="Gill Sans MT" panose="020B0502020104020203" pitchFamily="34" charset="0"/>
              </a:rPr>
              <a:t>s take a stepwise approach to describe current Internet structure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7270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270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C6F5C54-A28A-4332-849A-3372D3D4D585}" type="slidenum">
              <a:rPr lang="en-US" altLang="en-US" sz="1200">
                <a:latin typeface="Tahoma" panose="020B0604030504040204" pitchFamily="34" charset="0"/>
              </a:rPr>
              <a:pPr/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81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r>
              <a:rPr lang="en-US" altLang="en-US" sz="2400" i="1" smtClean="0">
                <a:solidFill>
                  <a:srgbClr val="CC0000"/>
                </a:solidFill>
              </a:rPr>
              <a:t>Question: </a:t>
            </a:r>
            <a:r>
              <a:rPr lang="en-US" altLang="en-US" sz="2400" smtClean="0"/>
              <a:t>given </a:t>
            </a:r>
            <a:r>
              <a:rPr lang="en-US" altLang="en-US" sz="2400" i="1" smtClean="0"/>
              <a:t>millions</a:t>
            </a:r>
            <a:r>
              <a:rPr lang="en-US" altLang="en-US" sz="2400" smtClean="0"/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endParaRPr lang="en-US" altLang="en-US" sz="2400" smtClean="0"/>
          </a:p>
        </p:txBody>
      </p:sp>
      <p:pic>
        <p:nvPicPr>
          <p:cNvPr id="7475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569A0A0-C103-4F75-A3CA-BD60D5D62F67}" type="slidenum">
              <a:rPr lang="en-US" altLang="en-US" sz="1200">
                <a:latin typeface="Tahoma" panose="020B0604030504040204" pitchFamily="34" charset="0"/>
              </a:rPr>
              <a:pPr/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9842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Course Methodology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/>
              <a:t>Lecture</a:t>
            </a:r>
          </a:p>
          <a:p>
            <a:pPr lvl="1"/>
            <a:r>
              <a:rPr lang="en-US" dirty="0" smtClean="0"/>
              <a:t>Concept overview</a:t>
            </a:r>
          </a:p>
          <a:p>
            <a:pPr lvl="1"/>
            <a:r>
              <a:rPr lang="en-US" dirty="0" smtClean="0"/>
              <a:t>Algorithm/protocol examples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Homework exercises</a:t>
            </a:r>
          </a:p>
          <a:p>
            <a:pPr lvl="1"/>
            <a:r>
              <a:rPr lang="en-US" dirty="0" smtClean="0"/>
              <a:t>To help understanding of the material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Lab exercises</a:t>
            </a:r>
          </a:p>
          <a:p>
            <a:pPr lvl="1"/>
            <a:r>
              <a:rPr lang="en-US" dirty="0" smtClean="0"/>
              <a:t>Simulation</a:t>
            </a:r>
          </a:p>
          <a:p>
            <a:pPr lvl="1"/>
            <a:r>
              <a:rPr lang="en-US" dirty="0" smtClean="0"/>
              <a:t>Programming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Presentation/paper</a:t>
            </a:r>
          </a:p>
          <a:p>
            <a:pPr lvl="1"/>
            <a:endParaRPr lang="en-US" dirty="0" smtClean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635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r>
              <a:rPr lang="en-US" altLang="en-US" sz="2400" i="1" smtClean="0">
                <a:solidFill>
                  <a:srgbClr val="CC0000"/>
                </a:solidFill>
              </a:rPr>
              <a:t>Option: </a:t>
            </a:r>
            <a:r>
              <a:rPr lang="en-US" altLang="en-US" sz="2400" i="1" smtClean="0"/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endParaRPr lang="en-US" altLang="en-US" sz="2400" smtClean="0"/>
          </a:p>
        </p:txBody>
      </p:sp>
      <p:pic>
        <p:nvPicPr>
          <p:cNvPr id="7680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68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B7D08EE-03C3-44DE-B4E4-1193D6BFFE52}" type="slidenum">
              <a:rPr lang="en-US" altLang="en-US" sz="1200">
                <a:latin typeface="Tahoma" panose="020B0604030504040204" pitchFamily="34" charset="0"/>
              </a:rPr>
              <a:pPr/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510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7885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 smtClean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 smtClean="0">
                <a:latin typeface="+mn-lt"/>
              </a:rPr>
              <a:t> and </a:t>
            </a:r>
            <a:r>
              <a:rPr lang="en-US" i="1" dirty="0" smtClean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 smtClean="0">
                <a:latin typeface="+mn-lt"/>
              </a:rPr>
              <a:t>ISPs have economic agreement.</a:t>
            </a:r>
            <a:endParaRPr lang="en-US" dirty="0" smtClean="0">
              <a:latin typeface="+mn-lt"/>
            </a:endParaRPr>
          </a:p>
        </p:txBody>
      </p:sp>
      <p:sp>
        <p:nvSpPr>
          <p:cNvPr id="788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88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9EC63E3-DE06-490F-B843-C1EC00FA7967}" type="slidenum">
              <a:rPr lang="en-US" altLang="en-US" sz="1200">
                <a:latin typeface="Tahoma" panose="020B0604030504040204" pitchFamily="34" charset="0"/>
              </a:rPr>
              <a:pPr/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/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/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/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/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/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/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/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/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145115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8094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0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060B772-FCD3-4EC2-8BCB-0F71B763350C}" type="slidenum">
              <a:rPr lang="en-US" altLang="en-US" sz="1200">
                <a:latin typeface="Tahoma" panose="020B0604030504040204" pitchFamily="34" charset="0"/>
              </a:rPr>
              <a:pPr/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0174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8299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30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8533BED-3495-464A-9B97-A221EE2A0EAD}" type="slidenum">
              <a:rPr lang="en-US" altLang="en-US" sz="1200">
                <a:latin typeface="Tahoma" panose="020B0604030504040204" pitchFamily="34" charset="0"/>
              </a:rPr>
              <a:pPr/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761279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85041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50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DA2791D-EAF9-4EE7-B581-8685B9B59976}" type="slidenum">
              <a:rPr lang="en-US" altLang="en-US" sz="1200">
                <a:latin typeface="Tahoma" panose="020B0604030504040204" pitchFamily="34" charset="0"/>
              </a:rPr>
              <a:pPr/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… and regional networks may arise to connect access nets to ISPs </a:t>
            </a:r>
          </a:p>
        </p:txBody>
      </p:sp>
    </p:spTree>
    <p:extLst>
      <p:ext uri="{BB962C8B-B14F-4D97-AF65-F5344CB8AC3E}">
        <p14:creationId xmlns:p14="http://schemas.microsoft.com/office/powerpoint/2010/main" val="1412317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pic>
        <p:nvPicPr>
          <p:cNvPr id="87089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71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3411CC1-0528-4A9D-BC1F-CF273722E056}" type="slidenum">
              <a:rPr lang="en-US" altLang="en-US" sz="1200">
                <a:latin typeface="Tahoma" panose="020B0604030504040204" pitchFamily="34" charset="0"/>
              </a:rPr>
              <a:pPr/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  <p:extLst>
      <p:ext uri="{BB962C8B-B14F-4D97-AF65-F5344CB8AC3E}">
        <p14:creationId xmlns:p14="http://schemas.microsoft.com/office/powerpoint/2010/main" val="247576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Internet structure: network of networks</a:t>
            </a:r>
            <a:endParaRPr lang="en-US" altLang="en-US" smtClean="0"/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 smtClean="0"/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 smtClean="0">
                <a:solidFill>
                  <a:srgbClr val="CC0000"/>
                </a:solidFill>
                <a:ea typeface="MS PGothic" panose="020B0600070205080204" pitchFamily="34" charset="-128"/>
              </a:rPr>
              <a:t>“</a:t>
            </a:r>
            <a:r>
              <a:rPr lang="en-US" altLang="ja-JP" sz="2000" smtClean="0">
                <a:solidFill>
                  <a:srgbClr val="CC0000"/>
                </a:solidFill>
                <a:ea typeface="MS PGothic" panose="020B0600070205080204" pitchFamily="34" charset="-128"/>
              </a:rPr>
              <a:t>tier-1</a:t>
            </a:r>
            <a:r>
              <a:rPr lang="ja-JP" altLang="en-US" sz="2000" smtClean="0">
                <a:solidFill>
                  <a:srgbClr val="CC0000"/>
                </a:solidFill>
                <a:ea typeface="MS PGothic" panose="020B0600070205080204" pitchFamily="34" charset="-128"/>
              </a:rPr>
              <a:t>”</a:t>
            </a:r>
            <a:r>
              <a:rPr lang="en-US" altLang="ja-JP" sz="2000" smtClean="0">
                <a:solidFill>
                  <a:srgbClr val="CC0000"/>
                </a:solidFill>
                <a:ea typeface="MS PGothic" panose="020B0600070205080204" pitchFamily="34" charset="-128"/>
              </a:rPr>
              <a:t> commercial ISPs</a:t>
            </a:r>
            <a:r>
              <a:rPr lang="en-US" altLang="ja-JP" sz="2000" smtClean="0">
                <a:solidFill>
                  <a:srgbClr val="FF0000"/>
                </a:solidFill>
                <a:ea typeface="MS PGothic" panose="020B0600070205080204" pitchFamily="34" charset="-128"/>
              </a:rPr>
              <a:t> </a:t>
            </a:r>
            <a:r>
              <a:rPr lang="en-US" altLang="ja-JP" sz="2000" smtClean="0">
                <a:ea typeface="MS PGothic" panose="020B0600070205080204" pitchFamily="34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smtClean="0">
                <a:solidFill>
                  <a:srgbClr val="CC0000"/>
                </a:solidFill>
                <a:ea typeface="Arial" panose="020B0604020202020204" pitchFamily="34" charset="0"/>
              </a:rPr>
              <a:t>content provider network </a:t>
            </a:r>
            <a:r>
              <a:rPr lang="en-US" altLang="en-US" sz="2000" smtClean="0">
                <a:ea typeface="Arial" panose="020B0604020202020204" pitchFamily="34" charset="0"/>
              </a:rPr>
              <a:t>(e.g., Google):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panose="05000000000000000000" pitchFamily="2" charset="2"/>
              <a:buNone/>
            </a:pPr>
            <a:endParaRPr lang="en-US" altLang="en-US" sz="2000" smtClean="0">
              <a:ea typeface="Arial" panose="020B0604020202020204" pitchFamily="34" charset="0"/>
            </a:endParaRPr>
          </a:p>
        </p:txBody>
      </p:sp>
      <p:pic>
        <p:nvPicPr>
          <p:cNvPr id="8909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C47B715-33B0-4FBF-9CA0-F87F2C00A6BD}" type="slidenum">
              <a:rPr lang="en-US" altLang="en-US" sz="1200">
                <a:latin typeface="Tahoma" panose="020B0604030504040204" pitchFamily="34" charset="0"/>
              </a:rPr>
              <a:pPr/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9" name="Rectangle 78"/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  <p:extLst>
      <p:ext uri="{BB962C8B-B14F-4D97-AF65-F5344CB8AC3E}">
        <p14:creationId xmlns:p14="http://schemas.microsoft.com/office/powerpoint/2010/main" val="1432886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1.4 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1ABBDE7-E089-426A-B632-9A4BAE4AFEEF}" type="slidenum">
              <a:rPr lang="en-US" altLang="en-US" sz="1200">
                <a:latin typeface="Tahoma" panose="020B0604030504040204" pitchFamily="34" charset="0"/>
              </a:rPr>
              <a:pPr/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0910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7522" name="Picture 9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 smtClean="0"/>
              <a:t>“</a:t>
            </a:r>
            <a:r>
              <a:rPr lang="en-US" altLang="ja-JP" sz="4000" smtClean="0"/>
              <a:t>Real</a:t>
            </a:r>
            <a:r>
              <a:rPr lang="ja-JP" altLang="en-US" sz="4000" smtClean="0"/>
              <a:t>”</a:t>
            </a:r>
            <a:r>
              <a:rPr lang="en-US" altLang="ja-JP" sz="4000" smtClean="0"/>
              <a:t> Internet delays and routes</a:t>
            </a:r>
            <a:endParaRPr lang="en-US" altLang="en-US" sz="4000" smtClean="0"/>
          </a:p>
        </p:txBody>
      </p:sp>
      <p:sp>
        <p:nvSpPr>
          <p:cNvPr id="107524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70000"/>
            <a:ext cx="7772400" cy="3098800"/>
          </a:xfrm>
        </p:spPr>
        <p:txBody>
          <a:bodyPr/>
          <a:lstStyle/>
          <a:p>
            <a:pPr marL="287338" indent="-287338" eaLnBrk="1" hangingPunct="1"/>
            <a:r>
              <a:rPr lang="en-US" altLang="en-US" smtClean="0"/>
              <a:t>what do </a:t>
            </a:r>
            <a:r>
              <a:rPr lang="ja-JP" altLang="en-US" smtClean="0"/>
              <a:t>“</a:t>
            </a:r>
            <a:r>
              <a:rPr lang="en-US" altLang="ja-JP" smtClean="0"/>
              <a:t>real</a:t>
            </a:r>
            <a:r>
              <a:rPr lang="ja-JP" altLang="en-US" smtClean="0"/>
              <a:t>”</a:t>
            </a:r>
            <a:r>
              <a:rPr lang="en-US" altLang="ja-JP" smtClean="0"/>
              <a:t> Internet delay &amp; loss look like? </a:t>
            </a:r>
          </a:p>
          <a:p>
            <a:pPr marL="287338" indent="-287338" eaLnBrk="1" hangingPunct="1"/>
            <a:r>
              <a:rPr lang="en-US" altLang="en-US" sz="2400" b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traceroute</a:t>
            </a:r>
            <a:r>
              <a:rPr lang="en-US" altLang="en-US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mtClean="0">
                <a:cs typeface="Courier New" panose="02070309020205020404" pitchFamily="49" charset="0"/>
              </a:rPr>
              <a:t>program: </a:t>
            </a:r>
            <a:r>
              <a:rPr lang="en-US" altLang="en-US" smtClean="0"/>
              <a:t>provides delay measurement from source to router along end-end Internet path towards destination.  For all </a:t>
            </a:r>
            <a:r>
              <a:rPr lang="en-US" altLang="en-US" i="1" smtClean="0"/>
              <a:t>i: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i="1" smtClean="0">
                <a:ea typeface="Arial" panose="020B0604020202020204" pitchFamily="34" charset="0"/>
              </a:rPr>
              <a:t>i</a:t>
            </a:r>
            <a:r>
              <a:rPr lang="en-US" altLang="en-US" smtClean="0">
                <a:ea typeface="Arial" panose="020B0604020202020204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router </a:t>
            </a:r>
            <a:r>
              <a:rPr lang="en-US" altLang="en-US" i="1" smtClean="0">
                <a:ea typeface="Arial" panose="020B0604020202020204" pitchFamily="34" charset="0"/>
              </a:rPr>
              <a:t>i</a:t>
            </a:r>
            <a:r>
              <a:rPr lang="en-US" altLang="en-US" smtClean="0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sender times interval between transmission and reply.</a:t>
            </a:r>
            <a:endParaRPr lang="en-US" altLang="en-US" sz="2800" smtClean="0">
              <a:ea typeface="Arial" panose="020B0604020202020204" pitchFamily="34" charset="0"/>
            </a:endParaRPr>
          </a:p>
        </p:txBody>
      </p:sp>
      <p:sp>
        <p:nvSpPr>
          <p:cNvPr id="107525" name="Line 38"/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/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/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/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/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/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/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/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/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/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/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/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/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/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35" name="Group 12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/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27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/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9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/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1" name="Group 15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/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03" name="Group 16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A072385-CB57-46A1-8DF2-13E6F3B4C1EF}" type="slidenum">
              <a:rPr lang="en-US" altLang="en-US" sz="1200">
                <a:latin typeface="Tahoma" panose="020B0604030504040204" pitchFamily="34" charset="0"/>
              </a:rPr>
              <a:pPr/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07547" name="Group 347"/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/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/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/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/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/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/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/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5830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09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ja-JP" altLang="en-US" sz="4000" smtClean="0"/>
              <a:t>“</a:t>
            </a:r>
            <a:r>
              <a:rPr lang="en-US" altLang="ja-JP" sz="4000" smtClean="0"/>
              <a:t>Real</a:t>
            </a:r>
            <a:r>
              <a:rPr lang="ja-JP" altLang="en-US" sz="4000" smtClean="0"/>
              <a:t>”</a:t>
            </a:r>
            <a:r>
              <a:rPr lang="en-US" altLang="ja-JP" sz="4000" smtClean="0"/>
              <a:t> Internet delays, routes</a:t>
            </a:r>
            <a:endParaRPr lang="en-US" altLang="en-US" sz="4000" smtClean="0"/>
          </a:p>
        </p:txBody>
      </p:sp>
      <p:sp>
        <p:nvSpPr>
          <p:cNvPr id="109571" name="Text Box 4"/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anose="02020603050405020304" pitchFamily="18" charset="0"/>
              </a:rPr>
              <a:t> </a:t>
            </a:r>
            <a:r>
              <a:rPr lang="en-US" altLang="en-US" sz="1600">
                <a:latin typeface="Times New Roman" panose="02020603050405020304" pitchFamily="18" charset="0"/>
              </a:rPr>
              <a:t>ms</a:t>
            </a:r>
          </a:p>
        </p:txBody>
      </p:sp>
      <p:sp>
        <p:nvSpPr>
          <p:cNvPr id="109572" name="Text Box 5"/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/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/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/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/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/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/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/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/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/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F77C7E5-61B0-4058-9722-54098266F587}" type="slidenum">
              <a:rPr lang="en-US" altLang="en-US" sz="1200">
                <a:latin typeface="Tahoma" panose="020B0604030504040204" pitchFamily="34" charset="0"/>
              </a:rPr>
              <a:pPr/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9584" name="TextBox 1"/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  <p:extLst>
      <p:ext uri="{BB962C8B-B14F-4D97-AF65-F5344CB8AC3E}">
        <p14:creationId xmlns:p14="http://schemas.microsoft.com/office/powerpoint/2010/main" val="2340755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Assessment </a:t>
            </a:r>
            <a:r>
              <a:rPr lang="en-US" dirty="0" smtClean="0"/>
              <a:t>Materials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lvl="1"/>
            <a:endParaRPr lang="en-US" dirty="0" smtClean="0"/>
          </a:p>
          <a:p>
            <a:r>
              <a:rPr lang="en-US" dirty="0" smtClean="0"/>
              <a:t>Exams</a:t>
            </a:r>
          </a:p>
          <a:p>
            <a:endParaRPr lang="en-US" dirty="0" smtClean="0"/>
          </a:p>
          <a:p>
            <a:r>
              <a:rPr lang="en-US" dirty="0" smtClean="0"/>
              <a:t>Lab  </a:t>
            </a:r>
          </a:p>
          <a:p>
            <a:pPr lvl="1"/>
            <a:r>
              <a:rPr lang="en-US" dirty="0" smtClean="0"/>
              <a:t>Simulation</a:t>
            </a:r>
          </a:p>
          <a:p>
            <a:pPr lvl="1"/>
            <a:r>
              <a:rPr lang="en-US" dirty="0" smtClean="0"/>
              <a:t>Security Labs</a:t>
            </a:r>
          </a:p>
          <a:p>
            <a:pPr lvl="1"/>
            <a:r>
              <a:rPr lang="en-US" dirty="0" smtClean="0"/>
              <a:t>Programming</a:t>
            </a:r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Throughput: Internet scenario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per-connection end-end throughput: </a:t>
            </a:r>
            <a:r>
              <a:rPr lang="en-US" altLang="en-US" i="1" smtClean="0"/>
              <a:t>min(R</a:t>
            </a:r>
            <a:r>
              <a:rPr lang="en-US" altLang="en-US" i="1" baseline="-25000" smtClean="0"/>
              <a:t>c</a:t>
            </a:r>
            <a:r>
              <a:rPr lang="en-US" altLang="en-US" i="1" smtClean="0"/>
              <a:t>,R</a:t>
            </a:r>
            <a:r>
              <a:rPr lang="en-US" altLang="en-US" i="1" baseline="-25000" smtClean="0"/>
              <a:t>s</a:t>
            </a:r>
            <a:r>
              <a:rPr lang="en-US" altLang="en-US" i="1" smtClean="0"/>
              <a:t>,R/10)</a:t>
            </a:r>
          </a:p>
          <a:p>
            <a:pPr eaLnBrk="1" hangingPunct="1"/>
            <a:r>
              <a:rPr lang="en-US" altLang="en-US" smtClean="0"/>
              <a:t>in practice: </a:t>
            </a:r>
            <a:r>
              <a:rPr lang="en-US" altLang="en-US" i="1" smtClean="0"/>
              <a:t>R</a:t>
            </a:r>
            <a:r>
              <a:rPr lang="en-US" altLang="en-US" i="1" baseline="-25000" smtClean="0"/>
              <a:t>c</a:t>
            </a:r>
            <a:r>
              <a:rPr lang="en-US" altLang="en-US" smtClean="0"/>
              <a:t> or </a:t>
            </a:r>
            <a:r>
              <a:rPr lang="en-US" altLang="en-US" i="1" smtClean="0"/>
              <a:t>R</a:t>
            </a:r>
            <a:r>
              <a:rPr lang="en-US" altLang="en-US" i="1" baseline="-25000" smtClean="0"/>
              <a:t>s</a:t>
            </a:r>
            <a:r>
              <a:rPr lang="en-US" altLang="en-US" smtClean="0"/>
              <a:t> is often bottleneck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EC093F3-4A90-46F5-9A32-81DFE59BD077}" type="slidenum">
              <a:rPr lang="en-US" altLang="en-US" sz="1200">
                <a:latin typeface="Tahoma" panose="020B0604030504040204" pitchFamily="34" charset="0"/>
              </a:rPr>
              <a:pPr/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5770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2280360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673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1.5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1167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2E2D45D-B8E8-4148-B265-E2A95351C46C}" type="slidenum">
              <a:rPr lang="en-US" altLang="en-US" sz="1200">
                <a:latin typeface="Tahoma" panose="020B0604030504040204" pitchFamily="34" charset="0"/>
              </a:rPr>
              <a:pPr/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938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6978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 smtClean="0"/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smtClean="0">
                <a:solidFill>
                  <a:srgbClr val="CC0000"/>
                </a:solidFill>
              </a:rPr>
              <a:t>application:</a:t>
            </a:r>
            <a:r>
              <a:rPr lang="en-US" altLang="en-US" smtClean="0"/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smtClean="0">
                <a:solidFill>
                  <a:srgbClr val="CC0000"/>
                </a:solidFill>
              </a:rPr>
              <a:t>transport:</a:t>
            </a:r>
            <a:r>
              <a:rPr lang="en-US" altLang="en-US" smtClean="0"/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smtClean="0">
                <a:solidFill>
                  <a:srgbClr val="CC0000"/>
                </a:solidFill>
              </a:rPr>
              <a:t>network:</a:t>
            </a:r>
            <a:r>
              <a:rPr lang="en-US" altLang="en-US" smtClean="0"/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smtClean="0">
                <a:solidFill>
                  <a:srgbClr val="CC0000"/>
                </a:solidFill>
              </a:rPr>
              <a:t>link:</a:t>
            </a:r>
            <a:r>
              <a:rPr lang="en-US" altLang="en-US" smtClean="0"/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Ethernet, 802.111 (WiFi),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smtClean="0">
                <a:solidFill>
                  <a:srgbClr val="CC0000"/>
                </a:solidFill>
              </a:rPr>
              <a:t>physical:</a:t>
            </a:r>
            <a:r>
              <a:rPr lang="en-US" altLang="en-US" smtClean="0"/>
              <a:t> bits </a:t>
            </a:r>
            <a:r>
              <a:rPr lang="ja-JP" altLang="en-US" smtClean="0"/>
              <a:t>“</a:t>
            </a:r>
            <a:r>
              <a:rPr lang="en-US" altLang="ja-JP" smtClean="0"/>
              <a:t>on the wire</a:t>
            </a:r>
            <a:r>
              <a:rPr lang="ja-JP" altLang="en-US" smtClean="0"/>
              <a:t>”</a:t>
            </a:r>
            <a:endParaRPr lang="en-US" altLang="ja-JP" smtClean="0"/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smtClean="0"/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7B9374E-C0CB-45AE-8354-A576F1D34BDC}" type="slidenum">
              <a:rPr lang="en-US" altLang="en-US" sz="1200">
                <a:latin typeface="Tahoma" panose="020B0604030504040204" pitchFamily="34" charset="0"/>
              </a:rPr>
              <a:pPr/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1496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29026" name="Rectangle 2"/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ISO/OSI reference model</a:t>
            </a:r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</a:rPr>
              <a:t>presentation:</a:t>
            </a:r>
            <a:r>
              <a:rPr lang="en-US" altLang="en-US" smtClean="0"/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</a:rPr>
              <a:t>session:</a:t>
            </a:r>
            <a:r>
              <a:rPr lang="en-US" altLang="en-US" smtClean="0"/>
              <a:t> synchronization, checkpointing, recovery of data exchange</a:t>
            </a:r>
          </a:p>
          <a:p>
            <a:pPr marL="287338" indent="-287338" eaLnBrk="1" hangingPunct="1"/>
            <a:r>
              <a:rPr lang="en-US" altLang="en-US" smtClean="0"/>
              <a:t>Internet stack </a:t>
            </a:r>
            <a:r>
              <a:rPr lang="ja-JP" altLang="en-US" smtClean="0"/>
              <a:t>“</a:t>
            </a:r>
            <a:r>
              <a:rPr lang="en-US" altLang="ja-JP" smtClean="0"/>
              <a:t>missing</a:t>
            </a:r>
            <a:r>
              <a:rPr lang="ja-JP" altLang="en-US" smtClean="0"/>
              <a:t>”</a:t>
            </a:r>
            <a:r>
              <a:rPr lang="en-US" altLang="ja-JP" smtClean="0"/>
              <a:t> these layers!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these services, </a:t>
            </a:r>
            <a:r>
              <a:rPr lang="en-US" altLang="en-US" i="1" smtClean="0">
                <a:ea typeface="Arial" panose="020B0604020202020204" pitchFamily="34" charset="0"/>
              </a:rPr>
              <a:t>if needed,</a:t>
            </a:r>
            <a:r>
              <a:rPr lang="en-US" altLang="en-US" smtClean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needed?</a:t>
            </a:r>
          </a:p>
        </p:txBody>
      </p:sp>
      <p:sp>
        <p:nvSpPr>
          <p:cNvPr id="129029" name="Rectangle 6"/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30" name="Text Box 7"/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/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/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/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/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/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/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AFA3789-4306-4500-8693-3789C68BFBFB}" type="slidenum">
              <a:rPr lang="en-US" altLang="en-US" sz="1200">
                <a:latin typeface="Tahoma" panose="020B0604030504040204" pitchFamily="34" charset="0"/>
              </a:rPr>
              <a:pPr/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026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3122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1.6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 smtClean="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1331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2C9D8F8-B665-48A2-AB99-4E830DC4E5E9}" type="slidenum">
              <a:rPr lang="en-US" altLang="en-US" sz="1200">
                <a:latin typeface="Tahoma" panose="020B0604030504040204" pitchFamily="34" charset="0"/>
              </a:rPr>
              <a:pPr/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0407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5170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Network security</a:t>
            </a:r>
          </a:p>
        </p:txBody>
      </p:sp>
      <p:sp>
        <p:nvSpPr>
          <p:cNvPr id="14848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 smtClean="0">
                <a:solidFill>
                  <a:srgbClr val="CC0000"/>
                </a:solidFill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 smtClean="0">
                <a:solidFill>
                  <a:srgbClr val="CC0000"/>
                </a:solidFill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 smtClean="0">
                <a:ea typeface="Arial" panose="020B0604020202020204" pitchFamily="34" charset="0"/>
              </a:rPr>
              <a:t>original vision:</a:t>
            </a:r>
            <a:r>
              <a:rPr lang="en-US" altLang="en-US" smtClean="0">
                <a:ea typeface="Arial" panose="020B0604020202020204" pitchFamily="34" charset="0"/>
              </a:rPr>
              <a:t> </a:t>
            </a:r>
            <a:r>
              <a:rPr lang="ja-JP" altLang="en-US" smtClean="0">
                <a:ea typeface="MS PGothic" panose="020B0600070205080204" pitchFamily="34" charset="-128"/>
              </a:rPr>
              <a:t>“</a:t>
            </a:r>
            <a:r>
              <a:rPr lang="en-US" altLang="ja-JP" smtClean="0">
                <a:ea typeface="MS PGothic" panose="020B0600070205080204" pitchFamily="34" charset="-128"/>
              </a:rPr>
              <a:t>a group of mutually trusting users attached to a transparent network</a:t>
            </a:r>
            <a:r>
              <a:rPr lang="ja-JP" altLang="en-US" smtClean="0">
                <a:ea typeface="MS PGothic" panose="020B0600070205080204" pitchFamily="34" charset="-128"/>
              </a:rPr>
              <a:t>”</a:t>
            </a:r>
            <a:r>
              <a:rPr lang="en-US" altLang="ja-JP" smtClean="0">
                <a:ea typeface="MS PGothic" panose="020B0600070205080204" pitchFamily="34" charset="-128"/>
              </a:rPr>
              <a:t> </a:t>
            </a:r>
            <a:r>
              <a:rPr lang="en-US" altLang="ja-JP" smtClean="0">
                <a:ea typeface="MS PGothic" panose="020B0600070205080204" pitchFamily="34" charset="-128"/>
                <a:sym typeface="Wingdings" panose="05000000000000000000" pitchFamily="2" charset="2"/>
              </a:rPr>
              <a:t></a:t>
            </a:r>
            <a:endParaRPr lang="en-US" altLang="ja-JP" smtClean="0">
              <a:ea typeface="MS PGothic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Internet protocol designers playing </a:t>
            </a:r>
            <a:r>
              <a:rPr lang="ja-JP" altLang="en-US" smtClean="0">
                <a:ea typeface="MS PGothic" panose="020B0600070205080204" pitchFamily="34" charset="-128"/>
              </a:rPr>
              <a:t>“</a:t>
            </a:r>
            <a:r>
              <a:rPr lang="en-US" altLang="ja-JP" smtClean="0">
                <a:ea typeface="MS PGothic" panose="020B0600070205080204" pitchFamily="34" charset="-128"/>
              </a:rPr>
              <a:t>catch-up</a:t>
            </a:r>
            <a:r>
              <a:rPr lang="ja-JP" altLang="en-US" smtClean="0">
                <a:ea typeface="MS PGothic" panose="020B0600070205080204" pitchFamily="34" charset="-128"/>
              </a:rPr>
              <a:t>”</a:t>
            </a:r>
            <a:endParaRPr lang="en-US" altLang="ja-JP" smtClean="0">
              <a:ea typeface="MS PGothic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 smtClean="0"/>
          </a:p>
        </p:txBody>
      </p:sp>
      <p:sp>
        <p:nvSpPr>
          <p:cNvPr id="13517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E4D2A43-CE9B-4283-BE1C-BFB818C638E6}" type="slidenum">
              <a:rPr lang="en-US" altLang="en-US" sz="1200">
                <a:latin typeface="Tahoma" panose="020B0604030504040204" pitchFamily="34" charset="0"/>
              </a:rPr>
              <a:pPr/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030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6194" name="Picture 8" descr="underline_ba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Bad guys: put malware into hosts via Internet</a:t>
            </a:r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 smtClean="0"/>
              <a:t>malware can get in host from:</a:t>
            </a:r>
            <a:endParaRPr lang="en-US" altLang="en-US" smtClean="0">
              <a:solidFill>
                <a:srgbClr val="000099"/>
              </a:solidFill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smtClean="0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 smtClean="0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smtClean="0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 smtClean="0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smtClean="0">
                <a:solidFill>
                  <a:srgbClr val="000099"/>
                </a:solidFill>
              </a:rPr>
              <a:t>spyware malware</a:t>
            </a:r>
            <a:r>
              <a:rPr lang="en-US" altLang="en-US" smtClean="0"/>
              <a:t> 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smtClean="0"/>
              <a:t>infected host can be enrolled in  </a:t>
            </a:r>
            <a:r>
              <a:rPr lang="en-US" altLang="en-US" smtClean="0">
                <a:solidFill>
                  <a:srgbClr val="000099"/>
                </a:solidFill>
              </a:rPr>
              <a:t>botnet,</a:t>
            </a:r>
            <a:r>
              <a:rPr lang="en-US" altLang="en-US" smtClean="0"/>
              <a:t> used for spam. DDoS attacks</a:t>
            </a:r>
          </a:p>
        </p:txBody>
      </p:sp>
      <p:sp>
        <p:nvSpPr>
          <p:cNvPr id="1361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A8AA540-7FF7-4645-81DA-49DAEAA7C83E}" type="slidenum">
              <a:rPr lang="en-US" altLang="en-US" sz="1200">
                <a:latin typeface="Tahoma" panose="020B0604030504040204" pitchFamily="34" charset="0"/>
              </a:rPr>
              <a:pPr/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015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0290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Chapter 1: roadmap</a:t>
            </a:r>
          </a:p>
        </p:txBody>
      </p:sp>
      <p:sp>
        <p:nvSpPr>
          <p:cNvPr id="14029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smtClean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smtClean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smtClean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smtClean="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 smtClean="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anose="020B0604020202020204" pitchFamily="34" charset="0"/>
              </a:rPr>
              <a:t>1.7 history</a:t>
            </a:r>
          </a:p>
          <a:p>
            <a:pPr eaLnBrk="1" hangingPunct="1"/>
            <a:endParaRPr lang="en-US" altLang="en-US" smtClean="0">
              <a:solidFill>
                <a:srgbClr val="CC0000"/>
              </a:solidFill>
            </a:endParaRPr>
          </a:p>
        </p:txBody>
      </p:sp>
      <p:sp>
        <p:nvSpPr>
          <p:cNvPr id="1402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1A9AA80-5A8F-4D30-877B-3508E0F07E13}" type="slidenum">
              <a:rPr lang="en-US" altLang="en-US" sz="1200">
                <a:latin typeface="Tahoma" panose="020B0604030504040204" pitchFamily="34" charset="0"/>
              </a:rPr>
              <a:pPr/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740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2338" name="Picture 6" descr="arpane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Internet history</a:t>
            </a:r>
            <a:endParaRPr lang="en-US" altLang="en-US" smtClean="0"/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1961:</a:t>
            </a:r>
            <a:r>
              <a:rPr lang="en-US" sz="2400" dirty="0">
                <a:ea typeface="ＭＳ Ｐゴシック" charset="0"/>
              </a:rPr>
              <a:t> Kleinrock - 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1964:</a:t>
            </a:r>
            <a:r>
              <a:rPr lang="en-US" sz="2400" dirty="0">
                <a:ea typeface="ＭＳ Ｐゴシック" charset="0"/>
              </a:rPr>
              <a:t> Baran - 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1967:</a:t>
            </a:r>
            <a:r>
              <a:rPr lang="en-US" sz="2400" dirty="0">
                <a:ea typeface="ＭＳ Ｐゴシック" charset="0"/>
              </a:rPr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1969:</a:t>
            </a:r>
            <a:r>
              <a:rPr lang="en-US" sz="2400" dirty="0">
                <a:ea typeface="ＭＳ Ｐゴシック" charset="0"/>
              </a:rPr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14234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1972:</a:t>
            </a:r>
            <a:r>
              <a:rPr lang="en-US" altLang="en-US" sz="2400" smtClean="0"/>
              <a:t> </a:t>
            </a:r>
          </a:p>
          <a:p>
            <a:pPr marL="628650" lvl="1" indent="-233363" eaLnBrk="1" hangingPunct="1"/>
            <a:r>
              <a:rPr lang="en-US" altLang="en-US" smtClean="0">
                <a:ea typeface="Arial" panose="020B0604020202020204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 smtClean="0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 smtClean="0">
                <a:ea typeface="Arial" panose="020B0604020202020204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 smtClean="0">
                <a:ea typeface="Arial" panose="020B0604020202020204" pitchFamily="34" charset="0"/>
              </a:rPr>
              <a:t>ARPAnet has 15 nodes</a:t>
            </a:r>
          </a:p>
        </p:txBody>
      </p:sp>
      <p:sp>
        <p:nvSpPr>
          <p:cNvPr id="142342" name="Rectangle 5"/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anose="030F0702030302020204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42343" name="Picture 1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7BCB6D6-FA11-4A55-994B-1BC3B57DCCE4}" type="slidenum">
              <a:rPr lang="en-US" altLang="en-US" sz="1200">
                <a:latin typeface="Tahoma" panose="020B0604030504040204" pitchFamily="34" charset="0"/>
              </a:rPr>
              <a:pPr/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6583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438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1970:</a:t>
            </a:r>
            <a:r>
              <a:rPr lang="en-US" altLang="en-US" sz="2400" smtClean="0"/>
              <a:t> ALOHAnet satellite network in Hawaii</a:t>
            </a:r>
          </a:p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1974:</a:t>
            </a:r>
            <a:r>
              <a:rPr lang="en-US" altLang="en-US" sz="2400" smtClean="0"/>
              <a:t> Cerf and Kahn - architecture for interconnecting networks</a:t>
            </a:r>
          </a:p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1976:</a:t>
            </a:r>
            <a:r>
              <a:rPr lang="en-US" altLang="en-US" sz="2400" smtClean="0"/>
              <a:t> Ethernet at Xerox PARC</a:t>
            </a:r>
          </a:p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late70</a:t>
            </a:r>
            <a:r>
              <a:rPr lang="ja-JP" altLang="en-US" sz="2400" smtClean="0">
                <a:solidFill>
                  <a:srgbClr val="000099"/>
                </a:solidFill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</a:rPr>
              <a:t>s:</a:t>
            </a:r>
            <a:r>
              <a:rPr lang="en-US" altLang="ja-JP" sz="2400" smtClean="0"/>
              <a:t> proprietary architectures: DECnet, SNA, XNA</a:t>
            </a:r>
          </a:p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late 70</a:t>
            </a:r>
            <a:r>
              <a:rPr lang="ja-JP" altLang="en-US" sz="2400" smtClean="0">
                <a:solidFill>
                  <a:srgbClr val="000099"/>
                </a:solidFill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</a:rPr>
              <a:t>s:</a:t>
            </a:r>
            <a:r>
              <a:rPr lang="en-US" altLang="ja-JP" sz="2400" smtClean="0"/>
              <a:t> switching fixed length packets (ATM precursor)</a:t>
            </a:r>
          </a:p>
          <a:p>
            <a:pPr eaLnBrk="1" hangingPunct="1"/>
            <a:r>
              <a:rPr lang="en-US" altLang="en-US" sz="2400" smtClean="0">
                <a:solidFill>
                  <a:srgbClr val="000099"/>
                </a:solidFill>
              </a:rPr>
              <a:t>1979:</a:t>
            </a:r>
            <a:r>
              <a:rPr lang="en-US" altLang="en-US" sz="2400" smtClean="0"/>
              <a:t> ARPAnet has 200 nodes</a:t>
            </a:r>
          </a:p>
        </p:txBody>
      </p:sp>
      <p:sp>
        <p:nvSpPr>
          <p:cNvPr id="14438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smtClean="0">
                <a:solidFill>
                  <a:srgbClr val="000090"/>
                </a:solidFill>
              </a:rPr>
              <a:t>Cerf and Kahn</a:t>
            </a:r>
            <a:r>
              <a:rPr lang="ja-JP" altLang="en-US" sz="2400" smtClean="0">
                <a:solidFill>
                  <a:srgbClr val="000090"/>
                </a:solidFill>
              </a:rPr>
              <a:t>’</a:t>
            </a:r>
            <a:r>
              <a:rPr lang="en-US" altLang="ja-JP" sz="2400" smtClean="0">
                <a:solidFill>
                  <a:srgbClr val="000090"/>
                </a:solidFill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Arial" panose="020B0604020202020204" pitchFamily="34" charset="0"/>
              </a:rPr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Arial" panose="020B0604020202020204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>
                <a:ea typeface="Arial" panose="020B0604020202020204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smtClean="0">
                <a:solidFill>
                  <a:srgbClr val="000090"/>
                </a:solidFill>
              </a:rPr>
              <a:t>define today</a:t>
            </a:r>
            <a:r>
              <a:rPr lang="ja-JP" altLang="en-US" sz="2400" smtClean="0">
                <a:solidFill>
                  <a:srgbClr val="000090"/>
                </a:solidFill>
              </a:rPr>
              <a:t>’</a:t>
            </a:r>
            <a:r>
              <a:rPr lang="en-US" altLang="ja-JP" sz="2400" smtClean="0">
                <a:solidFill>
                  <a:srgbClr val="000090"/>
                </a:solidFill>
              </a:rPr>
              <a:t>s Internet architecture</a:t>
            </a:r>
            <a:endParaRPr lang="en-US" altLang="en-US" sz="2400" smtClean="0">
              <a:solidFill>
                <a:srgbClr val="000090"/>
              </a:solidFill>
            </a:endParaRPr>
          </a:p>
        </p:txBody>
      </p:sp>
      <p:sp>
        <p:nvSpPr>
          <p:cNvPr id="144388" name="Rectangle 5"/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4389" name="Rectangle 6"/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44390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439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A76EF4B-7D15-4AA2-BBB8-94943F8B334F}" type="slidenum">
              <a:rPr lang="en-US" altLang="en-US" sz="1200">
                <a:latin typeface="Tahoma" panose="020B0604030504040204" pitchFamily="34" charset="0"/>
              </a:rPr>
              <a:pPr/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1137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Grading Policy	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67161"/>
            <a:ext cx="7239000" cy="5088575"/>
          </a:xfrm>
        </p:spPr>
        <p:txBody>
          <a:bodyPr>
            <a:normAutofit/>
          </a:bodyPr>
          <a:lstStyle/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dirty="0" smtClean="0"/>
              <a:t>Undergraduate Students</a:t>
            </a:r>
            <a:endParaRPr lang="en-US" dirty="0"/>
          </a:p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dirty="0"/>
              <a:t>30% Labs </a:t>
            </a:r>
            <a:endParaRPr lang="en-US" dirty="0" smtClean="0"/>
          </a:p>
          <a:p>
            <a:pPr>
              <a:buNone/>
            </a:pPr>
            <a:r>
              <a:rPr lang="en-US" dirty="0" smtClean="0"/>
              <a:t>20% Exam 1</a:t>
            </a:r>
          </a:p>
          <a:p>
            <a:pPr>
              <a:buNone/>
            </a:pPr>
            <a:r>
              <a:rPr lang="en-US" dirty="0" smtClean="0"/>
              <a:t>20% Exam 2</a:t>
            </a:r>
          </a:p>
          <a:p>
            <a:pPr>
              <a:buNone/>
            </a:pPr>
            <a:r>
              <a:rPr lang="en-US" dirty="0" smtClean="0"/>
              <a:t>20% Exam 3</a:t>
            </a:r>
          </a:p>
          <a:p>
            <a:pPr>
              <a:buNone/>
            </a:pPr>
            <a:r>
              <a:rPr lang="en-US" dirty="0" smtClean="0"/>
              <a:t>10% Cumulative final exam</a:t>
            </a:r>
          </a:p>
          <a:p>
            <a:pPr>
              <a:buNone/>
            </a:pPr>
            <a:endParaRPr lang="en-US" dirty="0" smtClean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643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1983:</a:t>
            </a:r>
            <a:r>
              <a:rPr lang="en-US" altLang="en-US" sz="2400" smtClean="0"/>
              <a:t> deployment of TCP/IP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1982:</a:t>
            </a:r>
            <a:r>
              <a:rPr lang="en-US" altLang="en-US" sz="2400" smtClean="0"/>
              <a:t> smtp e-mail protocol defined 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1983:</a:t>
            </a:r>
            <a:r>
              <a:rPr lang="en-US" altLang="en-US" sz="2400" smtClean="0"/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1985:</a:t>
            </a:r>
            <a:r>
              <a:rPr lang="en-US" altLang="en-US" sz="2400" smtClean="0"/>
              <a:t> ftp protocol defined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1988:</a:t>
            </a:r>
            <a:r>
              <a:rPr lang="en-US" altLang="en-US" sz="2400" smtClean="0"/>
              <a:t> TCP congestion control</a:t>
            </a:r>
          </a:p>
        </p:txBody>
      </p:sp>
      <p:sp>
        <p:nvSpPr>
          <p:cNvPr id="15974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new national networks: </a:t>
            </a:r>
            <a:r>
              <a:rPr lang="en-US" sz="2400" dirty="0" smtClean="0">
                <a:ea typeface="ＭＳ Ｐゴシック" charset="0"/>
              </a:rPr>
              <a:t>CSnet</a:t>
            </a:r>
            <a:r>
              <a:rPr lang="en-US" sz="2400" dirty="0">
                <a:ea typeface="ＭＳ Ｐゴシック" charset="0"/>
              </a:rPr>
              <a:t>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146436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6437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6438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A57E014-34CA-4D30-8741-0A87470E8034}" type="slidenum">
              <a:rPr lang="en-US" altLang="en-US" sz="1200">
                <a:latin typeface="Tahoma" panose="020B0604030504040204" pitchFamily="34" charset="0"/>
              </a:rPr>
              <a:pPr/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1135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179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early 1990</a:t>
            </a:r>
            <a:r>
              <a:rPr lang="ja-JP" altLang="en-US" sz="2400" smtClean="0">
                <a:solidFill>
                  <a:srgbClr val="000099"/>
                </a:solidFill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</a:rPr>
              <a:t>s:</a:t>
            </a:r>
            <a:r>
              <a:rPr lang="en-US" altLang="ja-JP" sz="2400" smtClean="0">
                <a:solidFill>
                  <a:schemeClr val="accent2"/>
                </a:solidFill>
              </a:rPr>
              <a:t> </a:t>
            </a:r>
            <a:r>
              <a:rPr lang="en-US" altLang="ja-JP" sz="2400" smtClean="0"/>
              <a:t>ARPAnet decommissioned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1991:</a:t>
            </a:r>
            <a:r>
              <a:rPr lang="en-US" altLang="en-US" sz="2400" smtClean="0">
                <a:solidFill>
                  <a:schemeClr val="accent2"/>
                </a:solidFill>
              </a:rPr>
              <a:t> </a:t>
            </a:r>
            <a:r>
              <a:rPr lang="en-US" altLang="en-US" sz="2400" smtClean="0"/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</a:rPr>
              <a:t>early 1990s:</a:t>
            </a:r>
            <a:r>
              <a:rPr lang="en-US" altLang="en-US" sz="2400" smtClean="0"/>
              <a:t> Web</a:t>
            </a:r>
          </a:p>
          <a:p>
            <a:pPr marL="569913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hypertext [Bush 1945, Nelson 1960</a:t>
            </a:r>
            <a:r>
              <a:rPr lang="ja-JP" altLang="en-US" smtClean="0">
                <a:ea typeface="MS PGothic" panose="020B0600070205080204" pitchFamily="34" charset="-128"/>
              </a:rPr>
              <a:t>’</a:t>
            </a:r>
            <a:r>
              <a:rPr lang="en-US" altLang="ja-JP" smtClean="0">
                <a:ea typeface="MS PGothic" panose="020B0600070205080204" pitchFamily="34" charset="-128"/>
              </a:rPr>
              <a:t>s]</a:t>
            </a:r>
          </a:p>
          <a:p>
            <a:pPr marL="569913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late 1990</a:t>
            </a:r>
            <a:r>
              <a:rPr lang="ja-JP" altLang="en-US" smtClean="0">
                <a:ea typeface="MS PGothic" panose="020B0600070205080204" pitchFamily="34" charset="-128"/>
              </a:rPr>
              <a:t>’</a:t>
            </a:r>
            <a:r>
              <a:rPr lang="en-US" altLang="ja-JP" smtClean="0">
                <a:ea typeface="MS PGothic" panose="020B0600070205080204" pitchFamily="34" charset="-128"/>
              </a:rPr>
              <a:t>s: commercialization</a:t>
            </a:r>
            <a:r>
              <a:rPr lang="en-US" altLang="ja-JP" sz="2000" smtClean="0">
                <a:ea typeface="MS PGothic" panose="020B0600070205080204" pitchFamily="34" charset="-128"/>
              </a:rPr>
              <a:t> of the Web</a:t>
            </a:r>
          </a:p>
          <a:p>
            <a:pPr marL="287338" indent="-287338" eaLnBrk="1" hangingPunct="1"/>
            <a:endParaRPr lang="en-US" altLang="en-US" sz="2400" smtClean="0"/>
          </a:p>
          <a:p>
            <a:pPr marL="287338" indent="-287338" eaLnBrk="1" hangingPunct="1"/>
            <a:endParaRPr lang="en-US" altLang="en-US" sz="2400" smtClean="0"/>
          </a:p>
        </p:txBody>
      </p:sp>
      <p:sp>
        <p:nvSpPr>
          <p:cNvPr id="16179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2400" smtClean="0">
                <a:solidFill>
                  <a:srgbClr val="000099"/>
                </a:solidFill>
              </a:rPr>
              <a:t>late 1990</a:t>
            </a:r>
            <a:r>
              <a:rPr lang="ja-JP" altLang="en-US" sz="2400" smtClean="0">
                <a:solidFill>
                  <a:srgbClr val="000099"/>
                </a:solidFill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</a:rPr>
              <a:t>s – 2000</a:t>
            </a:r>
            <a:r>
              <a:rPr lang="ja-JP" altLang="en-US" sz="2400" smtClean="0">
                <a:solidFill>
                  <a:srgbClr val="000099"/>
                </a:solidFill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</a:rPr>
              <a:t>s:</a:t>
            </a:r>
          </a:p>
          <a:p>
            <a:pPr eaLnBrk="1" hangingPunct="1"/>
            <a:r>
              <a:rPr lang="en-US" altLang="en-US" sz="2400" smtClean="0"/>
              <a:t>more killer apps: instant messaging, P2P file sharing</a:t>
            </a:r>
          </a:p>
          <a:p>
            <a:pPr eaLnBrk="1" hangingPunct="1"/>
            <a:r>
              <a:rPr lang="en-US" altLang="en-US" sz="2400" smtClean="0"/>
              <a:t>network security to forefront</a:t>
            </a:r>
          </a:p>
          <a:p>
            <a:pPr eaLnBrk="1" hangingPunct="1"/>
            <a:r>
              <a:rPr lang="en-US" altLang="en-US" sz="2400" smtClean="0"/>
              <a:t>est. 50 million host, 100 million+ users</a:t>
            </a:r>
          </a:p>
          <a:p>
            <a:pPr eaLnBrk="1" hangingPunct="1"/>
            <a:r>
              <a:rPr lang="en-US" altLang="en-US" sz="2400" smtClean="0"/>
              <a:t>backbone links running at Gbps</a:t>
            </a:r>
          </a:p>
          <a:p>
            <a:pPr eaLnBrk="1" hangingPunct="1"/>
            <a:endParaRPr lang="en-US" altLang="en-US" sz="2000" smtClean="0"/>
          </a:p>
        </p:txBody>
      </p:sp>
      <p:sp>
        <p:nvSpPr>
          <p:cNvPr id="148484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0"/>
              </a:rPr>
              <a:t>s: commercialization, the Web, new apps</a:t>
            </a:r>
            <a:endParaRPr lang="en-US" altLang="en-US" sz="2800" u="sng">
              <a:solidFill>
                <a:srgbClr val="CC0000"/>
              </a:solidFill>
              <a:latin typeface="Gill Sans MT" panose="020B0502020104020203" pitchFamily="34" charset="0"/>
            </a:endParaRPr>
          </a:p>
        </p:txBody>
      </p:sp>
      <p:sp>
        <p:nvSpPr>
          <p:cNvPr id="148485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848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2F71A3F-0A2A-44CD-A301-D2727DE78759}" type="slidenum">
              <a:rPr lang="en-US" altLang="en-US" sz="1200">
                <a:latin typeface="Tahoma" panose="020B0604030504040204" pitchFamily="34" charset="0"/>
              </a:rPr>
              <a:pPr/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9245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4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00000"/>
                </a:solidFill>
              </a:rPr>
              <a:t>2005-present</a:t>
            </a:r>
          </a:p>
          <a:p>
            <a:pPr eaLnBrk="1" hangingPunct="1"/>
            <a:r>
              <a:rPr lang="en-US" altLang="en-US" sz="2400" smtClean="0"/>
              <a:t>~5B devices attached to Internet </a:t>
            </a:r>
            <a:r>
              <a:rPr lang="en-US" altLang="en-US" sz="1800" smtClean="0"/>
              <a:t>(2016)</a:t>
            </a:r>
          </a:p>
          <a:p>
            <a:pPr marL="682625" lvl="1" indent="-225425" eaLnBrk="1" hangingPunct="1"/>
            <a:r>
              <a:rPr lang="en-US" altLang="en-US" sz="2000" smtClean="0">
                <a:ea typeface="MS PGothic" panose="020B0600070205080204" pitchFamily="34" charset="-128"/>
              </a:rPr>
              <a:t>smartphones and tablets</a:t>
            </a:r>
          </a:p>
          <a:p>
            <a:pPr eaLnBrk="1" hangingPunct="1"/>
            <a:r>
              <a:rPr lang="en-US" altLang="en-US" sz="2400" smtClean="0"/>
              <a:t>aggressive deployment of broadband access</a:t>
            </a:r>
          </a:p>
          <a:p>
            <a:pPr eaLnBrk="1" hangingPunct="1"/>
            <a:r>
              <a:rPr lang="en-US" altLang="en-US" sz="2400" smtClean="0"/>
              <a:t>increasing ubiquity of high-speed wireless access</a:t>
            </a:r>
          </a:p>
          <a:p>
            <a:pPr eaLnBrk="1" hangingPunct="1"/>
            <a:r>
              <a:rPr lang="en-US" altLang="en-US" sz="2400" smtClean="0"/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 smtClean="0">
                <a:ea typeface="MS PGothic" panose="020B0600070205080204" pitchFamily="34" charset="-128"/>
              </a:rPr>
              <a:t>Facebook: ~ one billion users</a:t>
            </a:r>
            <a:endParaRPr lang="en-US" altLang="en-US" smtClean="0">
              <a:ea typeface="MS PGothic" panose="020B0600070205080204" pitchFamily="34" charset="-128"/>
            </a:endParaRPr>
          </a:p>
          <a:p>
            <a:pPr eaLnBrk="1" hangingPunct="1"/>
            <a:r>
              <a:rPr lang="en-US" altLang="en-US" sz="2400" smtClean="0"/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 smtClean="0">
                <a:ea typeface="MS PGothic" panose="020B0600070205080204" pitchFamily="34" charset="-128"/>
              </a:rPr>
              <a:t>bypass  Internet, providing </a:t>
            </a:r>
            <a:r>
              <a:rPr lang="ja-JP" altLang="en-US" smtClean="0">
                <a:ea typeface="MS PGothic" panose="020B0600070205080204" pitchFamily="34" charset="-128"/>
              </a:rPr>
              <a:t>“</a:t>
            </a:r>
            <a:r>
              <a:rPr lang="en-US" altLang="ja-JP" smtClean="0">
                <a:ea typeface="MS PGothic" panose="020B0600070205080204" pitchFamily="34" charset="-128"/>
              </a:rPr>
              <a:t>instantaneous</a:t>
            </a:r>
            <a:r>
              <a:rPr lang="ja-JP" altLang="en-US" smtClean="0">
                <a:ea typeface="MS PGothic" panose="020B0600070205080204" pitchFamily="34" charset="-128"/>
              </a:rPr>
              <a:t>”</a:t>
            </a:r>
            <a:r>
              <a:rPr lang="en-US" altLang="ja-JP" smtClean="0">
                <a:ea typeface="MS PGothic" panose="020B0600070205080204" pitchFamily="34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 smtClean="0"/>
              <a:t>e-commerce, universities, enterprises running their services in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cloud</a:t>
            </a:r>
            <a:r>
              <a:rPr lang="ja-JP" altLang="en-US" sz="2400" smtClean="0"/>
              <a:t>”</a:t>
            </a:r>
            <a:r>
              <a:rPr lang="en-US" altLang="ja-JP" sz="2400" smtClean="0"/>
              <a:t> (e.g., Amazon EC2)</a:t>
            </a:r>
            <a:endParaRPr lang="en-US" altLang="en-US" sz="2400" smtClean="0"/>
          </a:p>
        </p:txBody>
      </p:sp>
      <p:sp>
        <p:nvSpPr>
          <p:cNvPr id="150531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50532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E103D9A-C7F5-4DCF-9BE4-78361B344259}" type="slidenum">
              <a:rPr lang="en-US" altLang="en-US" sz="1200">
                <a:latin typeface="Tahoma" panose="020B0604030504040204" pitchFamily="34" charset="0"/>
              </a:rPr>
              <a:pPr/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589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5257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mtClean="0"/>
              <a:t>Introduction: summary</a:t>
            </a:r>
          </a:p>
        </p:txBody>
      </p:sp>
      <p:sp>
        <p:nvSpPr>
          <p:cNvPr id="1658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covered a </a:t>
            </a:r>
            <a:r>
              <a:rPr lang="ja-JP" altLang="en-US" i="1" smtClean="0">
                <a:solidFill>
                  <a:srgbClr val="CC0000"/>
                </a:solidFill>
              </a:rPr>
              <a:t>“</a:t>
            </a:r>
            <a:r>
              <a:rPr lang="en-US" altLang="ja-JP" i="1" smtClean="0">
                <a:solidFill>
                  <a:srgbClr val="CC0000"/>
                </a:solidFill>
              </a:rPr>
              <a:t>ton</a:t>
            </a:r>
            <a:r>
              <a:rPr lang="ja-JP" altLang="en-US" i="1" smtClean="0">
                <a:solidFill>
                  <a:srgbClr val="CC0000"/>
                </a:solidFill>
              </a:rPr>
              <a:t>”</a:t>
            </a:r>
            <a:r>
              <a:rPr lang="en-US" altLang="ja-JP" i="1" smtClean="0">
                <a:solidFill>
                  <a:srgbClr val="CC0000"/>
                </a:solidFill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what</a:t>
            </a:r>
            <a:r>
              <a:rPr lang="ja-JP" altLang="en-US" sz="2400" smtClean="0"/>
              <a:t>’</a:t>
            </a:r>
            <a:r>
              <a:rPr lang="en-US" altLang="ja-JP" sz="2400" smtClean="0"/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mtClean="0">
                <a:ea typeface="Arial" panose="020B0604020202020204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smtClean="0"/>
              <a:t>history</a:t>
            </a:r>
          </a:p>
        </p:txBody>
      </p:sp>
      <p:sp>
        <p:nvSpPr>
          <p:cNvPr id="1658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you now have:</a:t>
            </a:r>
            <a:r>
              <a:rPr lang="en-US" altLang="en-US" sz="2400" smtClean="0"/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context, overview,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feel</a:t>
            </a:r>
            <a:r>
              <a:rPr lang="ja-JP" altLang="en-US" sz="2400" smtClean="0"/>
              <a:t>”</a:t>
            </a:r>
            <a:r>
              <a:rPr lang="en-US" altLang="ja-JP" sz="2400" smtClean="0"/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more depth, detail </a:t>
            </a:r>
            <a:r>
              <a:rPr lang="en-US" altLang="en-US" sz="2400" i="1" smtClean="0"/>
              <a:t>to follow!</a:t>
            </a:r>
            <a:endParaRPr lang="en-US" altLang="en-US" sz="2400" smtClean="0"/>
          </a:p>
        </p:txBody>
      </p:sp>
      <p:sp>
        <p:nvSpPr>
          <p:cNvPr id="1525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03D9470-3054-4A51-AFC4-E6FDAE47FC24}" type="slidenum">
              <a:rPr lang="en-US" altLang="en-US" sz="1200">
                <a:latin typeface="Tahoma" panose="020B0604030504040204" pitchFamily="34" charset="0"/>
              </a:rPr>
              <a:pPr/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467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3010" name="Title 41"/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Access network: home network</a:t>
            </a:r>
          </a:p>
        </p:txBody>
      </p:sp>
      <p:pic>
        <p:nvPicPr>
          <p:cNvPr id="43011" name="Picture 8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23863" y="3725863"/>
            <a:ext cx="1966912" cy="2043112"/>
            <a:chOff x="267" y="2347"/>
            <a:chExt cx="1239" cy="1287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A83F795-5AF9-4E47-90DF-C44139136430}" type="slidenum">
              <a:rPr lang="en-US" altLang="en-US" sz="1200">
                <a:latin typeface="Tahoma" panose="020B0604030504040204" pitchFamily="34" charset="0"/>
              </a:rPr>
              <a:pPr/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562242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/>
          <p:cNvGrpSpPr>
            <a:grpSpLocks/>
          </p:cNvGrpSpPr>
          <p:nvPr/>
        </p:nvGrpSpPr>
        <p:grpSpPr bwMode="auto">
          <a:xfrm>
            <a:off x="5281613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/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Host: sends </a:t>
            </a:r>
            <a:r>
              <a:rPr lang="en-US" altLang="en-US" sz="4000" i="1" smtClean="0"/>
              <a:t>packets</a:t>
            </a:r>
            <a:r>
              <a:rPr lang="en-US" altLang="en-US" sz="4000" smtClean="0"/>
              <a:t> of data</a:t>
            </a:r>
          </a:p>
        </p:txBody>
      </p:sp>
      <p:sp>
        <p:nvSpPr>
          <p:cNvPr id="243750" name="Content Placeholder 52"/>
          <p:cNvSpPr>
            <a:spLocks noGrp="1"/>
          </p:cNvSpPr>
          <p:nvPr>
            <p:ph idx="4294967295"/>
          </p:nvPr>
        </p:nvSpPr>
        <p:spPr>
          <a:xfrm>
            <a:off x="428625" y="1296988"/>
            <a:ext cx="3775075" cy="3425825"/>
          </a:xfrm>
        </p:spPr>
        <p:txBody>
          <a:bodyPr/>
          <a:lstStyle/>
          <a:p>
            <a:pPr marL="0" indent="0" eaLnBrk="1" hangingPunct="1">
              <a:buFont typeface="Wingdings" panose="05000000000000000000" pitchFamily="2" charset="2"/>
              <a:buNone/>
              <a:defRPr/>
            </a:pPr>
            <a:r>
              <a:rPr lang="en-US" sz="2400" dirty="0" smtClean="0">
                <a:ea typeface="+mn-ea"/>
              </a:rPr>
              <a:t>host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breaks into smaller chunks, known as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 smtClean="0">
                <a:ea typeface="+mn-ea"/>
              </a:rPr>
              <a:t>, of length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 smtClean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transmits packet into access network at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 smtClean="0"/>
              <a:t>link transmission rate, aka link </a:t>
            </a:r>
            <a:r>
              <a:rPr lang="en-US" i="1" dirty="0" smtClean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/>
          <p:cNvSpPr>
            <a:spLocks noChangeShapeType="1"/>
          </p:cNvSpPr>
          <p:nvPr/>
        </p:nvSpPr>
        <p:spPr bwMode="auto">
          <a:xfrm>
            <a:off x="5705475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/>
          <p:cNvGrpSpPr>
            <a:grpSpLocks/>
          </p:cNvGrpSpPr>
          <p:nvPr/>
        </p:nvGrpSpPr>
        <p:grpSpPr bwMode="auto">
          <a:xfrm>
            <a:off x="7883525" y="3427413"/>
            <a:ext cx="1052513" cy="355600"/>
            <a:chOff x="4410" y="1365"/>
            <a:chExt cx="663" cy="224"/>
          </a:xfrm>
        </p:grpSpPr>
        <p:sp>
          <p:nvSpPr>
            <p:cNvPr id="48160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/>
          <p:cNvSpPr txBox="1">
            <a:spLocks noChangeArrowheads="1"/>
          </p:cNvSpPr>
          <p:nvPr/>
        </p:nvSpPr>
        <p:spPr bwMode="auto">
          <a:xfrm>
            <a:off x="5756275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/>
          <p:cNvGrpSpPr>
            <a:grpSpLocks/>
          </p:cNvGrpSpPr>
          <p:nvPr/>
        </p:nvGrpSpPr>
        <p:grpSpPr bwMode="auto">
          <a:xfrm>
            <a:off x="5033963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/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/>
          <p:cNvSpPr txBox="1">
            <a:spLocks noChangeArrowheads="1"/>
          </p:cNvSpPr>
          <p:nvPr/>
        </p:nvSpPr>
        <p:spPr bwMode="auto">
          <a:xfrm>
            <a:off x="4791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/>
          <p:cNvGrpSpPr>
            <a:grpSpLocks/>
          </p:cNvGrpSpPr>
          <p:nvPr/>
        </p:nvGrpSpPr>
        <p:grpSpPr bwMode="auto">
          <a:xfrm>
            <a:off x="4559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/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/>
          <p:cNvGrpSpPr>
            <a:grpSpLocks/>
          </p:cNvGrpSpPr>
          <p:nvPr/>
        </p:nvGrpSpPr>
        <p:grpSpPr bwMode="auto">
          <a:xfrm>
            <a:off x="4699000" y="1919288"/>
            <a:ext cx="1409700" cy="877887"/>
            <a:chOff x="2387973" y="4309243"/>
            <a:chExt cx="1771787" cy="1282262"/>
          </a:xfrm>
        </p:grpSpPr>
        <p:pic>
          <p:nvPicPr>
            <p:cNvPr id="48153" name="Picture 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/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/>
          <p:cNvSpPr txBox="1">
            <a:spLocks noChangeArrowheads="1"/>
          </p:cNvSpPr>
          <p:nvPr/>
        </p:nvSpPr>
        <p:spPr bwMode="auto">
          <a:xfrm>
            <a:off x="5448300" y="3341688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/>
          <p:cNvSpPr txBox="1">
            <a:spLocks noChangeArrowheads="1"/>
          </p:cNvSpPr>
          <p:nvPr/>
        </p:nvSpPr>
        <p:spPr bwMode="auto">
          <a:xfrm>
            <a:off x="5207000" y="3349625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/>
          <p:cNvCxnSpPr>
            <a:cxnSpLocks noChangeShapeType="1"/>
          </p:cNvCxnSpPr>
          <p:nvPr/>
        </p:nvCxnSpPr>
        <p:spPr bwMode="auto">
          <a:xfrm flipV="1">
            <a:off x="5697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/>
          <p:cNvSpPr txBox="1">
            <a:spLocks noChangeArrowheads="1"/>
          </p:cNvSpPr>
          <p:nvPr/>
        </p:nvSpPr>
        <p:spPr bwMode="auto">
          <a:xfrm>
            <a:off x="6861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/>
          <p:cNvSpPr txBox="1">
            <a:spLocks noChangeArrowheads="1"/>
          </p:cNvSpPr>
          <p:nvPr/>
        </p:nvSpPr>
        <p:spPr bwMode="auto">
          <a:xfrm>
            <a:off x="1550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/>
          <p:cNvSpPr txBox="1">
            <a:spLocks noChangeArrowheads="1"/>
          </p:cNvSpPr>
          <p:nvPr/>
        </p:nvSpPr>
        <p:spPr bwMode="auto">
          <a:xfrm>
            <a:off x="3660775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 dirty="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 dirty="0"/>
              <a:t>transmit </a:t>
            </a:r>
            <a:r>
              <a:rPr lang="en-US" altLang="en-US" sz="1800" i="1" dirty="0"/>
              <a:t>L</a:t>
            </a:r>
            <a:r>
              <a:rPr lang="en-US" altLang="en-US" sz="1800" dirty="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 dirty="0"/>
              <a:t>packet into link</a:t>
            </a:r>
          </a:p>
        </p:txBody>
      </p:sp>
      <p:sp>
        <p:nvSpPr>
          <p:cNvPr id="48146" name="TextBox 4"/>
          <p:cNvSpPr txBox="1">
            <a:spLocks noChangeArrowheads="1"/>
          </p:cNvSpPr>
          <p:nvPr/>
        </p:nvSpPr>
        <p:spPr bwMode="auto">
          <a:xfrm>
            <a:off x="6167438" y="5400675"/>
            <a:ext cx="17414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/>
          <p:cNvCxnSpPr>
            <a:cxnSpLocks noChangeShapeType="1"/>
          </p:cNvCxnSpPr>
          <p:nvPr/>
        </p:nvCxnSpPr>
        <p:spPr bwMode="auto">
          <a:xfrm>
            <a:off x="6254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/>
          <p:cNvSpPr txBox="1">
            <a:spLocks noChangeArrowheads="1"/>
          </p:cNvSpPr>
          <p:nvPr/>
        </p:nvSpPr>
        <p:spPr bwMode="auto">
          <a:xfrm>
            <a:off x="3228975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/>
          <p:cNvSpPr txBox="1">
            <a:spLocks noChangeArrowheads="1"/>
          </p:cNvSpPr>
          <p:nvPr/>
        </p:nvSpPr>
        <p:spPr bwMode="auto">
          <a:xfrm>
            <a:off x="5570538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/>
          <p:cNvSpPr>
            <a:spLocks noChangeArrowheads="1"/>
          </p:cNvSpPr>
          <p:nvPr/>
        </p:nvSpPr>
        <p:spPr bwMode="auto">
          <a:xfrm>
            <a:off x="1109663" y="5322887"/>
            <a:ext cx="7275512" cy="1273175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0828B12-5C70-4D2A-B5CB-53078EED978F}" type="slidenum">
              <a:rPr lang="en-US" altLang="en-US" sz="1200">
                <a:latin typeface="Tahoma" panose="020B0604030504040204" pitchFamily="34" charset="0"/>
              </a:rPr>
              <a:pPr/>
              <a:t>65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</p:spTree>
    <p:extLst>
      <p:ext uri="{BB962C8B-B14F-4D97-AF65-F5344CB8AC3E}">
        <p14:creationId xmlns:p14="http://schemas.microsoft.com/office/powerpoint/2010/main" val="3502331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4915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Physical media</a:t>
            </a:r>
            <a:endParaRPr lang="en-US" altLang="en-US" smtClean="0"/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</a:rPr>
              <a:t>bit:</a:t>
            </a:r>
            <a:r>
              <a:rPr lang="en-US" altLang="en-US" sz="2400" smtClean="0">
                <a:solidFill>
                  <a:srgbClr val="FF0000"/>
                </a:solidFill>
              </a:rPr>
              <a:t> </a:t>
            </a:r>
            <a:r>
              <a:rPr lang="en-US" altLang="en-US" sz="2400" smtClean="0"/>
              <a:t>propagates between</a:t>
            </a:r>
            <a:br>
              <a:rPr lang="en-US" altLang="en-US" sz="2400" smtClean="0"/>
            </a:br>
            <a:r>
              <a:rPr lang="en-US" altLang="en-US" sz="2400" smtClean="0"/>
              <a:t>transmitter/receiver pairs</a:t>
            </a:r>
            <a:endParaRPr lang="en-US" altLang="en-US" sz="2400" smtClean="0">
              <a:solidFill>
                <a:srgbClr val="FF0000"/>
              </a:solidFill>
            </a:endParaRP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</a:rPr>
              <a:t>physical link:</a:t>
            </a:r>
            <a:r>
              <a:rPr lang="en-US" altLang="en-US" sz="2400" smtClean="0"/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</a:rPr>
              <a:t>guided media: 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</a:rPr>
              <a:t>unguided media:</a:t>
            </a:r>
            <a:r>
              <a:rPr lang="en-US" altLang="en-US" sz="2400" smtClean="0"/>
              <a:t> 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signals propagate freely, e.g., radio</a:t>
            </a:r>
          </a:p>
        </p:txBody>
      </p:sp>
      <p:sp>
        <p:nvSpPr>
          <p:cNvPr id="6246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1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  <a:ea typeface="ＭＳ Ｐゴシック" charset="0"/>
              </a:rPr>
              <a:t>)</a:t>
            </a:r>
            <a:endParaRPr lang="en-US" sz="2400" i="1" dirty="0">
              <a:ea typeface="ＭＳ Ｐゴシック" charset="0"/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5: 100 Mbps, 1 </a:t>
            </a:r>
            <a:r>
              <a:rPr lang="en-US" sz="2000" dirty="0" smtClean="0"/>
              <a:t>Gbps </a:t>
            </a:r>
            <a:r>
              <a:rPr lang="en-US" sz="2000" dirty="0"/>
              <a:t>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913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00D297C-40CD-4A31-9823-ACD6BD3B7642}" type="slidenum">
              <a:rPr lang="en-US" altLang="en-US" sz="1200">
                <a:latin typeface="Tahoma" panose="020B0604030504040204" pitchFamily="34" charset="0"/>
              </a:rPr>
              <a:pPr/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699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1202" name="Picture 6" descr="f-pi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950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Physical media: coax, fiber</a:t>
            </a:r>
            <a:endParaRPr lang="en-US" altLang="en-US" smtClean="0"/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coaxial cable:</a:t>
            </a:r>
            <a:endParaRPr lang="en-US" sz="2400" i="1" dirty="0">
              <a:solidFill>
                <a:srgbClr val="CC0000"/>
              </a:solidFill>
              <a:ea typeface="ＭＳ Ｐゴシック" charset="0"/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 smtClean="0"/>
              <a:t>multiple </a:t>
            </a:r>
            <a:r>
              <a:rPr lang="en-US" sz="2000" dirty="0"/>
              <a:t>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 smtClean="0"/>
              <a:t>HFC Hybrid Fiber-Coaxial</a:t>
            </a:r>
            <a:endParaRPr lang="en-US" sz="2000" dirty="0"/>
          </a:p>
        </p:txBody>
      </p:sp>
      <p:pic>
        <p:nvPicPr>
          <p:cNvPr id="51206" name="Picture 4" descr="coa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/>
          <p:cNvSpPr>
            <a:spLocks noChangeArrowheads="1"/>
          </p:cNvSpPr>
          <p:nvPr/>
        </p:nvSpPr>
        <p:spPr bwMode="auto">
          <a:xfrm>
            <a:off x="4667250" y="1317625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fiber optic cable: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high-speed point-to-point transmission (e.g., 10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s-100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immune to electromagnetic noise</a:t>
            </a:r>
          </a:p>
        </p:txBody>
      </p:sp>
      <p:sp>
        <p:nvSpPr>
          <p:cNvPr id="512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C90B4A0-4346-4978-8FE7-5DD098029611}" type="slidenum">
              <a:rPr lang="en-US" altLang="en-US" sz="1200">
                <a:latin typeface="Tahoma" panose="020B0604030504040204" pitchFamily="34" charset="0"/>
              </a:rPr>
              <a:pPr/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3111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3250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Physical media: radio</a:t>
            </a:r>
            <a:endParaRPr lang="en-US" altLang="en-US" smtClean="0"/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 smtClean="0"/>
              <a:t>no physical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wire</a:t>
            </a:r>
            <a:r>
              <a:rPr lang="ja-JP" altLang="en-US" sz="2400" smtClean="0"/>
              <a:t>”</a:t>
            </a:r>
            <a:endParaRPr lang="en-US" altLang="ja-JP" sz="2400" smtClean="0"/>
          </a:p>
          <a:p>
            <a:pPr marL="287338" indent="-287338" eaLnBrk="1" hangingPunct="1"/>
            <a:r>
              <a:rPr lang="en-US" altLang="en-US" sz="2400" smtClean="0"/>
              <a:t>bidirectional</a:t>
            </a:r>
          </a:p>
          <a:p>
            <a:pPr marL="287338" indent="-287338" eaLnBrk="1" hangingPunct="1"/>
            <a:r>
              <a:rPr lang="en-US" altLang="en-US" sz="2400" smtClean="0"/>
              <a:t>propagation environment effects: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66565" name="Rectangle 4"/>
          <p:cNvSpPr>
            <a:spLocks noChangeArrowheads="1"/>
          </p:cNvSpPr>
          <p:nvPr/>
        </p:nvSpPr>
        <p:spPr bwMode="auto">
          <a:xfrm>
            <a:off x="4686300" y="1238250"/>
            <a:ext cx="4457700" cy="470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1139825" lvl="2" indent="-225425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225425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 smtClean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  <a:endParaRPr lang="en-US" dirty="0">
              <a:solidFill>
                <a:srgbClr val="000099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800100" lvl="1" indent="-34290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msec end-end delay</a:t>
            </a:r>
          </a:p>
          <a:p>
            <a:pPr marL="800100" lvl="1" indent="-342900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AA6978A-CAFC-4C57-9DD5-9C41F3B087BE}" type="slidenum">
              <a:rPr lang="en-US" altLang="en-US" sz="1200">
                <a:latin typeface="Tahoma" panose="020B0604030504040204" pitchFamily="34" charset="0"/>
              </a:rPr>
              <a:pPr/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459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0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en-US" smtClean="0"/>
              <a:t>mesh of interconnected routers</a:t>
            </a:r>
          </a:p>
          <a:p>
            <a:pPr eaLnBrk="1" hangingPunct="1"/>
            <a:r>
              <a:rPr lang="en-US" altLang="en-US" smtClean="0">
                <a:solidFill>
                  <a:srgbClr val="CC0000"/>
                </a:solidFill>
              </a:rPr>
              <a:t>packet-switching: hosts break application-layer messages into </a:t>
            </a:r>
            <a:r>
              <a:rPr lang="en-US" altLang="en-US" i="1" smtClean="0">
                <a:solidFill>
                  <a:srgbClr val="CC0000"/>
                </a:solidFill>
              </a:rPr>
              <a:t>packets</a:t>
            </a:r>
          </a:p>
          <a:p>
            <a:pPr lvl="1" eaLnBrk="1" hangingPunct="1"/>
            <a:r>
              <a:rPr lang="en-US" altLang="en-US" smtClean="0">
                <a:ea typeface="Arial" panose="020B0604020202020204" pitchFamily="34" charset="0"/>
              </a:rPr>
              <a:t>forward packets</a:t>
            </a:r>
            <a:r>
              <a:rPr lang="en-US" altLang="en-US" i="1" smtClean="0">
                <a:ea typeface="Arial" panose="020B0604020202020204" pitchFamily="34" charset="0"/>
              </a:rPr>
              <a:t> </a:t>
            </a:r>
            <a:r>
              <a:rPr lang="en-US" altLang="en-US" smtClean="0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 smtClean="0">
                <a:ea typeface="Arial" panose="020B0604020202020204" pitchFamily="34" charset="0"/>
              </a:rPr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453E872-3D2A-4AD1-BA61-E2FC34131EDD}" type="slidenum">
              <a:rPr lang="en-US" altLang="en-US" sz="1200">
                <a:latin typeface="Tahoma" panose="020B0604030504040204" pitchFamily="34" charset="0"/>
              </a:rPr>
              <a:pPr/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/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/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/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/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/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/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/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/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/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/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/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/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664602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Final Exam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r>
              <a:rPr lang="en-US" dirty="0" smtClean="0"/>
              <a:t>You will put together what you learned about Internet protocols:</a:t>
            </a:r>
          </a:p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i="1" dirty="0" smtClean="0"/>
              <a:t>Suppose you walk into a room, connect to the Ethernet and start to download a web page. What are all the protocol steps that take place starting from powering on your PC to getting the web page?</a:t>
            </a:r>
            <a:endParaRPr lang="en-US" i="1" dirty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©2011 MA Doman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D10CC0-9106-43B9-9227-C35F06FFE1C3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9394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Packet-switching: 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1433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takes </a:t>
            </a:r>
            <a:r>
              <a:rPr lang="en-US" altLang="en-US" sz="2400" i="1" smtClean="0"/>
              <a:t>L</a:t>
            </a:r>
            <a:r>
              <a:rPr lang="en-US" altLang="en-US" sz="2400" smtClean="0"/>
              <a:t>/</a:t>
            </a:r>
            <a:r>
              <a:rPr lang="en-US" altLang="en-US" sz="2400" i="1" smtClean="0"/>
              <a:t>R</a:t>
            </a:r>
            <a:r>
              <a:rPr lang="en-US" altLang="en-US" sz="2400" smtClean="0"/>
              <a:t> seconds to transmit (push out) </a:t>
            </a:r>
            <a:r>
              <a:rPr lang="en-US" altLang="en-US" sz="2400" i="1" smtClean="0"/>
              <a:t>L</a:t>
            </a:r>
            <a:r>
              <a:rPr lang="en-US" altLang="en-US" sz="2400" smtClean="0"/>
              <a:t>-bit packet into link at </a:t>
            </a:r>
            <a:r>
              <a:rPr lang="en-US" altLang="en-US" sz="2400" i="1" smtClean="0"/>
              <a:t>R</a:t>
            </a:r>
            <a:r>
              <a:rPr lang="en-US" altLang="en-US" sz="2400" smtClean="0"/>
              <a:t> bps</a:t>
            </a:r>
          </a:p>
          <a:p>
            <a:pPr marL="287338" indent="-287338" eaLnBrk="1" hangingPunct="1"/>
            <a:r>
              <a:rPr lang="en-US" altLang="en-US" sz="2400" i="1" smtClean="0">
                <a:solidFill>
                  <a:srgbClr val="CC0000"/>
                </a:solidFill>
              </a:rPr>
              <a:t>store and forward:</a:t>
            </a:r>
            <a:r>
              <a:rPr lang="en-US" altLang="en-US" sz="2400" i="1" smtClean="0">
                <a:solidFill>
                  <a:srgbClr val="FF0000"/>
                </a:solidFill>
              </a:rPr>
              <a:t> </a:t>
            </a:r>
            <a:r>
              <a:rPr lang="en-US" altLang="en-US" sz="2400" smtClean="0"/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>
                <a:ea typeface="ＭＳ Ｐゴシック" charset="0"/>
              </a:rPr>
              <a:t>L</a:t>
            </a:r>
            <a:r>
              <a:rPr lang="en-US" sz="2400" dirty="0">
                <a:ea typeface="ＭＳ Ｐゴシック" charset="0"/>
              </a:rPr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>
                <a:ea typeface="ＭＳ Ｐゴシック" charset="0"/>
              </a:rPr>
              <a:t>R</a:t>
            </a:r>
            <a:r>
              <a:rPr lang="en-US" sz="2400" dirty="0">
                <a:ea typeface="ＭＳ Ｐゴシック" charset="0"/>
              </a:rPr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one-hop transmission delay = 5 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anose="020B0502020104020203" pitchFamily="34" charset="0"/>
              </a:rPr>
              <a:t>more on delay shortly …</a:t>
            </a:r>
          </a:p>
        </p:txBody>
      </p:sp>
      <p:sp>
        <p:nvSpPr>
          <p:cNvPr id="594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4992EBEF-ECEA-4D5F-88F4-5F8AED2B3546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70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 smtClean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 smtClean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end-end delay = 2</a:t>
            </a:r>
            <a:r>
              <a:rPr lang="en-US" altLang="en-US" i="1">
                <a:latin typeface="Gill Sans MT" panose="020B0502020104020203" pitchFamily="34" charset="0"/>
              </a:rPr>
              <a:t>L</a:t>
            </a:r>
            <a:r>
              <a:rPr lang="en-US" altLang="en-US">
                <a:latin typeface="Gill Sans MT" panose="020B0502020104020203" pitchFamily="34" charset="0"/>
              </a:rPr>
              <a:t>/</a:t>
            </a:r>
            <a:r>
              <a:rPr lang="en-US" altLang="en-US" i="1">
                <a:latin typeface="Gill Sans MT" panose="020B0502020104020203" pitchFamily="34" charset="0"/>
              </a:rPr>
              <a:t>R</a:t>
            </a:r>
            <a:r>
              <a:rPr lang="en-US" altLang="en-US">
                <a:latin typeface="Gill Sans MT" panose="020B0502020104020203" pitchFamily="34" charset="0"/>
              </a:rPr>
              <a:t> (assuming zero propagation delay)</a:t>
            </a:r>
          </a:p>
        </p:txBody>
      </p:sp>
    </p:spTree>
    <p:extLst>
      <p:ext uri="{BB962C8B-B14F-4D97-AF65-F5344CB8AC3E}">
        <p14:creationId xmlns:p14="http://schemas.microsoft.com/office/powerpoint/2010/main" val="2852033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/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Packet Switching: queueing delay, loss</a:t>
            </a:r>
            <a:endParaRPr lang="en-US" altLang="en-US" sz="4000" smtClean="0"/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C4588C9-05D2-4F23-B14C-28A45587DFA5}" type="slidenum">
              <a:rPr lang="en-US" altLang="en-US" sz="1200">
                <a:latin typeface="Tahoma" panose="020B0604030504040204" pitchFamily="34" charset="0"/>
              </a:rPr>
              <a:pPr/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/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/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/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136395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 smtClean="0"/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00000"/>
                </a:solidFill>
              </a:rPr>
              <a:t>forwarding</a:t>
            </a:r>
            <a:r>
              <a:rPr lang="en-US" altLang="en-US" sz="2400" i="1" smtClean="0">
                <a:solidFill>
                  <a:srgbClr val="C00000"/>
                </a:solidFill>
              </a:rPr>
              <a:t>:</a:t>
            </a:r>
            <a:r>
              <a:rPr lang="en-US" altLang="en-US" sz="2400" smtClean="0">
                <a:solidFill>
                  <a:srgbClr val="C00000"/>
                </a:solidFill>
              </a:rPr>
              <a:t> </a:t>
            </a:r>
            <a:r>
              <a:rPr lang="en-US" altLang="en-US" sz="2400" smtClean="0"/>
              <a:t>move packets from router</a:t>
            </a:r>
            <a:r>
              <a:rPr lang="ja-JP" altLang="en-US" sz="2400" smtClean="0"/>
              <a:t>’</a:t>
            </a:r>
            <a:r>
              <a:rPr lang="en-US" altLang="ja-JP" sz="2400" smtClean="0"/>
              <a:t>s input to appropriate router output</a:t>
            </a:r>
          </a:p>
          <a:p>
            <a:pPr marL="0" indent="0">
              <a:buFont typeface="Wingdings" panose="05000000000000000000" pitchFamily="2" charset="2"/>
              <a:buNone/>
            </a:pPr>
            <a:endParaRPr lang="en-US" altLang="en-US" smtClean="0"/>
          </a:p>
        </p:txBody>
      </p:sp>
      <p:sp>
        <p:nvSpPr>
          <p:cNvPr id="6349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3A964256-9BE7-42D1-8EBA-266424EA9C20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72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634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anose="020B0502020104020203" pitchFamily="34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anose="020B0502020104020203" pitchFamily="34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i="1">
                <a:latin typeface="Gill Sans MT" panose="020B0502020104020203" pitchFamily="34" charset="0"/>
              </a:rPr>
              <a:t>routing algorithms</a:t>
            </a:r>
            <a:endParaRPr lang="en-US" altLang="en-US">
              <a:latin typeface="Gill Sans MT" panose="020B0502020104020203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endParaRPr lang="en-US" altLang="en-US" sz="2800">
              <a:latin typeface="Gill Sans MT" panose="020B0502020104020203" pitchFamily="34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328738" y="3152773"/>
            <a:ext cx="2317750" cy="2764965"/>
            <a:chOff x="272609" y="3015787"/>
            <a:chExt cx="2317750" cy="2684026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7"/>
              <a:ext cx="2317750" cy="2684026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51747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71120" y="4457238"/>
              <a:ext cx="524853" cy="1075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/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/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/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/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/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/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11615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/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/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/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Alternative core: circuit switching</a:t>
            </a:r>
            <a:endParaRPr lang="en-US" altLang="en-US" smtClean="0"/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925" y="1236663"/>
            <a:ext cx="4465638" cy="4648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</a:rPr>
              <a:t>end-end resources allocated to, reserved for </a:t>
            </a:r>
            <a:r>
              <a:rPr lang="ja-JP" altLang="en-US" smtClean="0">
                <a:solidFill>
                  <a:srgbClr val="CC0000"/>
                </a:solidFill>
              </a:rPr>
              <a:t>“</a:t>
            </a:r>
            <a:r>
              <a:rPr lang="en-US" altLang="ja-JP" smtClean="0">
                <a:solidFill>
                  <a:srgbClr val="CC0000"/>
                </a:solidFill>
              </a:rPr>
              <a:t>call</a:t>
            </a:r>
            <a:r>
              <a:rPr lang="ja-JP" altLang="en-US" smtClean="0">
                <a:solidFill>
                  <a:srgbClr val="CC0000"/>
                </a:solidFill>
              </a:rPr>
              <a:t>”</a:t>
            </a:r>
            <a:r>
              <a:rPr lang="en-US" altLang="ja-JP" smtClean="0">
                <a:solidFill>
                  <a:srgbClr val="CC0000"/>
                </a:solidFill>
              </a:rPr>
              <a:t> between source &amp; dest:</a:t>
            </a:r>
          </a:p>
          <a:p>
            <a:pPr eaLnBrk="1" hangingPunct="1"/>
            <a:r>
              <a:rPr lang="en-US" altLang="en-US" sz="2400" smtClean="0"/>
              <a:t>in diagram, each link has four circuits. </a:t>
            </a:r>
          </a:p>
          <a:p>
            <a:pPr marL="682625" lvl="1" indent="-225425" eaLnBrk="1" hangingPunct="1"/>
            <a:r>
              <a:rPr lang="en-US" altLang="en-US" smtClean="0">
                <a:ea typeface="MS PGothic" panose="020B0600070205080204" pitchFamily="34" charset="-128"/>
              </a:rPr>
              <a:t>call gets 2</a:t>
            </a:r>
            <a:r>
              <a:rPr lang="en-US" altLang="en-US" baseline="30000" smtClean="0">
                <a:ea typeface="MS PGothic" panose="020B0600070205080204" pitchFamily="34" charset="-128"/>
              </a:rPr>
              <a:t>nd</a:t>
            </a:r>
            <a:r>
              <a:rPr lang="en-US" altLang="en-US" smtClean="0">
                <a:ea typeface="MS PGothic" panose="020B0600070205080204" pitchFamily="34" charset="-128"/>
              </a:rPr>
              <a:t> circuit in top link and 1</a:t>
            </a:r>
            <a:r>
              <a:rPr lang="en-US" altLang="en-US" baseline="30000" smtClean="0">
                <a:ea typeface="MS PGothic" panose="020B0600070205080204" pitchFamily="34" charset="-128"/>
              </a:rPr>
              <a:t>st</a:t>
            </a:r>
            <a:r>
              <a:rPr lang="en-US" altLang="en-US" smtClean="0">
                <a:ea typeface="MS PGothic" panose="020B0600070205080204" pitchFamily="34" charset="-128"/>
              </a:rPr>
              <a:t> circuit in right link.</a:t>
            </a:r>
          </a:p>
          <a:p>
            <a:pPr eaLnBrk="1" hangingPunct="1"/>
            <a:r>
              <a:rPr lang="en-US" altLang="en-US" sz="2400" smtClean="0"/>
              <a:t>dedicated resources: no sharing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 smtClean="0"/>
              <a:t>circuit segment idle if not used by call </a:t>
            </a:r>
            <a:r>
              <a:rPr lang="en-US" altLang="en-US" sz="2400" i="1" smtClean="0">
                <a:solidFill>
                  <a:srgbClr val="000099"/>
                </a:solidFill>
              </a:rPr>
              <a:t>(no sharing)</a:t>
            </a:r>
          </a:p>
          <a:p>
            <a:pPr eaLnBrk="1" hangingPunct="1"/>
            <a:r>
              <a:rPr lang="en-US" altLang="en-US" sz="2400" smtClean="0"/>
              <a:t>commonly used in traditional telephone networks</a:t>
            </a:r>
          </a:p>
        </p:txBody>
      </p:sp>
      <p:pic>
        <p:nvPicPr>
          <p:cNvPr id="64524" name="Picture 69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3BF835E-DEAA-4FB9-BFAA-8705360C8CC5}" type="slidenum">
              <a:rPr lang="en-US" altLang="en-US" sz="1200">
                <a:latin typeface="Tahoma" panose="020B0604030504040204" pitchFamily="34" charset="0"/>
              </a:rPr>
              <a:pPr/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/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679365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6562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Circuit switching: FDM </a:t>
            </a:r>
            <a:r>
              <a:rPr lang="en-US" altLang="en-US" sz="3600" smtClean="0"/>
              <a:t>versus</a:t>
            </a:r>
            <a:r>
              <a:rPr lang="en-US" altLang="en-US" sz="4000" smtClean="0"/>
              <a:t> TDM</a:t>
            </a:r>
            <a:endParaRPr lang="fr-FR" altLang="en-US" sz="4000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3700" y="1585913"/>
            <a:ext cx="7239000" cy="2438400"/>
            <a:chOff x="288" y="1007"/>
            <a:chExt cx="4560" cy="1536"/>
          </a:xfrm>
        </p:grpSpPr>
        <p:sp>
          <p:nvSpPr>
            <p:cNvPr id="66659" name="Text Box 4"/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/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/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/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/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/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/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8" name="Rectangle 12"/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381000" y="3748088"/>
            <a:ext cx="7239000" cy="2516187"/>
            <a:chOff x="288" y="2543"/>
            <a:chExt cx="4560" cy="1585"/>
          </a:xfrm>
        </p:grpSpPr>
        <p:sp>
          <p:nvSpPr>
            <p:cNvPr id="66653" name="Text Box 16"/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/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/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/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/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/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/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9" name="Rectangle 24"/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0" name="Rectangle 25"/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1" name="Rectangle 26"/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2" name="Rectangle 27"/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6" name="Group 28"/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/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4" name="Rectangle 30"/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5" name="Rectangle 31"/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6" name="Rectangle 32"/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7" name="Rectangle 33"/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/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9" name="Rectangle 36"/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0" name="Rectangle 37"/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1" name="Rectangle 38"/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2" name="Rectangle 39"/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/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4" name="Rectangle 42"/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5" name="Rectangle 43"/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6" name="Rectangle 44"/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7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" name="Group 46"/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/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/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/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/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/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/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/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/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/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/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/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/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/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/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/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/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/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/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/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/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/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/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/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/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/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/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/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/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/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/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/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/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/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/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/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/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/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/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/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/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/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/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/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/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/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/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/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5368925" y="1257300"/>
            <a:ext cx="2709863" cy="952500"/>
            <a:chOff x="3477" y="216"/>
            <a:chExt cx="1707" cy="600"/>
          </a:xfrm>
        </p:grpSpPr>
        <p:grpSp>
          <p:nvGrpSpPr>
            <p:cNvPr id="66580" name="Group 100"/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/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/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4" name="Rectangle 103"/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5" name="Rectangle 104"/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6" name="Rectangle 105"/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66581" name="Text Box 106"/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FCC2826-9650-4EC1-93FE-CF4E326A92B2}" type="slidenum">
              <a:rPr lang="en-US" altLang="en-US" sz="1200">
                <a:latin typeface="Tahoma" panose="020B0604030504040204" pitchFamily="34" charset="0"/>
              </a:rPr>
              <a:pPr/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129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/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/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8611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Packet switching versus circuit switching</a:t>
            </a:r>
            <a:endParaRPr lang="en-US" altLang="en-US" smtClean="0"/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3810000" cy="4648200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anose="05000000000000000000" pitchFamily="2" charset="2"/>
              <a:buNone/>
              <a:tabLst>
                <a:tab pos="566738" algn="l"/>
              </a:tabLst>
            </a:pPr>
            <a:r>
              <a:rPr lang="en-US" altLang="en-US" sz="2400" smtClean="0">
                <a:solidFill>
                  <a:srgbClr val="000099"/>
                </a:solidFill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smtClean="0"/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smtClean="0"/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smtClean="0">
                <a:ea typeface="Arial" panose="020B0604020202020204" pitchFamily="34" charset="0"/>
              </a:rPr>
              <a:t>100 kb/s when </a:t>
            </a:r>
            <a:r>
              <a:rPr lang="ja-JP" altLang="en-US" sz="2000" smtClean="0">
                <a:ea typeface="MS PGothic" panose="020B0600070205080204" pitchFamily="34" charset="-128"/>
              </a:rPr>
              <a:t>“</a:t>
            </a:r>
            <a:r>
              <a:rPr lang="en-US" altLang="ja-JP" sz="2000" smtClean="0">
                <a:ea typeface="MS PGothic" panose="020B0600070205080204" pitchFamily="34" charset="-128"/>
              </a:rPr>
              <a:t>active</a:t>
            </a:r>
            <a:r>
              <a:rPr lang="ja-JP" altLang="en-US" sz="2000" smtClean="0">
                <a:ea typeface="MS PGothic" panose="020B0600070205080204" pitchFamily="34" charset="-128"/>
              </a:rPr>
              <a:t>”</a:t>
            </a:r>
            <a:endParaRPr lang="en-US" altLang="ja-JP" sz="2000" smtClean="0">
              <a:ea typeface="MS PGothic" panose="020B0600070205080204" pitchFamily="34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smtClean="0">
                <a:ea typeface="Arial" panose="020B0604020202020204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 smtClean="0">
              <a:ea typeface="Arial" panose="020B0604020202020204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smtClean="0">
                <a:solidFill>
                  <a:srgbClr val="CC0000"/>
                </a:solidFill>
              </a:rPr>
              <a:t>circuit-switching:</a:t>
            </a:r>
            <a:r>
              <a:rPr lang="en-US" altLang="en-US" sz="2400" smtClean="0"/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smtClean="0">
                <a:ea typeface="Arial" panose="020B0604020202020204" pitchFamily="34" charset="0"/>
              </a:rPr>
              <a:t>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smtClean="0">
                <a:solidFill>
                  <a:srgbClr val="CC0000"/>
                </a:solidFill>
              </a:rPr>
              <a:t>packet switching:</a:t>
            </a:r>
            <a:r>
              <a:rPr lang="en-US" altLang="en-US" sz="2400" smtClean="0"/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smtClean="0">
                <a:ea typeface="Arial" panose="020B0604020202020204" pitchFamily="34" charset="0"/>
              </a:rPr>
              <a:t>with 35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 smtClean="0"/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3"/>
            <a:ext cx="8715375" cy="6096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packet switching allows more users to use network!</a:t>
            </a:r>
          </a:p>
        </p:txBody>
      </p:sp>
      <p:sp>
        <p:nvSpPr>
          <p:cNvPr id="68615" name="Line 15"/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/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/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/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/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anose="020B0502020104020203" pitchFamily="34" charset="0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0"/>
              </a:rPr>
              <a:t>users</a:t>
            </a:r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/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/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/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0"/>
                </a:rPr>
                <a:t>Q:</a:t>
              </a:r>
              <a:r>
                <a:rPr lang="en-US" altLang="en-US">
                  <a:latin typeface="Gill Sans MT" panose="020B0502020104020203" pitchFamily="34" charset="0"/>
                </a:rPr>
                <a:t> how did we get value 0.0004?</a:t>
              </a:r>
            </a:p>
          </p:txBody>
        </p:sp>
        <p:sp>
          <p:nvSpPr>
            <p:cNvPr id="68633" name="Text Box 48"/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0"/>
                </a:rPr>
                <a:t>Q:</a:t>
              </a:r>
              <a:r>
                <a:rPr lang="en-US" altLang="en-US">
                  <a:latin typeface="Gill Sans MT" panose="020B0502020104020203" pitchFamily="34" charset="0"/>
                </a:rPr>
                <a:t> what happens if &gt; 35 users ?</a:t>
              </a:r>
            </a:p>
          </p:txBody>
        </p:sp>
      </p:grpSp>
      <p:sp>
        <p:nvSpPr>
          <p:cNvPr id="68623" name="Text Box 34"/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/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/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BD8D755-B3CC-462F-825B-2489DFA2024D}" type="slidenum">
              <a:rPr lang="en-US" altLang="en-US" sz="1200">
                <a:latin typeface="Tahoma" panose="020B0604030504040204" pitchFamily="34" charset="0"/>
              </a:rPr>
              <a:pPr/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8627" name="TextBox 1"/>
          <p:cNvSpPr txBox="1">
            <a:spLocks noChangeArrowheads="1"/>
          </p:cNvSpPr>
          <p:nvPr/>
        </p:nvSpPr>
        <p:spPr bwMode="auto">
          <a:xfrm>
            <a:off x="422275" y="6127750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3168266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06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great for bursty data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simpler, no call setup</a:t>
            </a:r>
            <a:endParaRPr lang="en-US" altLang="en-US" sz="2000" smtClean="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</a:rPr>
              <a:t>excessive congestion possible:</a:t>
            </a:r>
            <a:r>
              <a:rPr lang="en-US" altLang="en-US" sz="2400" smtClean="0"/>
              <a:t> packet delay and loss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 smtClean="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i="1" smtClean="0">
                <a:solidFill>
                  <a:srgbClr val="CC0000"/>
                </a:solidFill>
              </a:rPr>
              <a:t>Q:</a:t>
            </a:r>
            <a:r>
              <a:rPr lang="en-US" altLang="en-US" sz="2400" smtClean="0">
                <a:solidFill>
                  <a:srgbClr val="CC0000"/>
                </a:solidFill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 smtClean="0">
                <a:ea typeface="Arial" panose="020B0604020202020204" pitchFamily="34" charset="0"/>
              </a:rPr>
              <a:t>still an unsolved problem (chapter 7)</a:t>
            </a:r>
            <a:endParaRPr lang="en-US" altLang="en-US" sz="2000" smtClean="0">
              <a:ea typeface="Arial" panose="020B0604020202020204" pitchFamily="34" charset="0"/>
            </a:endParaRPr>
          </a:p>
        </p:txBody>
      </p:sp>
      <p:sp>
        <p:nvSpPr>
          <p:cNvPr id="7065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</a:rPr>
              <a:t>is packet switching a </a:t>
            </a:r>
            <a:r>
              <a:rPr lang="ja-JP" altLang="en-US" smtClean="0">
                <a:solidFill>
                  <a:srgbClr val="CC0000"/>
                </a:solidFill>
              </a:rPr>
              <a:t>“</a:t>
            </a:r>
            <a:r>
              <a:rPr lang="en-US" altLang="ja-JP" smtClean="0">
                <a:solidFill>
                  <a:srgbClr val="CC0000"/>
                </a:solidFill>
              </a:rPr>
              <a:t>slam dunk winner?</a:t>
            </a:r>
            <a:r>
              <a:rPr lang="ja-JP" altLang="en-US" smtClean="0">
                <a:solidFill>
                  <a:srgbClr val="CC0000"/>
                </a:solidFill>
              </a:rPr>
              <a:t>”</a:t>
            </a:r>
            <a:endParaRPr lang="en-US" altLang="en-US" smtClean="0">
              <a:solidFill>
                <a:srgbClr val="CC0000"/>
              </a:solidFill>
            </a:endParaRPr>
          </a:p>
        </p:txBody>
      </p:sp>
      <p:sp>
        <p:nvSpPr>
          <p:cNvPr id="70660" name="Text Box 20"/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Q:</a:t>
            </a:r>
            <a:r>
              <a:rPr lang="en-US" altLang="en-US">
                <a:latin typeface="Gill Sans MT" panose="020B0502020104020203" pitchFamily="34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/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sp>
        <p:nvSpPr>
          <p:cNvPr id="706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CCF2C15-8F81-40B9-8216-6E918927C47F}" type="slidenum">
              <a:rPr lang="en-US" altLang="en-US" sz="1200">
                <a:latin typeface="Tahoma" panose="020B0604030504040204" pitchFamily="34" charset="0"/>
              </a:rPr>
              <a:pPr/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677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1138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Tier-1 ISP: e.g., Sprint</a:t>
            </a:r>
          </a:p>
        </p:txBody>
      </p:sp>
      <p:sp>
        <p:nvSpPr>
          <p:cNvPr id="911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AEAC4B1-44BD-4D84-A021-9B2006DD7B22}" type="slidenum">
              <a:rPr lang="en-US" altLang="en-US" sz="1200">
                <a:latin typeface="Tahoma" panose="020B0604030504040204" pitchFamily="34" charset="0"/>
              </a:rPr>
              <a:pPr/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/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/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195" name="Line 205"/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/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/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198" name="Group 208"/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/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/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/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/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/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/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/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/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/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/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207" name="Line 290"/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/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/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/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1" name="Group 296"/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/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3" name="Group 301"/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/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5" name="Group 306"/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/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sp>
            <p:nvSpPr>
              <p:cNvPr id="91217" name="Text Box 310"/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/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/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/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/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/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/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/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/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/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/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/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/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3443527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/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5253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How do loss and delay occur?</a:t>
            </a:r>
            <a:endParaRPr lang="en-US" altLang="en-US" sz="4800" smtClean="0"/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>
                <a:ea typeface="ＭＳ Ｐゴシック" charset="0"/>
              </a:rPr>
              <a:t>packets </a:t>
            </a:r>
            <a:r>
              <a:rPr lang="en-US" i="1" dirty="0">
                <a:ea typeface="ＭＳ Ｐゴシック" charset="0"/>
              </a:rPr>
              <a:t>queue</a:t>
            </a:r>
            <a:r>
              <a:rPr lang="en-US" dirty="0">
                <a:ea typeface="ＭＳ Ｐゴシック" charset="0"/>
              </a:rPr>
              <a:t> in router buffers</a:t>
            </a:r>
            <a:r>
              <a:rPr lang="en-US" sz="2400" dirty="0">
                <a:ea typeface="ＭＳ Ｐゴシック" charset="0"/>
              </a:rPr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B983BCF8-AEF4-4D72-9D87-A5F3E735446A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78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0606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7282" name="Picture 6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 smtClean="0"/>
              <a:t>Four sources of packet delay</a:t>
            </a:r>
            <a:endParaRPr lang="en-US" altLang="en-US" sz="4800" smtClean="0"/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ea typeface="ＭＳ Ｐゴシック" charset="0"/>
              </a:rPr>
              <a:t>proc</a:t>
            </a:r>
            <a:r>
              <a:rPr lang="en-US" dirty="0">
                <a:solidFill>
                  <a:srgbClr val="CC0000"/>
                </a:solidFill>
                <a:ea typeface="ＭＳ Ｐゴシック" charset="0"/>
              </a:rPr>
              <a:t>: nodal processing</a:t>
            </a:r>
            <a:r>
              <a:rPr lang="en-US" dirty="0">
                <a:ea typeface="ＭＳ Ｐゴシック" charset="0"/>
              </a:rPr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C4CB7E33-F41B-47E1-99F6-62AC86BE13CB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79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97287" name="Group 70"/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/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/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/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/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/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/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/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/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/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/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/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/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/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/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/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/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/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anose="05000000000000000000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anose="020B0502020104020203" pitchFamily="34" charset="0"/>
              </a:endParaRPr>
            </a:p>
          </p:txBody>
        </p:sp>
        <p:sp>
          <p:nvSpPr>
            <p:cNvPr id="97304" name="Line 25"/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/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/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/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/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/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/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/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/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/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/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/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/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1366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ea typeface="ＭＳ Ｐゴシック" pitchFamily="34" charset="-128"/>
              </a:rPr>
              <a:t>Introduction</a:t>
            </a:r>
          </a:p>
        </p:txBody>
      </p:sp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eaLnBrk="1" hangingPunct="1">
              <a:lnSpc>
                <a:spcPct val="85000"/>
              </a:lnSpc>
            </a:pPr>
            <a:r>
              <a:rPr lang="en-US" sz="4400">
                <a:solidFill>
                  <a:srgbClr val="000099"/>
                </a:solidFill>
                <a:latin typeface="Gill Sans MT" pitchFamily="34" charset="0"/>
              </a:rPr>
              <a:t>Chapter 1</a:t>
            </a:r>
            <a:r>
              <a:rPr lang="en-US" sz="4800">
                <a:solidFill>
                  <a:srgbClr val="000099"/>
                </a:solidFill>
                <a:latin typeface="Gill Sans MT" pitchFamily="34" charset="0"/>
              </a:rPr>
              <a:t/>
            </a:r>
            <a:br>
              <a:rPr lang="en-US" sz="4800">
                <a:solidFill>
                  <a:srgbClr val="000099"/>
                </a:solidFill>
                <a:latin typeface="Gill Sans MT" pitchFamily="34" charset="0"/>
              </a:rPr>
            </a:br>
            <a:r>
              <a:rPr lang="en-US" sz="4400">
                <a:solidFill>
                  <a:srgbClr val="000099"/>
                </a:solidFill>
                <a:latin typeface="Gill Sans MT" pitchFamily="34" charset="0"/>
              </a:rPr>
              <a:t>Introduction</a:t>
            </a:r>
          </a:p>
        </p:txBody>
      </p:sp>
      <p:sp>
        <p:nvSpPr>
          <p:cNvPr id="29702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10233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3038" indent="-173038">
              <a:lnSpc>
                <a:spcPct val="85000"/>
              </a:lnSpc>
            </a:pPr>
            <a:endParaRPr lang="en-US" sz="1400" dirty="0">
              <a:latin typeface="Gill Sans MT" pitchFamily="34" charset="0"/>
            </a:endParaRPr>
          </a:p>
          <a:p>
            <a:pPr marL="173038" indent="-173038">
              <a:lnSpc>
                <a:spcPct val="85000"/>
              </a:lnSpc>
            </a:pPr>
            <a:r>
              <a:rPr lang="en-US" sz="1200" dirty="0" smtClean="0"/>
              <a:t>     </a:t>
            </a:r>
            <a:r>
              <a:rPr lang="en-US" sz="1200" dirty="0"/>
              <a:t>All material copyright </a:t>
            </a:r>
            <a:r>
              <a:rPr lang="en-US" sz="1200" dirty="0" smtClean="0"/>
              <a:t>1996-2016</a:t>
            </a:r>
            <a:endParaRPr lang="en-US" sz="1200" dirty="0"/>
          </a:p>
          <a:p>
            <a:pPr marL="173038" indent="-173038">
              <a:lnSpc>
                <a:spcPct val="85000"/>
              </a:lnSpc>
            </a:pPr>
            <a:r>
              <a:rPr lang="en-US" sz="1200" dirty="0"/>
              <a:t>     J.F Kurose and K.W. Ross, All Rights </a:t>
            </a:r>
            <a:r>
              <a:rPr lang="en-US" sz="1200" dirty="0" smtClean="0"/>
              <a:t>Reserved</a:t>
            </a:r>
          </a:p>
          <a:p>
            <a:pPr marL="173038" indent="-173038">
              <a:lnSpc>
                <a:spcPct val="85000"/>
              </a:lnSpc>
            </a:pPr>
            <a:r>
              <a:rPr lang="en-US" sz="1200" dirty="0" smtClean="0"/>
              <a:t>Additions and modifications by </a:t>
            </a:r>
            <a:r>
              <a:rPr lang="en-US" sz="1200" dirty="0" err="1" smtClean="0"/>
              <a:t>L.Denoia</a:t>
            </a:r>
            <a:r>
              <a:rPr lang="en-US" sz="1200" dirty="0" smtClean="0"/>
              <a:t> and M Doman</a:t>
            </a:r>
            <a:endParaRPr lang="en-US" sz="1200" dirty="0"/>
          </a:p>
        </p:txBody>
      </p:sp>
      <p:pic>
        <p:nvPicPr>
          <p:cNvPr id="29703" name="Picture 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704" name="Picture 9" descr="underline_base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2438" y="2097088"/>
            <a:ext cx="3656012" cy="173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1" descr="kurose7e_cover_small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 dirty="0">
                <a:solidFill>
                  <a:srgbClr val="008000"/>
                </a:solidFill>
              </a:rPr>
              <a:t>Computer </a:t>
            </a:r>
            <a:r>
              <a:rPr lang="en-US" altLang="en-US" sz="2800" i="1" dirty="0" smtClean="0">
                <a:solidFill>
                  <a:srgbClr val="008000"/>
                </a:solidFill>
              </a:rPr>
              <a:t>Networking</a:t>
            </a:r>
            <a:r>
              <a:rPr lang="en-US" altLang="en-US" sz="2800" i="1" dirty="0">
                <a:solidFill>
                  <a:srgbClr val="008000"/>
                </a:solidFill>
              </a:rPr>
              <a:t>: A Top Down Approach </a:t>
            </a:r>
            <a:r>
              <a:rPr lang="en-US" altLang="en-US" sz="2800" dirty="0">
                <a:solidFill>
                  <a:srgbClr val="008000"/>
                </a:solidFill>
              </a:rPr>
              <a:t/>
            </a:r>
            <a:br>
              <a:rPr lang="en-US" altLang="en-US" sz="2800" dirty="0">
                <a:solidFill>
                  <a:srgbClr val="008000"/>
                </a:solidFill>
              </a:rPr>
            </a:br>
            <a:endParaRPr lang="en-US" altLang="en-US" sz="2000" dirty="0">
              <a:solidFill>
                <a:srgbClr val="008000"/>
              </a:solidFill>
            </a:endParaRP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008000"/>
                </a:solidFill>
              </a:rPr>
              <a:t>7</a:t>
            </a:r>
            <a:r>
              <a:rPr lang="en-US" altLang="en-US" sz="1800" baseline="30000" dirty="0">
                <a:solidFill>
                  <a:srgbClr val="008000"/>
                </a:solidFill>
              </a:rPr>
              <a:t>th</a:t>
            </a:r>
            <a:r>
              <a:rPr lang="en-US" altLang="en-US" sz="1800" dirty="0">
                <a:solidFill>
                  <a:srgbClr val="008000"/>
                </a:solidFill>
              </a:rPr>
              <a:t> edition </a:t>
            </a:r>
            <a:br>
              <a:rPr lang="en-US" altLang="en-US" sz="1800" dirty="0">
                <a:solidFill>
                  <a:srgbClr val="008000"/>
                </a:solidFill>
              </a:rPr>
            </a:br>
            <a:r>
              <a:rPr lang="en-US" altLang="en-US" sz="1800" b="1" dirty="0">
                <a:solidFill>
                  <a:srgbClr val="008000"/>
                </a:solidFill>
              </a:rPr>
              <a:t>Jim</a:t>
            </a:r>
            <a:r>
              <a:rPr lang="en-US" altLang="en-US" sz="1800" dirty="0">
                <a:solidFill>
                  <a:srgbClr val="008000"/>
                </a:solidFill>
              </a:rPr>
              <a:t> Kurose, Keith Ross</a:t>
            </a:r>
            <a:br>
              <a:rPr lang="en-US" altLang="en-US" sz="1800" dirty="0">
                <a:solidFill>
                  <a:srgbClr val="008000"/>
                </a:solidFill>
              </a:rPr>
            </a:br>
            <a:r>
              <a:rPr lang="en-US" altLang="en-US" sz="1400" dirty="0">
                <a:solidFill>
                  <a:srgbClr val="008000"/>
                </a:solidFill>
              </a:rPr>
              <a:t>Pearson/Addison Wesley</a:t>
            </a:r>
            <a:br>
              <a:rPr lang="en-US" altLang="en-US" sz="1400" dirty="0">
                <a:solidFill>
                  <a:srgbClr val="008000"/>
                </a:solidFill>
              </a:rPr>
            </a:br>
            <a:r>
              <a:rPr lang="en-US" altLang="en-US" sz="1400" dirty="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447113" y="4255211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4728563" y="4274344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/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6D758D79-F39F-4DF8-96C0-C7A15EBD3399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80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9335" name="TextBox 1"/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198813" y="5274469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i="1" dirty="0" err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 dirty="0" err="1">
                  <a:solidFill>
                    <a:srgbClr val="CC0000"/>
                  </a:solidFill>
                </a:rPr>
                <a:t>trans</a:t>
              </a:r>
              <a:r>
                <a:rPr lang="en-US" altLang="en-US" sz="2000" baseline="-25000" dirty="0">
                  <a:solidFill>
                    <a:srgbClr val="CC0000"/>
                  </a:solidFill>
                </a:rPr>
                <a:t> </a:t>
              </a:r>
              <a:r>
                <a:rPr lang="en-US" altLang="en-US" sz="2000" dirty="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 dirty="0" err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 dirty="0" err="1">
                  <a:solidFill>
                    <a:srgbClr val="CC0000"/>
                  </a:solidFill>
                </a:rPr>
                <a:t>prop</a:t>
              </a:r>
              <a:endParaRPr lang="en-US" altLang="en-US" sz="2000" baseline="-25000" dirty="0">
                <a:solidFill>
                  <a:srgbClr val="CC0000"/>
                </a:solidFill>
              </a:endParaRPr>
            </a:p>
            <a:p>
              <a:pPr algn="ctr"/>
              <a:r>
                <a:rPr lang="en-US" altLang="en-US" sz="2000" i="1" dirty="0">
                  <a:solidFill>
                    <a:srgbClr val="CC0000"/>
                  </a:solidFill>
                </a:rPr>
                <a:t>very </a:t>
              </a:r>
              <a:r>
                <a:rPr lang="en-US" altLang="en-US" sz="2000" dirty="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/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/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Gill Sans MT" panose="020B0502020104020203" pitchFamily="34" charset="0"/>
              </a:rPr>
              <a:t>nodal</a:t>
            </a:r>
            <a:r>
              <a:rPr lang="en-US" altLang="en-US" dirty="0">
                <a:solidFill>
                  <a:srgbClr val="000000"/>
                </a:solidFill>
                <a:latin typeface="Gill Sans MT" panose="020B0502020104020203" pitchFamily="34" charset="0"/>
              </a:rPr>
              <a:t> = </a:t>
            </a:r>
            <a:r>
              <a:rPr lang="en-US" altLang="en-US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Gill Sans MT" panose="020B0502020104020203" pitchFamily="34" charset="0"/>
              </a:rPr>
              <a:t>proc</a:t>
            </a:r>
            <a:r>
              <a:rPr lang="en-US" altLang="en-US" dirty="0">
                <a:solidFill>
                  <a:srgbClr val="000000"/>
                </a:solidFill>
                <a:latin typeface="Gill Sans MT" panose="020B0502020104020203" pitchFamily="34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Gill Sans MT" panose="020B0502020104020203" pitchFamily="34" charset="0"/>
              </a:rPr>
              <a:t>queue</a:t>
            </a:r>
            <a:r>
              <a:rPr lang="en-US" altLang="en-US" dirty="0">
                <a:solidFill>
                  <a:srgbClr val="000000"/>
                </a:solidFill>
                <a:latin typeface="Gill Sans MT" panose="020B0502020104020203" pitchFamily="34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Gill Sans MT" panose="020B0502020104020203" pitchFamily="34" charset="0"/>
              </a:rPr>
              <a:t>trans</a:t>
            </a:r>
            <a:r>
              <a:rPr lang="en-US" altLang="en-US" dirty="0">
                <a:solidFill>
                  <a:srgbClr val="000000"/>
                </a:solidFill>
                <a:latin typeface="Gill Sans MT" panose="020B0502020104020203" pitchFamily="34" charset="0"/>
              </a:rPr>
              <a:t> +  </a:t>
            </a:r>
            <a:r>
              <a:rPr lang="en-US" altLang="en-US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Gill Sans MT" panose="020B0502020104020203" pitchFamily="34" charset="0"/>
              </a:rPr>
              <a:t>prop</a:t>
            </a:r>
            <a:endParaRPr lang="en-US" altLang="en-US" dirty="0">
              <a:solidFill>
                <a:srgbClr val="000000"/>
              </a:solidFill>
              <a:latin typeface="Gill Sans MT" panose="020B0502020104020203" pitchFamily="34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/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456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1378" name="Picture 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Caravan analogy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338" y="2927350"/>
            <a:ext cx="4216400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cars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propagate</a:t>
            </a:r>
            <a:r>
              <a:rPr lang="ja-JP" altLang="en-US" sz="2400" smtClean="0"/>
              <a:t>”</a:t>
            </a:r>
            <a:r>
              <a:rPr lang="en-US" altLang="ja-JP" sz="2400" smtClean="0"/>
              <a:t> at </a:t>
            </a:r>
            <a:br>
              <a:rPr lang="en-US" altLang="ja-JP" sz="2400" smtClean="0"/>
            </a:br>
            <a:r>
              <a:rPr lang="en-US" altLang="ja-JP" sz="2400" smtClean="0"/>
              <a:t>100 km/hr</a:t>
            </a:r>
          </a:p>
          <a:p>
            <a:pPr marL="287338" indent="-287338" eaLnBrk="1" hangingPunct="1"/>
            <a:r>
              <a:rPr lang="en-US" altLang="en-US" sz="2400" smtClean="0"/>
              <a:t>toll booth takes 12 sec to service car (bit transmission time)</a:t>
            </a:r>
          </a:p>
          <a:p>
            <a:pPr marL="287338" indent="-287338" eaLnBrk="1" hangingPunct="1"/>
            <a:r>
              <a:rPr lang="en-US" altLang="en-US" sz="2400" smtClean="0"/>
              <a:t>car ~ bit; caravan ~ packet</a:t>
            </a:r>
          </a:p>
          <a:p>
            <a:pPr marL="287338" indent="-287338" eaLnBrk="1" hangingPunct="1"/>
            <a:r>
              <a:rPr lang="en-US" altLang="en-US" sz="2400" i="1" smtClean="0">
                <a:solidFill>
                  <a:srgbClr val="CC0000"/>
                </a:solidFill>
              </a:rPr>
              <a:t>Q:</a:t>
            </a:r>
            <a:r>
              <a:rPr lang="en-US" altLang="en-US" sz="2400" smtClean="0">
                <a:solidFill>
                  <a:srgbClr val="CC0000"/>
                </a:solidFill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anose="05000000000000000000" pitchFamily="2" charset="2"/>
              <a:buNone/>
            </a:pPr>
            <a:endParaRPr lang="en-US" altLang="en-US" sz="2400" smtClean="0">
              <a:solidFill>
                <a:srgbClr val="CC0000"/>
              </a:solidFill>
            </a:endParaRPr>
          </a:p>
        </p:txBody>
      </p:sp>
      <p:sp>
        <p:nvSpPr>
          <p:cNvPr id="7373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21075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 smtClean="0"/>
              <a:t>time to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push</a:t>
            </a:r>
            <a:r>
              <a:rPr lang="ja-JP" altLang="en-US" sz="2400" smtClean="0"/>
              <a:t>”</a:t>
            </a:r>
            <a:r>
              <a:rPr lang="en-US" altLang="ja-JP" sz="2400" smtClean="0"/>
              <a:t>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 smtClean="0"/>
              <a:t>time for last car to propagate from 1st to 2nd toll both: 100km/(100km/hr)= 1 hr</a:t>
            </a:r>
          </a:p>
          <a:p>
            <a:pPr marL="287338" indent="-287338" eaLnBrk="1" hangingPunct="1">
              <a:buSzTx/>
            </a:pPr>
            <a:r>
              <a:rPr lang="en-US" altLang="en-US" sz="2400" i="1" smtClean="0">
                <a:solidFill>
                  <a:srgbClr val="CC0000"/>
                </a:solidFill>
              </a:rPr>
              <a:t>A:</a:t>
            </a:r>
            <a:r>
              <a:rPr lang="en-US" altLang="en-US" sz="2400" smtClean="0">
                <a:solidFill>
                  <a:srgbClr val="CC0000"/>
                </a:solidFill>
              </a:rPr>
              <a:t> 62 minutes</a:t>
            </a:r>
          </a:p>
        </p:txBody>
      </p:sp>
      <p:grpSp>
        <p:nvGrpSpPr>
          <p:cNvPr id="101382" name="Group 42"/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1AA6986-A56B-4EAF-9DDD-C5725E43D4AA}" type="slidenum">
              <a:rPr lang="en-US" altLang="en-US" sz="1200">
                <a:latin typeface="Tahoma" panose="020B0604030504040204" pitchFamily="34" charset="0"/>
              </a:rPr>
              <a:pPr/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4387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3426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 smtClean="0"/>
              <a:t>Caravan analogy (more)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2862263"/>
            <a:ext cx="8323263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/>
              <a:t>suppose cars now </a:t>
            </a:r>
            <a:r>
              <a:rPr lang="ja-JP" altLang="en-US" sz="2400" smtClean="0"/>
              <a:t>“</a:t>
            </a:r>
            <a:r>
              <a:rPr lang="en-US" altLang="ja-JP" sz="2400" smtClean="0"/>
              <a:t>propagate</a:t>
            </a:r>
            <a:r>
              <a:rPr lang="ja-JP" altLang="en-US" sz="2400" smtClean="0"/>
              <a:t>”</a:t>
            </a:r>
            <a:r>
              <a:rPr lang="en-US" altLang="ja-JP" sz="2400" smtClean="0"/>
              <a:t> at 1000 km/hr</a:t>
            </a:r>
          </a:p>
          <a:p>
            <a:pPr marL="287338" indent="-287338" eaLnBrk="1" hangingPunct="1"/>
            <a:r>
              <a:rPr lang="en-US" altLang="en-US" sz="2400" smtClean="0"/>
              <a:t>and suppose toll booth now takes one min to service a car</a:t>
            </a:r>
            <a:endParaRPr lang="en-US" altLang="en-US" sz="2400" smtClean="0">
              <a:solidFill>
                <a:schemeClr val="accent2"/>
              </a:solidFill>
            </a:endParaRPr>
          </a:p>
          <a:p>
            <a:pPr marL="287338" indent="-287338" eaLnBrk="1" hangingPunct="1"/>
            <a:r>
              <a:rPr lang="en-US" altLang="en-US" sz="2400" i="1" u="sng" smtClean="0">
                <a:solidFill>
                  <a:srgbClr val="CC0000"/>
                </a:solidFill>
              </a:rPr>
              <a:t>Q:</a:t>
            </a:r>
            <a:r>
              <a:rPr lang="en-US" altLang="en-US" sz="2400" smtClean="0">
                <a:solidFill>
                  <a:srgbClr val="CC0000"/>
                </a:solidFill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anose="05000000000000000000" pitchFamily="2" charset="2"/>
              <a:buNone/>
            </a:pPr>
            <a:endParaRPr lang="en-US" altLang="en-US" sz="2400" smtClean="0">
              <a:solidFill>
                <a:srgbClr val="CC0000"/>
              </a:solidFill>
            </a:endParaRP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anose="020B0604020202020204" pitchFamily="34" charset="0"/>
              <a:buChar char="•"/>
            </a:pPr>
            <a:r>
              <a:rPr lang="en-US" altLang="en-US" sz="2400" i="1" u="sng" smtClean="0">
                <a:solidFill>
                  <a:srgbClr val="CC0000"/>
                </a:solidFill>
              </a:rPr>
              <a:t>A: Yes!</a:t>
            </a:r>
            <a:r>
              <a:rPr lang="en-US" altLang="en-US" sz="2400" smtClean="0"/>
              <a:t>  after 7 min, first car arrives at second booth; three cars still at first booth</a:t>
            </a:r>
          </a:p>
        </p:txBody>
      </p:sp>
      <p:grpSp>
        <p:nvGrpSpPr>
          <p:cNvPr id="103430" name="Group 49"/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2F83E07-F895-4C58-839D-DFF226B72545}" type="slidenum">
              <a:rPr lang="en-US" altLang="en-US" sz="1200">
                <a:latin typeface="Tahoma" panose="020B0604030504040204" pitchFamily="34" charset="0"/>
              </a:rPr>
              <a:pPr/>
              <a:t>82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0503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5474" name="Picture 60" descr="queueDe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smtClean="0"/>
              <a:t>R:</a:t>
            </a:r>
            <a:r>
              <a:rPr lang="en-US" altLang="en-US" sz="2400" smtClean="0"/>
              <a:t> link bandwidth (bps)</a:t>
            </a:r>
          </a:p>
          <a:p>
            <a:pPr marL="231775" indent="-231775" eaLnBrk="1" hangingPunct="1"/>
            <a:r>
              <a:rPr lang="en-US" altLang="en-US" sz="2400" i="1" smtClean="0"/>
              <a:t>L:</a:t>
            </a:r>
            <a:r>
              <a:rPr lang="en-US" altLang="en-US" sz="2400" smtClean="0"/>
              <a:t> packet length (bits)</a:t>
            </a:r>
          </a:p>
          <a:p>
            <a:pPr marL="231775" indent="-231775" eaLnBrk="1" hangingPunct="1"/>
            <a:r>
              <a:rPr lang="en-US" altLang="en-US" sz="2400" smtClean="0"/>
              <a:t>a: average packet arrival rate</a:t>
            </a:r>
          </a:p>
        </p:txBody>
      </p:sp>
      <p:sp>
        <p:nvSpPr>
          <p:cNvPr id="105476" name="Rectangle 61"/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/>
          <p:cNvSpPr>
            <a:spLocks noChangeArrowheads="1"/>
          </p:cNvSpPr>
          <p:nvPr/>
        </p:nvSpPr>
        <p:spPr bwMode="auto">
          <a:xfrm>
            <a:off x="511175" y="4113213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l"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 dirty="0">
                <a:latin typeface="Gill Sans MT" panose="020B0502020104020203" pitchFamily="34" charset="0"/>
              </a:rPr>
              <a:t>La/R</a:t>
            </a:r>
            <a:r>
              <a:rPr lang="en-US" altLang="en-US" dirty="0">
                <a:latin typeface="Gill Sans MT" panose="020B0502020104020203" pitchFamily="34" charset="0"/>
              </a:rPr>
              <a:t> ~ 0: avg. queueing delay small</a:t>
            </a:r>
          </a:p>
          <a:p>
            <a:pPr algn="l"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 dirty="0">
                <a:latin typeface="Gill Sans MT" panose="020B0502020104020203" pitchFamily="34" charset="0"/>
              </a:rPr>
              <a:t>La/R </a:t>
            </a:r>
            <a:r>
              <a:rPr lang="en-US" altLang="en-US" dirty="0">
                <a:latin typeface="Gill Sans MT" panose="020B0502020104020203" pitchFamily="34" charset="0"/>
              </a:rPr>
              <a:t>-&gt; 1: avg. queueing delay large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 dirty="0">
                <a:latin typeface="Gill Sans MT" panose="020B0502020104020203" pitchFamily="34" charset="0"/>
              </a:rPr>
              <a:t>La/R </a:t>
            </a:r>
            <a:r>
              <a:rPr lang="en-US" altLang="en-US" dirty="0">
                <a:latin typeface="Gill Sans MT" panose="020B0502020104020203" pitchFamily="34" charset="0"/>
              </a:rPr>
              <a:t>&gt; 1: more </a:t>
            </a:r>
            <a:r>
              <a:rPr lang="ja-JP" altLang="en-US" dirty="0">
                <a:latin typeface="Gill Sans MT" panose="020B0502020104020203" pitchFamily="34" charset="0"/>
              </a:rPr>
              <a:t>“</a:t>
            </a:r>
            <a:r>
              <a:rPr lang="en-US" altLang="ja-JP" dirty="0">
                <a:latin typeface="Gill Sans MT" panose="020B0502020104020203" pitchFamily="34" charset="0"/>
              </a:rPr>
              <a:t>work</a:t>
            </a:r>
            <a:r>
              <a:rPr lang="ja-JP" altLang="en-US" dirty="0">
                <a:latin typeface="Gill Sans MT" panose="020B0502020104020203" pitchFamily="34" charset="0"/>
              </a:rPr>
              <a:t>”</a:t>
            </a:r>
            <a:r>
              <a:rPr lang="en-US" altLang="ja-JP" dirty="0">
                <a:latin typeface="Gill Sans MT" panose="020B0502020104020203" pitchFamily="34" charset="0"/>
              </a:rPr>
              <a:t> arriving </a:t>
            </a:r>
          </a:p>
          <a:p>
            <a:pPr algn="l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dirty="0">
                <a:latin typeface="Gill Sans MT" panose="020B0502020104020203" pitchFamily="34" charset="0"/>
              </a:rPr>
              <a:t>   than can be serviced, average delay infinite!</a:t>
            </a:r>
          </a:p>
        </p:txBody>
      </p:sp>
      <p:sp>
        <p:nvSpPr>
          <p:cNvPr id="105478" name="Rectangle 61"/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/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/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07B4D31-0A04-47F8-A3CF-85A29C5E701C}" type="slidenum">
              <a:rPr lang="en-US" altLang="en-US" sz="1200">
                <a:latin typeface="Tahoma" panose="020B0604030504040204" pitchFamily="34" charset="0"/>
              </a:rPr>
              <a:pPr/>
              <a:t>83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84" name="TextBox 1"/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/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Queueing delay (revisited)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471707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/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61950" y="1141413"/>
            <a:ext cx="7905750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 smtClean="0"/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 smtClean="0"/>
              <a:t>packet arriving to full queue dropped (aka lost)</a:t>
            </a:r>
          </a:p>
          <a:p>
            <a:pPr marL="287338" indent="-287338" eaLnBrk="1" hangingPunct="1"/>
            <a:r>
              <a:rPr lang="en-US" altLang="en-US" dirty="0" smtClean="0"/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3A9BC9D-10AE-4FFB-AAF1-2C15CCAFFE6A}" type="slidenum">
              <a:rPr lang="en-US" altLang="en-US" sz="1200">
                <a:latin typeface="Tahoma" panose="020B0604030504040204" pitchFamily="34" charset="0"/>
              </a:rPr>
              <a:pPr/>
              <a:t>84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1648" name="TextBox 1"/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  <p:extLst>
      <p:ext uri="{BB962C8B-B14F-4D97-AF65-F5344CB8AC3E}">
        <p14:creationId xmlns:p14="http://schemas.microsoft.com/office/powerpoint/2010/main" val="3757964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</a:rPr>
              <a:t>throughput:</a:t>
            </a:r>
            <a:r>
              <a:rPr lang="en-US" altLang="en-US" smtClean="0"/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 smtClean="0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 smtClean="0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 smtClean="0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 smtClean="0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 R</a:t>
            </a:r>
            <a:r>
              <a:rPr lang="en-US" altLang="en-US" sz="2800" baseline="-25000">
                <a:latin typeface="Gill Sans MT" panose="020B0502020104020203" pitchFamily="34" charset="0"/>
              </a:rPr>
              <a:t>s</a:t>
            </a:r>
            <a:r>
              <a:rPr lang="en-US" altLang="en-US" sz="2000" baseline="-25000">
                <a:latin typeface="Gill Sans MT" panose="020B0502020104020203" pitchFamily="34" charset="0"/>
              </a:rPr>
              <a:t> </a:t>
            </a:r>
            <a:r>
              <a:rPr lang="en-US" altLang="en-US" sz="2000">
                <a:latin typeface="Gill Sans MT" panose="020B0502020104020203" pitchFamily="34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 R</a:t>
            </a:r>
            <a:r>
              <a:rPr lang="en-US" altLang="en-US" sz="2800" baseline="-25000">
                <a:latin typeface="Gill Sans MT" panose="020B0502020104020203" pitchFamily="34" charset="0"/>
              </a:rPr>
              <a:t>c</a:t>
            </a:r>
            <a:r>
              <a:rPr lang="en-US" altLang="en-US" sz="2000" baseline="-25000">
                <a:latin typeface="Gill Sans MT" panose="020B0502020104020203" pitchFamily="34" charset="0"/>
              </a:rPr>
              <a:t> </a:t>
            </a:r>
            <a:r>
              <a:rPr lang="en-US" altLang="en-US" sz="2000">
                <a:latin typeface="Gill Sans MT" panose="020B0502020104020203" pitchFamily="34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anose="020B0502020104020203" pitchFamily="34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</a:t>
              </a:r>
              <a:r>
                <a:rPr lang="en-US" altLang="en-US" sz="2000" i="1">
                  <a:latin typeface="Gill Sans MT" panose="020B0502020104020203" pitchFamily="34" charset="0"/>
                </a:rPr>
                <a:t>R</a:t>
              </a:r>
              <a:r>
                <a:rPr lang="en-US" altLang="en-US" sz="2800" i="1" baseline="-25000">
                  <a:latin typeface="Gill Sans MT" panose="020B0502020104020203" pitchFamily="34" charset="0"/>
                </a:rPr>
                <a:t>s</a:t>
              </a:r>
              <a:r>
                <a:rPr lang="en-US" altLang="en-US" sz="2000" i="1" baseline="-25000">
                  <a:latin typeface="Gill Sans MT" panose="020B0502020104020203" pitchFamily="34" charset="0"/>
                </a:rPr>
                <a:t> </a:t>
              </a:r>
              <a:r>
                <a:rPr lang="en-US" altLang="en-US" sz="2000">
                  <a:latin typeface="Gill Sans MT" panose="020B0502020104020203" pitchFamily="34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anose="020B0502020104020203" pitchFamily="34" charset="0"/>
                </a:rPr>
                <a:t> R</a:t>
              </a:r>
              <a:r>
                <a:rPr lang="en-US" altLang="en-US" sz="2800" i="1" baseline="-25000">
                  <a:latin typeface="Gill Sans MT" panose="020B0502020104020203" pitchFamily="34" charset="0"/>
                </a:rPr>
                <a:t>c</a:t>
              </a:r>
              <a:r>
                <a:rPr lang="en-US" altLang="en-US" sz="2000" i="1" baseline="-25000">
                  <a:latin typeface="Gill Sans MT" panose="020B0502020104020203" pitchFamily="34" charset="0"/>
                </a:rPr>
                <a:t> </a:t>
              </a:r>
              <a:r>
                <a:rPr lang="en-US" altLang="en-US" sz="2000">
                  <a:latin typeface="Gill Sans MT" panose="020B0502020104020203" pitchFamily="34" charset="0"/>
                </a:rPr>
                <a:t>bits/sec)</a:t>
              </a:r>
            </a:p>
          </p:txBody>
        </p:sp>
      </p:grpSp>
      <p:pic>
        <p:nvPicPr>
          <p:cNvPr id="113683" name="Picture 6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A2EA238-376F-47E6-B3A9-B23F1EFE8272}" type="slidenum">
              <a:rPr lang="en-US" altLang="en-US" sz="1200">
                <a:latin typeface="Tahoma" panose="020B0604030504040204" pitchFamily="34" charset="0"/>
              </a:rPr>
              <a:pPr/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153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/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/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4692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Throughput (more)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 smtClean="0">
                <a:solidFill>
                  <a:srgbClr val="CC0000"/>
                </a:solidFill>
              </a:rPr>
              <a:t>R</a:t>
            </a:r>
            <a:r>
              <a:rPr lang="en-US" altLang="en-US" i="1" baseline="-25000" smtClean="0">
                <a:solidFill>
                  <a:srgbClr val="CC0000"/>
                </a:solidFill>
              </a:rPr>
              <a:t>s</a:t>
            </a:r>
            <a:r>
              <a:rPr lang="en-US" altLang="en-US" i="1" smtClean="0">
                <a:solidFill>
                  <a:srgbClr val="CC0000"/>
                </a:solidFill>
              </a:rPr>
              <a:t> &lt; R</a:t>
            </a:r>
            <a:r>
              <a:rPr lang="en-US" altLang="en-US" i="1" baseline="-25000" smtClean="0">
                <a:solidFill>
                  <a:srgbClr val="CC0000"/>
                </a:solidFill>
              </a:rPr>
              <a:t>c</a:t>
            </a:r>
            <a:r>
              <a:rPr lang="en-US" altLang="en-US" i="1" smtClean="0">
                <a:solidFill>
                  <a:srgbClr val="FF3300"/>
                </a:solidFill>
              </a:rPr>
              <a:t>  </a:t>
            </a:r>
            <a:r>
              <a:rPr lang="en-US" altLang="en-US" smtClean="0"/>
              <a:t>What is average end-end throughput?</a:t>
            </a:r>
          </a:p>
        </p:txBody>
      </p: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0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0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panose="020B0502020104020203" pitchFamily="34" charset="0"/>
              </a:rPr>
              <a:t>  </a:t>
            </a:r>
            <a:r>
              <a:rPr lang="en-US" altLang="en-US" sz="2800">
                <a:latin typeface="Gill Sans MT" panose="020B0502020104020203" pitchFamily="34" charset="0"/>
              </a:rPr>
              <a:t>What is average end-end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Gill Sans MT" panose="020B0502020104020203" pitchFamily="34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Gill Sans MT" panose="020B0502020104020203" pitchFamily="34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anose="020B0502020104020203" pitchFamily="34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79545ED-1416-4530-BF9C-7FE7C39E677A}" type="slidenum">
              <a:rPr lang="en-US" altLang="en-US" sz="1200">
                <a:latin typeface="Tahoma" panose="020B0604030504040204" pitchFamily="34" charset="0"/>
              </a:rPr>
              <a:pPr/>
              <a:t>86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677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878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Protocol </a:t>
            </a:r>
            <a:r>
              <a:rPr lang="ja-JP" altLang="en-US" smtClean="0"/>
              <a:t>“</a:t>
            </a:r>
            <a:r>
              <a:rPr lang="en-US" altLang="ja-JP" smtClean="0"/>
              <a:t>layers</a:t>
            </a:r>
            <a:r>
              <a:rPr lang="ja-JP" altLang="en-US" smtClean="0"/>
              <a:t>”</a:t>
            </a:r>
            <a:endParaRPr lang="en-US" altLang="en-US" smtClean="0"/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with many </a:t>
            </a:r>
            <a:r>
              <a:rPr lang="ja-JP" altLang="en-US" i="1" smtClean="0">
                <a:solidFill>
                  <a:srgbClr val="CC0000"/>
                </a:solidFill>
              </a:rPr>
              <a:t>“</a:t>
            </a:r>
            <a:r>
              <a:rPr lang="en-US" altLang="ja-JP" i="1" smtClean="0">
                <a:solidFill>
                  <a:srgbClr val="CC0000"/>
                </a:solidFill>
              </a:rPr>
              <a:t>pieces</a:t>
            </a:r>
            <a:r>
              <a:rPr lang="ja-JP" altLang="en-US" i="1" smtClean="0">
                <a:solidFill>
                  <a:srgbClr val="CC0000"/>
                </a:solidFill>
              </a:rPr>
              <a:t>”</a:t>
            </a:r>
            <a:r>
              <a:rPr lang="en-US" altLang="ja-JP" i="1" smtClean="0">
                <a:solidFill>
                  <a:srgbClr val="CC0000"/>
                </a:solidFill>
              </a:rPr>
              <a:t>: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hosts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routers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links of various media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applications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protocols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smtClean="0">
                <a:ea typeface="Arial" panose="020B0604020202020204" pitchFamily="34" charset="0"/>
              </a:rPr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 sz="3200" i="1" smtClean="0">
                <a:solidFill>
                  <a:srgbClr val="CC0000"/>
                </a:solidFill>
              </a:rPr>
              <a:t>Question:</a:t>
            </a:r>
            <a:r>
              <a:rPr lang="en-US" altLang="en-US" sz="2400" u="sng" smtClean="0">
                <a:solidFill>
                  <a:srgbClr val="FF0000"/>
                </a:solidFill>
              </a:rPr>
              <a:t> </a:t>
            </a:r>
          </a:p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is there any hope of </a:t>
            </a:r>
            <a:r>
              <a:rPr lang="en-US" altLang="en-US" i="1" smtClean="0"/>
              <a:t>organizing</a:t>
            </a:r>
            <a:r>
              <a:rPr lang="en-US" altLang="en-US" smtClean="0"/>
              <a:t> structure of network?</a:t>
            </a:r>
          </a:p>
          <a:p>
            <a:pPr algn="ctr" eaLnBrk="1" hangingPunct="1">
              <a:buFont typeface="Wingdings" panose="05000000000000000000" pitchFamily="2" charset="2"/>
              <a:buNone/>
            </a:pPr>
            <a:endParaRPr lang="en-US" altLang="en-US" smtClean="0"/>
          </a:p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 smtClean="0"/>
              <a:t>…. or at least our discussion of networks?</a:t>
            </a:r>
          </a:p>
        </p:txBody>
      </p:sp>
      <p:sp>
        <p:nvSpPr>
          <p:cNvPr id="11879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5825939-90A1-4E4A-A8BC-0E5A9B1BFC49}" type="slidenum">
              <a:rPr lang="en-US" altLang="en-US" sz="1200">
                <a:latin typeface="Tahoma" panose="020B0604030504040204" pitchFamily="34" charset="0"/>
              </a:rPr>
              <a:pPr/>
              <a:t>87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5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0834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Organization of air travel</a:t>
            </a:r>
            <a:endParaRPr lang="en-US" altLang="en-US" smtClean="0"/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29574" y="5683204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 smtClean="0"/>
              <a:t>a series of steps</a:t>
            </a:r>
          </a:p>
        </p:txBody>
      </p:sp>
      <p:grpSp>
        <p:nvGrpSpPr>
          <p:cNvPr id="120837" name="Group 4"/>
          <p:cNvGrpSpPr>
            <a:grpSpLocks/>
          </p:cNvGrpSpPr>
          <p:nvPr/>
        </p:nvGrpSpPr>
        <p:grpSpPr bwMode="auto">
          <a:xfrm>
            <a:off x="1111250" y="1587500"/>
            <a:ext cx="6508750" cy="3553843"/>
            <a:chOff x="700" y="1000"/>
            <a:chExt cx="4100" cy="2075"/>
          </a:xfrm>
        </p:grpSpPr>
        <p:sp>
          <p:nvSpPr>
            <p:cNvPr id="120839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 dirty="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F548E60-1ACE-4C02-A52D-46BD7C9F0F75}" type="slidenum">
              <a:rPr lang="en-US" altLang="en-US" sz="1200">
                <a:latin typeface="Tahoma" panose="020B0604030504040204" pitchFamily="34" charset="0"/>
              </a:rPr>
              <a:pPr/>
              <a:t>88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22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2882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319088" y="1183481"/>
            <a:ext cx="8432800" cy="2983703"/>
            <a:chOff x="202" y="1214"/>
            <a:chExt cx="5312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96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ticket (purchase)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baggage </a:t>
              </a:r>
              <a:r>
                <a:rPr lang="en-US" altLang="en-US" sz="1400" dirty="0"/>
                <a:t>(check)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gates </a:t>
              </a:r>
              <a:r>
                <a:rPr lang="en-US" altLang="en-US" sz="1400" dirty="0"/>
                <a:t>(load)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runway </a:t>
              </a:r>
              <a:r>
                <a:rPr lang="en-US" altLang="en-US" sz="1400" dirty="0"/>
                <a:t>(takeoff)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airplane </a:t>
              </a:r>
              <a:r>
                <a:rPr lang="en-US" altLang="en-US" sz="1400" dirty="0"/>
                <a:t>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9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58" y="193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10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67" y="2262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departure</a:t>
              </a:r>
            </a:p>
            <a:p>
              <a:pPr algn="ctr" eaLnBrk="1" hangingPunct="1"/>
              <a:r>
                <a:rPr lang="en-US" altLang="en-US" sz="1200" dirty="0"/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arrival</a:t>
              </a:r>
            </a:p>
            <a:p>
              <a:pPr algn="ctr" eaLnBrk="1" hangingPunct="1"/>
              <a:r>
                <a:rPr lang="en-US" altLang="en-US" sz="1200" dirty="0"/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323" y="2284"/>
              <a:ext cx="1071" cy="187"/>
              <a:chOff x="1700" y="2030"/>
              <a:chExt cx="1071" cy="187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08" y="2031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700" y="203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 dirty="0"/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390" y="2275"/>
              <a:ext cx="1071" cy="186"/>
              <a:chOff x="1786" y="2021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69" y="2021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786" y="2035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9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ticket (complain)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baggage </a:t>
              </a:r>
              <a:r>
                <a:rPr lang="en-US" altLang="en-US" sz="1400" dirty="0"/>
                <a:t>(claim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gates </a:t>
              </a:r>
              <a:r>
                <a:rPr lang="en-US" altLang="en-US" sz="1400" dirty="0"/>
                <a:t>(unload)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runway </a:t>
              </a:r>
              <a:r>
                <a:rPr lang="en-US" altLang="en-US" sz="1400" dirty="0"/>
                <a:t>(land)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 smtClean="0"/>
                <a:t>airplane </a:t>
              </a:r>
              <a:r>
                <a:rPr lang="en-US" altLang="en-US" sz="1400" dirty="0"/>
                <a:t>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1" y="1925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1" y="2095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2" y="228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02" y="1601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67" y="1765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6" y="1925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29" y="2086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40" y="2291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airplane routing</a:t>
              </a:r>
            </a:p>
          </p:txBody>
        </p:sp>
      </p:grpSp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</a:rPr>
              <a:t>layers: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smtClean="0"/>
              <a:t>each layer implements a service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dirty="0" smtClean="0">
                <a:ea typeface="Arial" panose="020B0604020202020204" pitchFamily="34" charset="0"/>
              </a:rPr>
              <a:t>via its own internal-layer actions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 dirty="0" smtClean="0">
                <a:ea typeface="Arial" panose="020B0604020202020204" pitchFamily="34" charset="0"/>
              </a:rPr>
              <a:t>relying on services provided by layer below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dirty="0" smtClean="0"/>
          </a:p>
        </p:txBody>
      </p:sp>
      <p:sp>
        <p:nvSpPr>
          <p:cNvPr id="1228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A964150-6E4C-4AE6-B8EB-2C722C2A7494}" type="slidenum">
              <a:rPr lang="en-US" altLang="en-US" sz="1200">
                <a:latin typeface="Tahoma" panose="020B0604030504040204" pitchFamily="34" charset="0"/>
              </a:rPr>
              <a:pPr/>
              <a:t>89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3" name="Rectangle 27"/>
          <p:cNvSpPr>
            <a:spLocks noChangeArrowheads="1"/>
          </p:cNvSpPr>
          <p:nvPr/>
        </p:nvSpPr>
        <p:spPr bwMode="auto">
          <a:xfrm>
            <a:off x="252412" y="2158833"/>
            <a:ext cx="8469314" cy="145625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53000"/>
                </a:scheme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4" name="Rectangle 27"/>
          <p:cNvSpPr>
            <a:spLocks noChangeArrowheads="1"/>
          </p:cNvSpPr>
          <p:nvPr/>
        </p:nvSpPr>
        <p:spPr bwMode="auto">
          <a:xfrm>
            <a:off x="347964" y="2431976"/>
            <a:ext cx="8469314" cy="145625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53000"/>
                </a:scheme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5" name="Rectangle 27"/>
          <p:cNvSpPr>
            <a:spLocks noChangeArrowheads="1"/>
          </p:cNvSpPr>
          <p:nvPr/>
        </p:nvSpPr>
        <p:spPr bwMode="auto">
          <a:xfrm>
            <a:off x="280958" y="2708322"/>
            <a:ext cx="8469314" cy="145625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53000"/>
                </a:scheme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6" name="Rectangle 27"/>
          <p:cNvSpPr>
            <a:spLocks noChangeArrowheads="1"/>
          </p:cNvSpPr>
          <p:nvPr/>
        </p:nvSpPr>
        <p:spPr bwMode="auto">
          <a:xfrm>
            <a:off x="347964" y="3000026"/>
            <a:ext cx="8469314" cy="145625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53000"/>
                </a:scheme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594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Chapter 1: introduction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our goal:</a:t>
            </a:r>
            <a:r>
              <a:rPr lang="en-US" altLang="en-US" smtClean="0"/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get </a:t>
            </a:r>
            <a:r>
              <a:rPr lang="ja-JP" altLang="en-US" smtClean="0"/>
              <a:t>“</a:t>
            </a:r>
            <a:r>
              <a:rPr lang="en-US" altLang="ja-JP" smtClean="0"/>
              <a:t>feel</a:t>
            </a:r>
            <a:r>
              <a:rPr lang="ja-JP" altLang="en-US" smtClean="0"/>
              <a:t>”</a:t>
            </a:r>
            <a:r>
              <a:rPr lang="en-US" altLang="ja-JP" smtClean="0"/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more depth, detail </a:t>
            </a:r>
            <a:r>
              <a:rPr lang="en-US" altLang="en-US" i="1" smtClean="0"/>
              <a:t>later</a:t>
            </a:r>
            <a:r>
              <a:rPr lang="en-US" altLang="en-US" smtClean="0"/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/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smtClean="0">
                <a:ea typeface="Arial" panose="020B0604020202020204" pitchFamily="34" charset="0"/>
              </a:rPr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smtClean="0">
              <a:ea typeface="Arial" panose="020B0604020202020204" pitchFamily="34" charset="0"/>
            </a:endParaRPr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overview</a:t>
            </a:r>
            <a:r>
              <a:rPr lang="en-US" altLang="en-US" smtClean="0">
                <a:solidFill>
                  <a:srgbClr val="CC0000"/>
                </a:solidFill>
              </a:rPr>
              <a:t>:</a:t>
            </a:r>
          </a:p>
          <a:p>
            <a:pPr eaLnBrk="1" hangingPunct="1"/>
            <a:r>
              <a:rPr lang="en-US" altLang="en-US" sz="2400" smtClean="0"/>
              <a:t>what</a:t>
            </a:r>
            <a:r>
              <a:rPr lang="ja-JP" altLang="en-US" sz="2400" smtClean="0"/>
              <a:t>’</a:t>
            </a:r>
            <a:r>
              <a:rPr lang="en-US" altLang="ja-JP" sz="2400" smtClean="0"/>
              <a:t>s the Internet?</a:t>
            </a:r>
          </a:p>
          <a:p>
            <a:pPr eaLnBrk="1" hangingPunct="1"/>
            <a:r>
              <a:rPr lang="en-US" altLang="en-US" sz="2400" smtClean="0"/>
              <a:t>what</a:t>
            </a:r>
            <a:r>
              <a:rPr lang="ja-JP" altLang="en-US" sz="2400" smtClean="0"/>
              <a:t>’</a:t>
            </a:r>
            <a:r>
              <a:rPr lang="en-US" altLang="ja-JP" sz="2400" smtClean="0"/>
              <a:t>s a protocol?</a:t>
            </a:r>
          </a:p>
          <a:p>
            <a:pPr eaLnBrk="1" hangingPunct="1"/>
            <a:r>
              <a:rPr lang="en-US" altLang="en-US" sz="2400" smtClean="0"/>
              <a:t>network edge; hosts, access net, physical media</a:t>
            </a:r>
          </a:p>
          <a:p>
            <a:pPr eaLnBrk="1" hangingPunct="1"/>
            <a:r>
              <a:rPr lang="en-US" altLang="en-US" sz="2400" smtClean="0"/>
              <a:t>network core: packet/circuit switching, Internet structure</a:t>
            </a:r>
          </a:p>
          <a:p>
            <a:pPr eaLnBrk="1" hangingPunct="1"/>
            <a:r>
              <a:rPr lang="en-US" altLang="en-US" sz="2400" smtClean="0"/>
              <a:t>performance: loss, delay, throughput</a:t>
            </a:r>
          </a:p>
          <a:p>
            <a:pPr eaLnBrk="1" hangingPunct="1"/>
            <a:r>
              <a:rPr lang="en-US" altLang="en-US" sz="2400" smtClean="0"/>
              <a:t>security</a:t>
            </a:r>
          </a:p>
          <a:p>
            <a:pPr eaLnBrk="1" hangingPunct="1"/>
            <a:r>
              <a:rPr lang="en-US" altLang="en-US" sz="2400" smtClean="0"/>
              <a:t>protocol layers, service models</a:t>
            </a:r>
          </a:p>
          <a:p>
            <a:pPr eaLnBrk="1" hangingPunct="1"/>
            <a:r>
              <a:rPr lang="en-US" altLang="en-US" sz="2400" smtClean="0"/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smtClean="0"/>
          </a:p>
        </p:txBody>
      </p:sp>
      <p:pic>
        <p:nvPicPr>
          <p:cNvPr id="1741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AF3F0A3-55A0-4CFD-B070-C5C91777B958}" type="slidenum">
              <a:rPr lang="en-US" altLang="en-US" sz="1200">
                <a:latin typeface="Tahoma" panose="020B0604030504040204" pitchFamily="34" charset="0"/>
              </a:rPr>
              <a:pPr/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6478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493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dirty="0" smtClean="0"/>
              <a:t>dealing with complex systems:</a:t>
            </a:r>
          </a:p>
          <a:p>
            <a:pPr eaLnBrk="1" hangingPunct="1"/>
            <a:r>
              <a:rPr lang="en-US" altLang="en-US" dirty="0" smtClean="0"/>
              <a:t>explicit structure allows identification, relationship of complex system</a:t>
            </a:r>
            <a:r>
              <a:rPr lang="ja-JP" altLang="en-US" dirty="0" smtClean="0"/>
              <a:t>’</a:t>
            </a:r>
            <a:r>
              <a:rPr lang="en-US" altLang="ja-JP" dirty="0" smtClean="0"/>
              <a:t>s pieces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anose="020B0604020202020204" pitchFamily="34" charset="0"/>
              </a:rPr>
              <a:t>layered </a:t>
            </a:r>
            <a:r>
              <a:rPr lang="en-US" altLang="en-US" i="1" dirty="0" smtClean="0">
                <a:solidFill>
                  <a:srgbClr val="CC0000"/>
                </a:solidFill>
                <a:ea typeface="Arial" panose="020B0604020202020204" pitchFamily="34" charset="0"/>
              </a:rPr>
              <a:t>reference model</a:t>
            </a:r>
            <a:r>
              <a:rPr lang="en-US" altLang="en-US" dirty="0" smtClean="0">
                <a:ea typeface="Arial" panose="020B0604020202020204" pitchFamily="34" charset="0"/>
              </a:rPr>
              <a:t> for discussion</a:t>
            </a:r>
          </a:p>
          <a:p>
            <a:pPr eaLnBrk="1" hangingPunct="1"/>
            <a:r>
              <a:rPr lang="en-US" altLang="en-US" dirty="0" smtClean="0"/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anose="020B0604020202020204" pitchFamily="34" charset="0"/>
              </a:rPr>
              <a:t>change of implementation of layer</a:t>
            </a:r>
            <a:r>
              <a:rPr lang="ja-JP" altLang="en-US" dirty="0" smtClean="0">
                <a:ea typeface="MS PGothic" panose="020B0600070205080204" pitchFamily="34" charset="-128"/>
              </a:rPr>
              <a:t>’</a:t>
            </a:r>
            <a:r>
              <a:rPr lang="en-US" altLang="ja-JP" dirty="0" smtClean="0">
                <a:ea typeface="MS PGothic" panose="020B0600070205080204" pitchFamily="34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anose="020B0604020202020204" pitchFamily="34" charset="0"/>
              </a:rPr>
              <a:t>e.g., change in gate procedure doesn</a:t>
            </a:r>
            <a:r>
              <a:rPr lang="en-US" altLang="en-US" dirty="0" smtClean="0">
                <a:ea typeface="MS PGothic" panose="020B0600070205080204" pitchFamily="34" charset="-128"/>
              </a:rPr>
              <a:t>’</a:t>
            </a:r>
            <a:r>
              <a:rPr lang="en-US" altLang="ja-JP" dirty="0" smtClean="0">
                <a:ea typeface="MS PGothic" panose="020B0600070205080204" pitchFamily="34" charset="-128"/>
              </a:rPr>
              <a:t>t affect rest of </a:t>
            </a:r>
            <a:r>
              <a:rPr lang="en-US" altLang="ja-JP" dirty="0" smtClean="0">
                <a:ea typeface="MS PGothic" panose="020B0600070205080204" pitchFamily="34" charset="-128"/>
              </a:rPr>
              <a:t>system</a:t>
            </a:r>
            <a:endParaRPr lang="en-US" altLang="ja-JP" dirty="0" smtClean="0">
              <a:ea typeface="MS PGothic" panose="020B0600070205080204" pitchFamily="34" charset="-128"/>
            </a:endParaRPr>
          </a:p>
        </p:txBody>
      </p:sp>
      <p:sp>
        <p:nvSpPr>
          <p:cNvPr id="1249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43AFCD0-C73E-40AD-B638-BBD19AC7BEB2}" type="slidenum">
              <a:rPr lang="en-US" altLang="en-US" sz="1200">
                <a:latin typeface="Tahoma" panose="020B0604030504040204" pitchFamily="34" charset="0"/>
              </a:rPr>
              <a:pPr/>
              <a:t>90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05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/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1076" name="Picture 19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/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2554288" y="698500"/>
            <a:ext cx="1317625" cy="157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300" dirty="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 smtClean="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 smtClean="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 smtClean="0"/>
              <a:t>link</a:t>
            </a:r>
            <a:endParaRPr lang="en-US" altLang="en-US" sz="1300" dirty="0"/>
          </a:p>
          <a:p>
            <a:pPr algn="ctr">
              <a:lnSpc>
                <a:spcPct val="110000"/>
              </a:lnSpc>
            </a:pPr>
            <a:r>
              <a:rPr lang="en-US" altLang="en-US" sz="1300" dirty="0"/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1665288" y="4584700"/>
            <a:ext cx="1317625" cy="1592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300" dirty="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 smtClean="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300" dirty="0" smtClean="0"/>
              <a:t>physical</a:t>
            </a:r>
            <a:endParaRPr lang="en-US" altLang="en-US" sz="1300" dirty="0"/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5654675" y="4164013"/>
            <a:ext cx="1387475" cy="1057275"/>
            <a:chOff x="3601" y="168"/>
            <a:chExt cx="874" cy="666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400" dirty="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400" dirty="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400" dirty="0"/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5821363" y="2271713"/>
            <a:ext cx="1387475" cy="727075"/>
            <a:chOff x="4696" y="597"/>
            <a:chExt cx="874" cy="458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400" dirty="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400" dirty="0"/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238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269163" y="4606925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938213" y="1665288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4995863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Encapsulation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57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871245E-B3DF-4A41-BEFD-E4366D62431F}" type="slidenum">
              <a:rPr lang="en-US" altLang="en-US" sz="1200">
                <a:latin typeface="Tahoma" panose="020B0604030504040204" pitchFamily="34" charset="0"/>
              </a:rPr>
              <a:pPr/>
              <a:t>91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8132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7218" name="Group 131"/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/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/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/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/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/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/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/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/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/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/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/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/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/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/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/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/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/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/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</a:rPr>
              <a:t>Denial of Service (DoS):</a:t>
            </a:r>
            <a:r>
              <a:rPr lang="en-US" altLang="en-US" smtClean="0"/>
              <a:t> attackers make resources (server, bandwidth) unavailable to legitimate traffic by overwhelming resource with bogus traffic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354013" y="265271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1.</a:t>
            </a:r>
            <a:r>
              <a:rPr lang="en-US" altLang="en-US">
                <a:latin typeface="Gill Sans MT" panose="020B0502020104020203" pitchFamily="34" charset="0"/>
              </a:rPr>
              <a:t> select target</a:t>
            </a: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>
            <a:off x="381000" y="317182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2.</a:t>
            </a:r>
            <a:r>
              <a:rPr lang="en-US" altLang="en-US">
                <a:latin typeface="Gill Sans MT" panose="020B0502020104020203" pitchFamily="34" charset="0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281606" name="Rectangle 6"/>
          <p:cNvSpPr>
            <a:spLocks noChangeArrowheads="1"/>
          </p:cNvSpPr>
          <p:nvPr/>
        </p:nvSpPr>
        <p:spPr bwMode="auto">
          <a:xfrm>
            <a:off x="373063" y="4040188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3.</a:t>
            </a:r>
            <a:r>
              <a:rPr lang="en-US" altLang="en-US">
                <a:latin typeface="Gill Sans MT" panose="020B0502020104020203" pitchFamily="34" charset="0"/>
              </a:rPr>
              <a:t> send packets to target from compromised hosts</a:t>
            </a:r>
          </a:p>
        </p:txBody>
      </p:sp>
      <p:sp>
        <p:nvSpPr>
          <p:cNvPr id="137224" name="Rectangle 2"/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anose="020B0502020104020203" pitchFamily="34" charset="0"/>
              </a:rPr>
              <a:t>attack server, network infrastructure</a:t>
            </a:r>
          </a:p>
        </p:txBody>
      </p:sp>
      <p:grpSp>
        <p:nvGrpSpPr>
          <p:cNvPr id="9" name="Group 152"/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/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/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/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/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/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/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/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/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/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/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/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/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/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/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/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/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/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/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/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/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/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/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/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CF71747-36BF-4000-8B08-563D9DC258C4}" type="slidenum">
              <a:rPr lang="en-US" altLang="en-US" sz="1200">
                <a:latin typeface="Tahoma" panose="020B0604030504040204" pitchFamily="34" charset="0"/>
              </a:rPr>
              <a:pPr/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0679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8242" name="Group 90"/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Bad guys can sniff packets</a:t>
            </a:r>
          </a:p>
        </p:txBody>
      </p:sp>
      <p:sp>
        <p:nvSpPr>
          <p:cNvPr id="138244" name="Rectangle 17"/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smtClean="0">
                <a:solidFill>
                  <a:srgbClr val="CC0000"/>
                </a:solidFill>
              </a:rPr>
              <a:t>packet </a:t>
            </a:r>
            <a:r>
              <a:rPr lang="ja-JP" altLang="en-US" sz="3200" i="1" smtClean="0">
                <a:solidFill>
                  <a:srgbClr val="CC0000"/>
                </a:solidFill>
              </a:rPr>
              <a:t>“</a:t>
            </a:r>
            <a:r>
              <a:rPr lang="en-US" altLang="ja-JP" sz="3200" i="1" smtClean="0">
                <a:solidFill>
                  <a:srgbClr val="CC0000"/>
                </a:solidFill>
              </a:rPr>
              <a:t>sniffing</a:t>
            </a:r>
            <a:r>
              <a:rPr lang="ja-JP" altLang="en-US" sz="3200" i="1" smtClean="0">
                <a:solidFill>
                  <a:srgbClr val="CC0000"/>
                </a:solidFill>
              </a:rPr>
              <a:t>”</a:t>
            </a:r>
            <a:r>
              <a:rPr lang="en-US" altLang="ja-JP" sz="3200" i="1" smtClean="0">
                <a:solidFill>
                  <a:srgbClr val="CC0000"/>
                </a:solidFill>
              </a:rPr>
              <a:t>:</a:t>
            </a:r>
            <a:r>
              <a:rPr lang="en-US" altLang="ja-JP" i="1" smtClean="0">
                <a:solidFill>
                  <a:srgbClr val="FF0000"/>
                </a:solidFill>
              </a:rPr>
              <a:t> 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mtClean="0">
                <a:ea typeface="Arial" panose="020B0604020202020204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mtClean="0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/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/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/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/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/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/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/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/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315" name="Line 52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138253" name="Freeform 56"/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/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/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/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/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/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8275" name="Group 10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FB80B66-FF97-4D8A-91C8-08EFBE807A71}" type="slidenum">
              <a:rPr lang="en-US" altLang="en-US" sz="1200">
                <a:latin typeface="Tahoma" panose="020B0604030504040204" pitchFamily="34" charset="0"/>
              </a:rPr>
              <a:pPr/>
              <a:t>93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8262" name="Group 347"/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/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26448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 smtClean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9266" name="Picture 9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/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 smtClean="0"/>
              <a:t>Bad guys can use fake addresses</a:t>
            </a: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smtClean="0">
                <a:solidFill>
                  <a:srgbClr val="CC0000"/>
                </a:solidFill>
              </a:rPr>
              <a:t>IP spoofing:</a:t>
            </a:r>
            <a:r>
              <a:rPr lang="en-US" altLang="en-US" i="1" smtClean="0">
                <a:solidFill>
                  <a:srgbClr val="FF3300"/>
                </a:solidFill>
              </a:rPr>
              <a:t> </a:t>
            </a:r>
            <a:r>
              <a:rPr lang="en-US" altLang="en-US" smtClean="0"/>
              <a:t>send packet with false source address</a:t>
            </a:r>
          </a:p>
        </p:txBody>
      </p:sp>
      <p:sp>
        <p:nvSpPr>
          <p:cNvPr id="139270" name="Freeform 70"/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/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/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/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/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/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/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/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/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338" name="Line 80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pic>
        <p:nvPicPr>
          <p:cNvPr id="139279" name="Picture 8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/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/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/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9298" name="Group 9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D979E12-2F73-422D-AEAA-E447BAFC58D0}" type="slidenum">
              <a:rPr lang="en-US" altLang="en-US" sz="1200">
                <a:latin typeface="Tahoma" panose="020B0604030504040204" pitchFamily="34" charset="0"/>
              </a:rPr>
              <a:pPr/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9284" name="Text Box 50"/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latin typeface="Gill Sans MT" panose="020B0502020104020203" pitchFamily="34" charset="0"/>
              </a:rPr>
              <a:t>… lots more on security (throughout, Chapter 8)</a:t>
            </a:r>
          </a:p>
        </p:txBody>
      </p:sp>
      <p:grpSp>
        <p:nvGrpSpPr>
          <p:cNvPr id="139285" name="Group 347"/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/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96680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Introduction</a:t>
            </a:r>
            <a:endParaRPr lang="en-US"/>
          </a:p>
        </p:txBody>
      </p:sp>
      <p:sp>
        <p:nvSpPr>
          <p:cNvPr id="154626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ED4A8F87-B74D-4E5E-96F4-78AF3A4F4A04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95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Chapter 1</a:t>
            </a:r>
            <a:r>
              <a:rPr lang="en-US" altLang="en-US" sz="4800">
                <a:solidFill>
                  <a:srgbClr val="000099"/>
                </a:solidFill>
                <a:latin typeface="Gill Sans MT" panose="020B0502020104020203" pitchFamily="34" charset="0"/>
              </a:rPr>
              <a:t/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Additional Slides</a:t>
            </a:r>
          </a:p>
        </p:txBody>
      </p:sp>
    </p:spTree>
    <p:extLst>
      <p:ext uri="{BB962C8B-B14F-4D97-AF65-F5344CB8AC3E}">
        <p14:creationId xmlns:p14="http://schemas.microsoft.com/office/powerpoint/2010/main" val="774455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/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4556125" y="1162051"/>
            <a:ext cx="2357438" cy="3078162"/>
            <a:chOff x="4556452" y="1162095"/>
            <a:chExt cx="2326213" cy="3172030"/>
          </a:xfrm>
        </p:grpSpPr>
        <p:cxnSp>
          <p:nvCxnSpPr>
            <p:cNvPr id="156695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/>
            <p:cNvGrpSpPr>
              <a:grpSpLocks/>
            </p:cNvGrpSpPr>
            <p:nvPr/>
          </p:nvGrpSpPr>
          <p:grpSpPr bwMode="auto">
            <a:xfrm>
              <a:off x="4635010" y="2856757"/>
              <a:ext cx="2190234" cy="1218499"/>
              <a:chOff x="3862510" y="4375665"/>
              <a:chExt cx="2190234" cy="1218499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/>
              <p:cNvSpPr txBox="1">
                <a:spLocks noChangeArrowheads="1"/>
              </p:cNvSpPr>
              <p:nvPr/>
            </p:nvSpPr>
            <p:spPr bwMode="auto">
              <a:xfrm>
                <a:off x="4154700" y="4375665"/>
                <a:ext cx="1520397" cy="121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  <a:spcBef>
                    <a:spcPts val="0"/>
                  </a:spcBef>
                </a:pPr>
                <a:r>
                  <a:rPr lang="en-US" altLang="en-US" sz="1100" dirty="0"/>
                  <a:t>Transport (TCP/UDP)</a:t>
                </a:r>
              </a:p>
              <a:p>
                <a:pPr algn="ctr">
                  <a:lnSpc>
                    <a:spcPts val="2200"/>
                  </a:lnSpc>
                  <a:spcBef>
                    <a:spcPts val="0"/>
                  </a:spcBef>
                </a:pPr>
                <a:r>
                  <a:rPr lang="en-US" altLang="en-US" sz="1100" dirty="0"/>
                  <a:t>Network (IP)</a:t>
                </a:r>
              </a:p>
              <a:p>
                <a:pPr algn="ctr">
                  <a:lnSpc>
                    <a:spcPts val="2200"/>
                  </a:lnSpc>
                  <a:spcBef>
                    <a:spcPts val="0"/>
                  </a:spcBef>
                </a:pPr>
                <a:r>
                  <a:rPr lang="en-US" altLang="en-US" sz="1100" dirty="0"/>
                  <a:t>Link (Ethernet)</a:t>
                </a:r>
              </a:p>
              <a:p>
                <a:pPr algn="ctr">
                  <a:lnSpc>
                    <a:spcPts val="2200"/>
                  </a:lnSpc>
                  <a:spcBef>
                    <a:spcPts val="0"/>
                  </a:spcBef>
                </a:pPr>
                <a:r>
                  <a:rPr lang="en-US" altLang="en-US" sz="1100" dirty="0"/>
                  <a:t>Physical</a:t>
                </a:r>
              </a:p>
            </p:txBody>
          </p:sp>
          <p:cxnSp>
            <p:nvCxnSpPr>
              <p:cNvPr id="156705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/>
            <p:cNvGrpSpPr>
              <a:grpSpLocks/>
            </p:cNvGrpSpPr>
            <p:nvPr/>
          </p:nvGrpSpPr>
          <p:grpSpPr bwMode="auto">
            <a:xfrm>
              <a:off x="4872221" y="1162095"/>
              <a:ext cx="1464594" cy="1059610"/>
              <a:chOff x="4191372" y="5836665"/>
              <a:chExt cx="1464594" cy="1059610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/>
              <p:cNvSpPr txBox="1">
                <a:spLocks noChangeArrowheads="1"/>
              </p:cNvSpPr>
              <p:nvPr/>
            </p:nvSpPr>
            <p:spPr bwMode="auto">
              <a:xfrm>
                <a:off x="4200449" y="5913072"/>
                <a:ext cx="1390440" cy="983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 dirty="0"/>
                  <a:t>application</a:t>
                </a:r>
              </a:p>
              <a:p>
                <a:pPr algn="ctr"/>
                <a:r>
                  <a:rPr lang="en-US" altLang="en-US" sz="1400" dirty="0"/>
                  <a:t>(www browser, </a:t>
                </a:r>
              </a:p>
              <a:p>
                <a:pPr algn="ctr"/>
                <a:r>
                  <a:rPr lang="en-US" altLang="en-US" sz="1400" dirty="0"/>
                  <a:t>email client)</a:t>
                </a:r>
              </a:p>
            </p:txBody>
          </p:sp>
        </p:grpSp>
        <p:cxnSp>
          <p:nvCxnSpPr>
            <p:cNvPr id="156698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/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/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376921" y="4275642"/>
                  <a:ext cx="780976" cy="9543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1400" dirty="0"/>
                    <a:t>packet</a:t>
                  </a:r>
                </a:p>
                <a:p>
                  <a:pPr algn="ctr"/>
                  <a:r>
                    <a:rPr lang="en-US" altLang="en-US" sz="1400" dirty="0"/>
                    <a:t>capture</a:t>
                  </a:r>
                </a:p>
                <a:p>
                  <a:pPr algn="ctr"/>
                  <a:r>
                    <a:rPr lang="en-US" altLang="en-US" sz="1400" dirty="0"/>
                    <a:t>(</a:t>
                  </a:r>
                  <a:r>
                    <a:rPr lang="en-US" altLang="en-US" sz="1400" dirty="0" err="1"/>
                    <a:t>pcap</a:t>
                  </a:r>
                  <a:r>
                    <a:rPr lang="en-US" altLang="en-US" sz="1400" dirty="0"/>
                    <a:t>)</a:t>
                  </a:r>
                </a:p>
              </p:txBody>
            </p:sp>
          </p:grpSp>
          <p:grpSp>
            <p:nvGrpSpPr>
              <p:cNvPr id="156688" name="Group 23"/>
              <p:cNvGrpSpPr>
                <a:grpSpLocks/>
              </p:cNvGrpSpPr>
              <p:nvPr/>
            </p:nvGrpSpPr>
            <p:grpSpPr bwMode="auto">
              <a:xfrm>
                <a:off x="1769669" y="863478"/>
                <a:ext cx="1300151" cy="707595"/>
                <a:chOff x="861399" y="5161570"/>
                <a:chExt cx="1300151" cy="707595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1086929" y="5161570"/>
                  <a:ext cx="861126" cy="631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1400" dirty="0"/>
                    <a:t>packet</a:t>
                  </a:r>
                </a:p>
                <a:p>
                  <a:pPr algn="ctr"/>
                  <a:r>
                    <a:rPr lang="en-US" altLang="en-US" sz="1400" dirty="0"/>
                    <a:t>analyzer</a:t>
                  </a:r>
                </a:p>
              </p:txBody>
            </p:sp>
          </p:grpSp>
          <p:sp>
            <p:nvSpPr>
              <p:cNvPr id="156689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849186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3065</TotalTime>
  <Words>5965</Words>
  <Application>Microsoft Office PowerPoint</Application>
  <PresentationFormat>On-screen Show (4:3)</PresentationFormat>
  <Paragraphs>1763</Paragraphs>
  <Slides>96</Slides>
  <Notes>64</Notes>
  <HiddenSlides>2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96</vt:i4>
      </vt:variant>
    </vt:vector>
  </HeadingPairs>
  <TitlesOfParts>
    <vt:vector size="110" baseType="lpstr">
      <vt:lpstr>ＭＳ Ｐゴシック</vt:lpstr>
      <vt:lpstr>ＭＳ Ｐゴシック</vt:lpstr>
      <vt:lpstr>Arial</vt:lpstr>
      <vt:lpstr>Calibri</vt:lpstr>
      <vt:lpstr>Comic Sans MS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12_Default Design</vt:lpstr>
      <vt:lpstr>Clip</vt:lpstr>
      <vt:lpstr>CSCI566   Computer Networking</vt:lpstr>
      <vt:lpstr>Today – General Overview</vt:lpstr>
      <vt:lpstr>Course Objectives </vt:lpstr>
      <vt:lpstr>Course Methodology</vt:lpstr>
      <vt:lpstr>Assessment Materials</vt:lpstr>
      <vt:lpstr>Grading Policy </vt:lpstr>
      <vt:lpstr>Final Exam</vt:lpstr>
      <vt:lpstr>PowerPoint Presentation</vt:lpstr>
      <vt:lpstr>Chapter 1: introduction</vt:lpstr>
      <vt:lpstr>Chapter 1: roadmap</vt:lpstr>
      <vt:lpstr>What is a Network?</vt:lpstr>
      <vt:lpstr>Fundamental Definitions</vt:lpstr>
      <vt:lpstr>What’s a protocol?</vt:lpstr>
      <vt:lpstr>PowerPoint Presentation</vt:lpstr>
      <vt:lpstr>Network Conversations</vt:lpstr>
      <vt:lpstr>A Layered Architecture… also known as a Stack of Protocols</vt:lpstr>
      <vt:lpstr>The OSI Reference Model</vt:lpstr>
      <vt:lpstr>OSI  Layers</vt:lpstr>
      <vt:lpstr>Chapter 1: roadmap</vt:lpstr>
      <vt:lpstr>What about the Internet?</vt:lpstr>
      <vt:lpstr>PowerPoint Presentation</vt:lpstr>
      <vt:lpstr>What’s the Internet: “nuts and bolts” view</vt:lpstr>
      <vt:lpstr>What’s the Internet: a service view</vt:lpstr>
      <vt:lpstr>Internet Engineering Task Force (IETF)</vt:lpstr>
      <vt:lpstr>Internet Society</vt:lpstr>
      <vt:lpstr>Internet protocol stack</vt:lpstr>
      <vt:lpstr>Internet (TCP/IP) and OSI  Layers</vt:lpstr>
      <vt:lpstr>Up and Down the Layers</vt:lpstr>
      <vt:lpstr>TCP/IP View of Encapsulation</vt:lpstr>
      <vt:lpstr>TCP/IP Message Flow</vt:lpstr>
      <vt:lpstr>Chapter 1: roadmap</vt:lpstr>
      <vt:lpstr>A closer look at network structure:</vt:lpstr>
      <vt:lpstr>Access net: digital subscriber line (DSL)</vt:lpstr>
      <vt:lpstr>Enterprise access networks (Ethernet)</vt:lpstr>
      <vt:lpstr>Wireless access networks</vt:lpstr>
      <vt:lpstr>Chapter 1: roadmap</vt:lpstr>
      <vt:lpstr>A closer look at network structure: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Chapter 1: roadmap</vt:lpstr>
      <vt:lpstr>“Real” Internet delays and routes</vt:lpstr>
      <vt:lpstr>“Real” Internet delays, routes</vt:lpstr>
      <vt:lpstr>Throughput: Internet scenario</vt:lpstr>
      <vt:lpstr>Chapter 1: roadmap</vt:lpstr>
      <vt:lpstr>Internet protocol stack</vt:lpstr>
      <vt:lpstr>ISO/OSI reference model</vt:lpstr>
      <vt:lpstr>Chapter 1: roadmap</vt:lpstr>
      <vt:lpstr>Network security</vt:lpstr>
      <vt:lpstr>Bad guys: put malware into hosts via Internet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Host: sends packets of data</vt:lpstr>
      <vt:lpstr>Physical media</vt:lpstr>
      <vt:lpstr>Physical media: coax, fiber</vt:lpstr>
      <vt:lpstr>Physical media: radio</vt:lpstr>
      <vt:lpstr>The network core</vt:lpstr>
      <vt:lpstr>Packet-switching: store-and-forward</vt:lpstr>
      <vt:lpstr>Packet Switching: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Tier-1 ISP: e.g., Sprint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Packet loss</vt:lpstr>
      <vt:lpstr>Throughput</vt:lpstr>
      <vt:lpstr>Throughput (more)</vt:lpstr>
      <vt:lpstr>Protocol “layers”</vt:lpstr>
      <vt:lpstr>Organization of air travel</vt:lpstr>
      <vt:lpstr>Layering of airline functionality</vt:lpstr>
      <vt:lpstr>Why layering?</vt:lpstr>
      <vt:lpstr>Encapsulation</vt:lpstr>
      <vt:lpstr>PowerPoint Presentation</vt:lpstr>
      <vt:lpstr>Bad guys can sniff packets</vt:lpstr>
      <vt:lpstr>Bad guys can use fake addresses</vt:lpstr>
      <vt:lpstr>PowerPoint Presentation</vt:lpstr>
      <vt:lpstr>PowerPoint Presentation</vt:lpstr>
    </vt:vector>
  </TitlesOfParts>
  <Company>Rensselaer at Hartofrd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Lecture 1</dc:title>
  <dc:subject>LANs, MANs, &amp; Internetworking</dc:subject>
  <dc:creator>Lynn DeNoia</dc:creator>
  <cp:lastModifiedBy>Doman, Marguerite</cp:lastModifiedBy>
  <cp:revision>139</cp:revision>
  <cp:lastPrinted>2002-08-26T16:19:11Z</cp:lastPrinted>
  <dcterms:created xsi:type="dcterms:W3CDTF">2001-07-31T19:25:02Z</dcterms:created>
  <dcterms:modified xsi:type="dcterms:W3CDTF">2016-08-29T18:57:39Z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emplateType">
    <vt:i4>1</vt:i4>
  </property>
  <property fmtid="{D5CDD505-2E9C-101B-9397-08002B2CF9AE}" pid="3" name="GraphicType">
    <vt:i4>1</vt:i4>
  </property>
  <property fmtid="{D5CDD505-2E9C-101B-9397-08002B2CF9AE}" pid="4" name="Compression">
    <vt:i4>100</vt:i4>
  </property>
  <property fmtid="{D5CDD505-2E9C-101B-9397-08002B2CF9AE}" pid="5" name="ScreenSize">
    <vt:i4>1</vt:i4>
  </property>
  <property fmtid="{D5CDD505-2E9C-101B-9397-08002B2CF9AE}" pid="6" name="ScreenUsage">
    <vt:i4>1</vt:i4>
  </property>
  <property fmtid="{D5CDD505-2E9C-101B-9397-08002B2CF9AE}" pid="7" name="MailAddress">
    <vt:lpwstr>denoial@rh.edu</vt:lpwstr>
  </property>
  <property fmtid="{D5CDD505-2E9C-101B-9397-08002B2CF9AE}" pid="8" name="HomePage">
    <vt:lpwstr>http://www.rh.edu/~denoial</vt:lpwstr>
  </property>
  <property fmtid="{D5CDD505-2E9C-101B-9397-08002B2CF9AE}" pid="9" name="Other">
    <vt:lpwstr/>
  </property>
  <property fmtid="{D5CDD505-2E9C-101B-9397-08002B2CF9AE}" pid="10" name="DownloadOriginal">
    <vt:bool>false</vt:bool>
  </property>
  <property fmtid="{D5CDD505-2E9C-101B-9397-08002B2CF9AE}" pid="11" name="DownloadIEButton">
    <vt:bool>false</vt:bool>
  </property>
  <property fmtid="{D5CDD505-2E9C-101B-9397-08002B2CF9AE}" pid="12" name="UseBrowserColor">
    <vt:bool>true</vt:bool>
  </property>
  <property fmtid="{D5CDD505-2E9C-101B-9397-08002B2CF9AE}" pid="13" name="BackColor">
    <vt:i4>15132390</vt:i4>
  </property>
  <property fmtid="{D5CDD505-2E9C-101B-9397-08002B2CF9AE}" pid="14" name="TextColor">
    <vt:i4>0</vt:i4>
  </property>
  <property fmtid="{D5CDD505-2E9C-101B-9397-08002B2CF9AE}" pid="15" name="LinkColor">
    <vt:i4>16711782</vt:i4>
  </property>
  <property fmtid="{D5CDD505-2E9C-101B-9397-08002B2CF9AE}" pid="16" name="VisitedColor">
    <vt:i4>10040268</vt:i4>
  </property>
  <property fmtid="{D5CDD505-2E9C-101B-9397-08002B2CF9AE}" pid="17" name="TransparentButton">
    <vt:i4>0</vt:i4>
  </property>
  <property fmtid="{D5CDD505-2E9C-101B-9397-08002B2CF9AE}" pid="18" name="ButtonType">
    <vt:i4>3</vt:i4>
  </property>
  <property fmtid="{D5CDD505-2E9C-101B-9397-08002B2CF9AE}" pid="19" name="ShowNotes">
    <vt:bool>false</vt:bool>
  </property>
  <property fmtid="{D5CDD505-2E9C-101B-9397-08002B2CF9AE}" pid="20" name="NavBtnPos">
    <vt:i4>3</vt:i4>
  </property>
  <property fmtid="{D5CDD505-2E9C-101B-9397-08002B2CF9AE}" pid="21" name="OutputDir">
    <vt:lpwstr>C:\My Documents\Lynn's active\RH-courses\LAN-man\html versions</vt:lpwstr>
  </property>
</Properties>
</file>