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778" r:id="rId2"/>
    <p:sldId id="779" r:id="rId3"/>
    <p:sldId id="780" r:id="rId4"/>
    <p:sldId id="875" r:id="rId5"/>
    <p:sldId id="876" r:id="rId6"/>
    <p:sldId id="781" r:id="rId7"/>
    <p:sldId id="782" r:id="rId8"/>
    <p:sldId id="783" r:id="rId9"/>
    <p:sldId id="784" r:id="rId10"/>
    <p:sldId id="785" r:id="rId11"/>
    <p:sldId id="786" r:id="rId12"/>
    <p:sldId id="787" r:id="rId13"/>
    <p:sldId id="788" r:id="rId14"/>
    <p:sldId id="789" r:id="rId15"/>
    <p:sldId id="790" r:id="rId16"/>
    <p:sldId id="791" r:id="rId17"/>
    <p:sldId id="792" r:id="rId18"/>
    <p:sldId id="793" r:id="rId19"/>
    <p:sldId id="794" r:id="rId20"/>
    <p:sldId id="795" r:id="rId21"/>
    <p:sldId id="796" r:id="rId22"/>
    <p:sldId id="797" r:id="rId23"/>
    <p:sldId id="798" r:id="rId24"/>
    <p:sldId id="799" r:id="rId25"/>
    <p:sldId id="800" r:id="rId26"/>
    <p:sldId id="801" r:id="rId27"/>
    <p:sldId id="802" r:id="rId28"/>
    <p:sldId id="803" r:id="rId29"/>
    <p:sldId id="804" r:id="rId30"/>
    <p:sldId id="805" r:id="rId31"/>
    <p:sldId id="806" r:id="rId32"/>
    <p:sldId id="807" r:id="rId33"/>
    <p:sldId id="808" r:id="rId34"/>
    <p:sldId id="809" r:id="rId35"/>
    <p:sldId id="810" r:id="rId36"/>
    <p:sldId id="811" r:id="rId37"/>
    <p:sldId id="812" r:id="rId38"/>
    <p:sldId id="813" r:id="rId39"/>
    <p:sldId id="814" r:id="rId40"/>
    <p:sldId id="815" r:id="rId41"/>
    <p:sldId id="816" r:id="rId42"/>
    <p:sldId id="817" r:id="rId43"/>
    <p:sldId id="818" r:id="rId44"/>
    <p:sldId id="819" r:id="rId45"/>
    <p:sldId id="820" r:id="rId46"/>
    <p:sldId id="821" r:id="rId47"/>
    <p:sldId id="822" r:id="rId48"/>
    <p:sldId id="823" r:id="rId49"/>
    <p:sldId id="824" r:id="rId50"/>
    <p:sldId id="825" r:id="rId51"/>
    <p:sldId id="826" r:id="rId52"/>
    <p:sldId id="827" r:id="rId53"/>
    <p:sldId id="828" r:id="rId54"/>
    <p:sldId id="829" r:id="rId55"/>
    <p:sldId id="830" r:id="rId56"/>
    <p:sldId id="831" r:id="rId57"/>
    <p:sldId id="832" r:id="rId58"/>
    <p:sldId id="833" r:id="rId59"/>
    <p:sldId id="834" r:id="rId60"/>
    <p:sldId id="835" r:id="rId61"/>
    <p:sldId id="836" r:id="rId62"/>
    <p:sldId id="837" r:id="rId63"/>
    <p:sldId id="838" r:id="rId64"/>
    <p:sldId id="839" r:id="rId65"/>
    <p:sldId id="840" r:id="rId66"/>
    <p:sldId id="841" r:id="rId67"/>
    <p:sldId id="842" r:id="rId68"/>
    <p:sldId id="843" r:id="rId69"/>
    <p:sldId id="844" r:id="rId70"/>
    <p:sldId id="845" r:id="rId71"/>
    <p:sldId id="846" r:id="rId72"/>
    <p:sldId id="847" r:id="rId73"/>
    <p:sldId id="848" r:id="rId74"/>
    <p:sldId id="849" r:id="rId75"/>
    <p:sldId id="850" r:id="rId76"/>
    <p:sldId id="851" r:id="rId77"/>
    <p:sldId id="852" r:id="rId78"/>
    <p:sldId id="853" r:id="rId79"/>
    <p:sldId id="854" r:id="rId80"/>
    <p:sldId id="855" r:id="rId81"/>
    <p:sldId id="856" r:id="rId82"/>
    <p:sldId id="857" r:id="rId83"/>
    <p:sldId id="858" r:id="rId84"/>
    <p:sldId id="859" r:id="rId85"/>
    <p:sldId id="860" r:id="rId86"/>
    <p:sldId id="861" r:id="rId87"/>
    <p:sldId id="862" r:id="rId88"/>
    <p:sldId id="863" r:id="rId89"/>
    <p:sldId id="864" r:id="rId90"/>
    <p:sldId id="865" r:id="rId91"/>
    <p:sldId id="866" r:id="rId92"/>
    <p:sldId id="867" r:id="rId93"/>
    <p:sldId id="868" r:id="rId94"/>
    <p:sldId id="869" r:id="rId95"/>
    <p:sldId id="870" r:id="rId96"/>
    <p:sldId id="871" r:id="rId97"/>
    <p:sldId id="872" r:id="rId98"/>
    <p:sldId id="873" r:id="rId99"/>
    <p:sldId id="874" r:id="rId10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22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3C97A68-011F-3241-A5A6-6EAD0C86B7D6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647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9B448-324E-F547-9651-770BB6BE014E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1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9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48CD503-2045-024B-8E01-05BD3C804D49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8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64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E824D3-1A6E-5741-A1BB-55D02918ED2B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972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5461FAE-6E72-474B-9891-F4008A428872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901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236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968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611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1DFFBCA-CF51-8C4C-90C0-C10013314852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82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F9E464-6231-2A46-B6B9-94540F70FC6D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973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9EA52E9-146D-8E49-BEC5-237E611F9B44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26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B7099E6-1531-3943-8BFA-88B507B11539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595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A9C1EC7-E903-DF46-A0F2-890A589B5677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675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9983E0-9854-FD4B-8953-2A3C8DAEAEAB}" type="slidenum">
              <a:rPr lang="en-US" i="0" smtClean="0">
                <a:latin typeface="Times New Roman" charset="0"/>
              </a:rPr>
              <a:pPr>
                <a:defRPr/>
              </a:pPr>
              <a:t>26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147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3A56F32-873F-4741-82C3-DC84FF9C65B1}" type="slidenum">
              <a:rPr lang="en-US" i="0" smtClean="0">
                <a:latin typeface="Times New Roman" charset="0"/>
              </a:rPr>
              <a:pPr>
                <a:defRPr/>
              </a:pPr>
              <a:t>27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582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F274F58-47D7-D746-8362-E5F0BB518567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845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61AA2AC-99CC-3A4A-B8E8-FAB41F82BBCA}" type="slidenum">
              <a:rPr lang="en-US" i="0" smtClean="0">
                <a:latin typeface="Times New Roman" charset="0"/>
              </a:rPr>
              <a:pPr>
                <a:defRPr/>
              </a:pPr>
              <a:t>29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356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E8A598-DF58-E64E-87FA-BBB91CA30A18}" type="slidenum">
              <a:rPr lang="en-US" i="0" smtClean="0">
                <a:latin typeface="Times New Roman" charset="0"/>
              </a:rPr>
              <a:pPr>
                <a:defRPr/>
              </a:pPr>
              <a:t>30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908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7F188CC-4460-E043-B180-95C5ACF8D312}" type="slidenum">
              <a:rPr lang="en-US" i="0" smtClean="0">
                <a:latin typeface="Times New Roman" charset="0"/>
              </a:rPr>
              <a:pPr>
                <a:defRPr/>
              </a:pPr>
              <a:t>31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717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195A4D9-D9A3-9D42-8C21-61B5EC1E1BB0}" type="slidenum">
              <a:rPr lang="en-US" i="0" smtClean="0">
                <a:latin typeface="Times New Roman" charset="0"/>
              </a:rPr>
              <a:pPr>
                <a:defRPr/>
              </a:pPr>
              <a:t>32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73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209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9DADF4-4B2E-B644-9BDA-D41F6D2BAA32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651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D67B076-01A6-BF41-ABA5-655018180054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8838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839DD2-90A2-2247-9684-E72B53E0F17D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9115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88163C-4FEA-FC48-BFDA-B7EEC0814B16}" type="slidenum">
              <a:rPr lang="en-US" i="0" smtClean="0">
                <a:latin typeface="Times New Roman" charset="0"/>
              </a:rPr>
              <a:pPr>
                <a:defRPr/>
              </a:pPr>
              <a:t>36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2595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DE8D7C-8E55-264E-BB09-7996957FAD63}" type="slidenum">
              <a:rPr lang="en-US" i="0" smtClean="0">
                <a:latin typeface="Times New Roman" charset="0"/>
              </a:rPr>
              <a:pPr>
                <a:defRPr/>
              </a:pPr>
              <a:t>37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191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A0023F9-7F73-6F45-8A3B-F6442733AA12}" type="slidenum">
              <a:rPr lang="en-US" i="0" smtClean="0">
                <a:latin typeface="Times New Roman" charset="0"/>
              </a:rPr>
              <a:pPr>
                <a:defRPr/>
              </a:pPr>
              <a:t>38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3302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5E476F6-027F-C548-B0EB-110C5BD65377}" type="slidenum">
              <a:rPr lang="en-US" i="0" smtClean="0">
                <a:latin typeface="Times New Roman" charset="0"/>
              </a:rPr>
              <a:pPr>
                <a:defRPr/>
              </a:pPr>
              <a:t>39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002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42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901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D8AFE1-5C1D-B844-AF97-3AD4EA9342E3}" type="slidenum">
              <a:rPr lang="en-US" i="0" smtClean="0">
                <a:latin typeface="Times New Roman" charset="0"/>
              </a:rPr>
              <a:pPr>
                <a:defRPr/>
              </a:pPr>
              <a:t>43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5299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44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806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F620C57-5F31-6443-8544-E81A27D767F3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2867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45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6462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46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4805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47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4296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48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1319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49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1044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50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1832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51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3103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52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9868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53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2062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54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941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663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368E5B-3379-0245-93F9-05C5621CBCC5}" type="slidenum">
              <a:rPr lang="en-US" i="0" smtClean="0">
                <a:latin typeface="Times New Roman" charset="0"/>
              </a:rPr>
              <a:pPr>
                <a:defRPr/>
              </a:pPr>
              <a:t>55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5250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56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9275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57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2750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D44080-A1C1-6D48-9090-593E79365BAF}" type="slidenum">
              <a:rPr lang="en-US" i="0" smtClean="0">
                <a:latin typeface="Times New Roman" charset="0"/>
              </a:rPr>
              <a:pPr>
                <a:defRPr/>
              </a:pPr>
              <a:t>58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1158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EFE8A98-A037-0E46-97CD-719E6DC48C9A}" type="slidenum">
              <a:rPr lang="en-US" i="0" smtClean="0">
                <a:latin typeface="Times New Roman" charset="0"/>
              </a:rPr>
              <a:pPr>
                <a:defRPr/>
              </a:pPr>
              <a:t>59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1986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60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2671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61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0381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62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890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63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13011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64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692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DB44EAB-FE29-FA45-963B-6DA8F6A2E717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9917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65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26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7821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6867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8661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1805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35675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71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3991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72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8933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CDA285F-6A09-5D4C-A322-7D1EDA26E0ED}" type="slidenum">
              <a:rPr lang="en-US" i="0" smtClean="0">
                <a:latin typeface="Times New Roman" charset="0"/>
              </a:rPr>
              <a:pPr>
                <a:defRPr/>
              </a:pPr>
              <a:t>78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64518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23D779-C292-7C49-8148-AB3AD59111C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433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B2606F-C1DD-AB42-91E2-4D2AE510B66F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7362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600B93-8034-F447-85CE-88E355B6FAD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43475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27C07-B323-1E43-831B-E2E6BCD1176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81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95948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E596BD-79B8-F24D-A916-5F2104E87CB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82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61558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C438215-D38C-0D48-ABD0-3AFB4629475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83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1439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25487E6-1209-1B44-8A6B-79DCC9D5560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1906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6EC43F-D216-5A49-9D19-ED7984D96B3C}" type="slidenum">
              <a:rPr lang="en-US" i="0" smtClean="0">
                <a:latin typeface="Times New Roman" charset="0"/>
              </a:rPr>
              <a:pPr>
                <a:defRPr/>
              </a:pPr>
              <a:t>85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73810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C815FD5-B57F-A44A-87F2-BF696E2DEF6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72912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E4C2F5E-D93F-F644-8D11-49C71E81086F}" type="slidenum">
              <a:rPr lang="en-US" i="0" smtClean="0">
                <a:latin typeface="Times New Roman" charset="0"/>
              </a:rPr>
              <a:pPr>
                <a:defRPr/>
              </a:pPr>
              <a:t>89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91056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3744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BCB891A-1F10-6C4C-8EDC-2A2224A692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781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FBD828-11F8-6948-B056-D1F77BF7AC02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967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0C7D90-CF53-894C-BF5D-C9831E50B051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10" Type="http://schemas.openxmlformats.org/officeDocument/2006/relationships/image" Target="../media/image18.png"/><Relationship Id="rId4" Type="http://schemas.openxmlformats.org/officeDocument/2006/relationships/image" Target="../media/image46.gif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82.png"/><Relationship Id="rId4" Type="http://schemas.openxmlformats.org/officeDocument/2006/relationships/image" Target="../media/image8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.png"/><Relationship Id="rId4" Type="http://schemas.openxmlformats.org/officeDocument/2006/relationships/image" Target="../media/image9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3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10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1.png"/><Relationship Id="rId4" Type="http://schemas.openxmlformats.org/officeDocument/2006/relationships/image" Target="../media/image10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31788" y="5202226"/>
            <a:ext cx="5378450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</a:t>
            </a:r>
            <a:r>
              <a:rPr lang="en-US" sz="1200" dirty="0" smtClean="0"/>
              <a:t>Reserved</a:t>
            </a:r>
          </a:p>
          <a:p>
            <a:pPr>
              <a:defRPr/>
            </a:pPr>
            <a:r>
              <a:rPr lang="en-US" sz="1200" dirty="0" smtClean="0"/>
              <a:t>Changes by MA Doman 2016</a:t>
            </a:r>
            <a:endParaRPr lang="en-US" sz="1200" dirty="0" smtClean="0"/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6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The Link Layer 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and LANs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76" name="Picture 8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874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in each and every host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link layer implemented in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adaptor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(aka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network interface card</a:t>
            </a:r>
            <a:r>
              <a:rPr lang="en-US" sz="2400" dirty="0">
                <a:latin typeface="Gill Sans MT" charset="0"/>
                <a:cs typeface="+mn-cs"/>
              </a:rPr>
              <a:t> NIC</a:t>
            </a:r>
            <a:r>
              <a:rPr lang="en-US" sz="2400" dirty="0" smtClean="0">
                <a:latin typeface="Gill Sans MT" charset="0"/>
                <a:cs typeface="+mn-cs"/>
              </a:rPr>
              <a:t>) or on a chip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 card, 802.11 </a:t>
            </a:r>
            <a:r>
              <a:rPr lang="en-US" dirty="0" smtClean="0">
                <a:latin typeface="Gill Sans MT" charset="0"/>
              </a:rPr>
              <a:t>card; Ethernet chipset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implements link, physical layer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attaches into </a:t>
            </a:r>
            <a:r>
              <a:rPr lang="en-US" sz="2400" dirty="0" smtClean="0">
                <a:latin typeface="Gill Sans MT" charset="0"/>
                <a:cs typeface="+mn-cs"/>
              </a:rPr>
              <a:t>host’s </a:t>
            </a:r>
            <a:r>
              <a:rPr lang="en-US" sz="2400" dirty="0">
                <a:latin typeface="Gill Sans MT" charset="0"/>
                <a:cs typeface="+mn-cs"/>
              </a:rPr>
              <a:t>system buses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combination of hardware, software, firmware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host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bus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network adapter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Adaptors 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sending side: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encapsulates datagram in frame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receiving side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looks for errors, rdt, flow control, </a:t>
            </a:r>
            <a:r>
              <a:rPr lang="en-US" dirty="0" smtClean="0">
                <a:latin typeface="Gill Sans MT" charset="0"/>
              </a:rPr>
              <a:t>etc.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extracts datagram, passes to upper layer at receiving </a:t>
            </a:r>
            <a:r>
              <a:rPr lang="en-US" dirty="0" smtClean="0">
                <a:latin typeface="Gill Sans MT" charset="0"/>
              </a:rPr>
              <a:t>side</a:t>
            </a:r>
            <a:endParaRPr lang="en-US" dirty="0">
              <a:latin typeface="Gill Sans MT" charset="0"/>
            </a:endParaRP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6361" name="Picture 6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6.2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Error detection</a:t>
            </a:r>
          </a:p>
        </p:txBody>
      </p:sp>
      <p:pic>
        <p:nvPicPr>
          <p:cNvPr id="60420" name="Picture 3" descr="521 Error Detec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EDC= Error Detection and Correction bits (redundancy)</a:t>
            </a:r>
          </a:p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D    = Data protected by error checking, may include header fields </a:t>
            </a:r>
            <a:br>
              <a:rPr lang="en-US" sz="2000" i="0" dirty="0" smtClean="0">
                <a:latin typeface="Arial" charset="0"/>
                <a:cs typeface="+mn-cs"/>
              </a:rPr>
            </a:br>
            <a:endParaRPr lang="en-US" sz="2000" i="0" dirty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Error detection not 100% reliable!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protocol may miss some errors, but rarely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otherwise</a:t>
            </a:r>
          </a:p>
        </p:txBody>
      </p:sp>
      <p:pic>
        <p:nvPicPr>
          <p:cNvPr id="60424" name="Picture 7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71165"/>
            <a:ext cx="3737081" cy="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 smtClean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latin typeface="Arial" charset="0"/>
                <a:cs typeface="+mn-cs"/>
              </a:rPr>
              <a:t>d</a:t>
            </a:r>
            <a:r>
              <a:rPr lang="en-US" sz="2000" i="0" dirty="0" smtClean="0"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7204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3838"/>
            <a:ext cx="7772400" cy="10144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Internet checksum </a:t>
            </a:r>
            <a:r>
              <a:rPr lang="en-US" sz="3600" dirty="0">
                <a:latin typeface="Gill Sans MT" charset="0"/>
                <a:cs typeface="+mj-cs"/>
              </a:rPr>
              <a:t>(review)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519363"/>
            <a:ext cx="3657600" cy="34956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sender: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treat segment contents as sequence of 16-bit integers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checksum: addition (1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complement sum) of segment contents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sender puts checksum value into UDP checksum field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receiver: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compute checksum of received segment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 if computed checksum equals checksum field value: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- error detected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YES - no error detected. </a:t>
            </a:r>
            <a:r>
              <a:rPr lang="en-US" i="1" dirty="0">
                <a:latin typeface="Gill Sans MT" charset="0"/>
              </a:rPr>
              <a:t>But maybe errors nonetheless?</a:t>
            </a:r>
            <a:r>
              <a:rPr lang="en-US" dirty="0">
                <a:latin typeface="Gill Sans MT" charset="0"/>
              </a:rPr>
              <a:t> 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goal:</a:t>
            </a:r>
            <a:r>
              <a:rPr lang="en-US" sz="2400" i="0" dirty="0">
                <a:latin typeface="Gill Sans MT" charset="0"/>
                <a:cs typeface="+mn-cs"/>
              </a:rPr>
              <a:t> detect </a:t>
            </a:r>
            <a:r>
              <a:rPr lang="ja-JP" altLang="en-US" sz="2400" i="0">
                <a:latin typeface="Gill Sans MT" charset="0"/>
                <a:cs typeface="+mn-cs"/>
              </a:rPr>
              <a:t>“</a:t>
            </a:r>
            <a:r>
              <a:rPr lang="en-US" sz="2400" i="0" dirty="0">
                <a:latin typeface="Gill Sans MT" charset="0"/>
                <a:cs typeface="+mn-cs"/>
              </a:rPr>
              <a:t>errors</a:t>
            </a:r>
            <a:r>
              <a:rPr lang="ja-JP" altLang="en-US" sz="2400" i="0">
                <a:latin typeface="Gill Sans MT" charset="0"/>
                <a:cs typeface="+mn-cs"/>
              </a:rPr>
              <a:t>”</a:t>
            </a:r>
            <a:r>
              <a:rPr lang="en-US" sz="2400" i="0" dirty="0">
                <a:latin typeface="Gill Sans MT" charset="0"/>
                <a:cs typeface="+mn-cs"/>
              </a:rPr>
              <a:t> (e.g., flipped bits) in transmitted packet (note: used at transport layer</a:t>
            </a:r>
            <a:r>
              <a:rPr lang="en-US" sz="2400" dirty="0">
                <a:latin typeface="Gill Sans MT" charset="0"/>
                <a:cs typeface="+mn-cs"/>
              </a:rPr>
              <a:t> only</a:t>
            </a:r>
            <a:r>
              <a:rPr lang="en-US" sz="2400" i="0" dirty="0"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i="0" dirty="0">
              <a:latin typeface="Gill Sans MT" charset="0"/>
              <a:cs typeface="+mn-cs"/>
            </a:endParaRPr>
          </a:p>
        </p:txBody>
      </p:sp>
      <p:pic>
        <p:nvPicPr>
          <p:cNvPr id="64519" name="Picture 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9620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223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Cyclic redundancy check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19213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more powerful error-detection coding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view data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choose r+1 bit pattern (generator),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G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goal: choose r CRC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dirty="0">
                <a:latin typeface="Gill Sans MT" charset="0"/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 &lt;D,R&gt; exactly divisible by G (modulo 2)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 detect all burst errors less than r+1 bits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widely used in practice (Ethernet, 802.11 WiFi, ATM)</a:t>
            </a: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43450"/>
            <a:ext cx="5738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CRC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447800"/>
            <a:ext cx="3711575" cy="324485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want: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XOR R = nG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= nG XOR R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r>
              <a:rPr lang="en-US" dirty="0">
                <a:latin typeface="Gill Sans MT" charset="0"/>
                <a:cs typeface="+mn-cs"/>
              </a:rPr>
              <a:t> 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    if we divide D</a:t>
            </a:r>
            <a:r>
              <a:rPr lang="en-US" baseline="26000" dirty="0">
                <a:latin typeface="Gill Sans MT" charset="0"/>
                <a:cs typeface="+mn-cs"/>
              </a:rPr>
              <a:t>.</a:t>
            </a:r>
            <a:r>
              <a:rPr lang="en-US" dirty="0">
                <a:latin typeface="Gill Sans MT" charset="0"/>
                <a:cs typeface="+mn-cs"/>
              </a:rPr>
              <a:t>2</a:t>
            </a:r>
            <a:r>
              <a:rPr lang="en-US" baseline="30000" dirty="0">
                <a:latin typeface="Gill Sans MT" charset="0"/>
                <a:cs typeface="+mn-cs"/>
              </a:rPr>
              <a:t>r</a:t>
            </a:r>
            <a:r>
              <a:rPr lang="en-US" dirty="0">
                <a:latin typeface="Gill Sans MT" charset="0"/>
                <a:cs typeface="+mn-cs"/>
              </a:rPr>
              <a:t> by G, want remainder R to satisfy: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27138" y="4957763"/>
            <a:ext cx="376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+mn-cs"/>
              </a:rPr>
              <a:t>R</a:t>
            </a:r>
            <a:r>
              <a:rPr lang="en-US" dirty="0" smtClean="0">
                <a:latin typeface="Arial" charset="0"/>
                <a:cs typeface="+mn-cs"/>
              </a:rPr>
              <a:t> = remainder[           ]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641600" y="4797425"/>
            <a:ext cx="133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D</a:t>
            </a:r>
            <a:r>
              <a:rPr lang="en-US" sz="2400" baseline="26000" dirty="0" smtClean="0">
                <a:latin typeface="Arial" charset="0"/>
                <a:cs typeface="+mn-cs"/>
              </a:rPr>
              <a:t>.</a:t>
            </a:r>
            <a:r>
              <a:rPr lang="en-US" sz="2400" dirty="0" smtClean="0">
                <a:latin typeface="Arial" charset="0"/>
                <a:cs typeface="+mn-cs"/>
              </a:rPr>
              <a:t>2</a:t>
            </a:r>
            <a:r>
              <a:rPr lang="en-US" sz="2400" baseline="30000" dirty="0" smtClean="0">
                <a:latin typeface="Arial" charset="0"/>
                <a:cs typeface="+mn-cs"/>
              </a:rPr>
              <a:t>r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G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2984500" y="521335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1055688" y="4622800"/>
            <a:ext cx="3201987" cy="11906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8617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14400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028700"/>
            <a:ext cx="4106862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9947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6.3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Multiple access links, protocols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links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PPP for dial-up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upstream HFC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802.11 wireless LAN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039813"/>
            <a:ext cx="7187487" cy="1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Link </a:t>
            </a:r>
            <a:r>
              <a:rPr lang="en-US" dirty="0" smtClean="0">
                <a:latin typeface="Gill Sans MT" charset="0"/>
                <a:cs typeface="+mj-cs"/>
              </a:rPr>
              <a:t>layer and LANs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990033"/>
                </a:solidFill>
                <a:latin typeface="Gill Sans MT" charset="0"/>
                <a:cs typeface="+mn-cs"/>
              </a:rPr>
              <a:t>our goals:</a:t>
            </a:r>
            <a:r>
              <a:rPr lang="en-US" sz="32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understand principles behind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local area networks: Ethernet, VLANs</a:t>
            </a:r>
            <a:endParaRPr lang="en-US" dirty="0">
              <a:solidFill>
                <a:srgbClr val="000099"/>
              </a:solidFill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instantiation, implementation of various link layer technologies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shared broadcast channel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or more simultaneous transmissions by nodes: 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 dirty="0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about channel sharing must use channel itself!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 out-of-band channel for </a:t>
            </a:r>
            <a:r>
              <a:rPr lang="en-US" sz="2000" dirty="0" smtClean="0">
                <a:latin typeface="Gill Sans MT" charset="0"/>
              </a:rPr>
              <a:t>coordination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4. simple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three broad classes: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divide channel into smaller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pieces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(time slots, frequency, code)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allocate piece to node for exclusive use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channel not divided, allow collisions</a:t>
            </a:r>
          </a:p>
          <a:p>
            <a:pPr lvl="1">
              <a:defRPr/>
            </a:pP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recover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from collisions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nodes take turns, but nodes with more to send can take longer turns</a:t>
            </a:r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5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TDMA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9538"/>
            <a:ext cx="7772400" cy="293052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TDMA: time division multiple access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access to channel in "rounds"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each station gets fixed length slot (length = </a:t>
            </a:r>
            <a:r>
              <a:rPr lang="en-US" dirty="0" smtClean="0">
                <a:latin typeface="Gill Sans MT" charset="0"/>
                <a:cs typeface="+mn-cs"/>
              </a:rPr>
              <a:t>packet transmission </a:t>
            </a:r>
            <a:r>
              <a:rPr lang="en-US" dirty="0">
                <a:latin typeface="Gill Sans MT" charset="0"/>
                <a:cs typeface="+mn-cs"/>
              </a:rPr>
              <a:t>time) in each round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unused slots go idle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example: 6-station LAN, 1,3,4 </a:t>
            </a:r>
            <a:r>
              <a:rPr lang="en-US" dirty="0" smtClean="0">
                <a:latin typeface="Gill Sans MT" charset="0"/>
                <a:cs typeface="+mn-cs"/>
              </a:rPr>
              <a:t>have packets to send, </a:t>
            </a:r>
            <a:r>
              <a:rPr lang="en-US" dirty="0">
                <a:latin typeface="Gill Sans MT" charset="0"/>
                <a:cs typeface="+mn-cs"/>
              </a:rPr>
              <a:t>slots 2,5,6 idle 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1374775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2320925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2786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232275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5178425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5643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2320925" y="4581525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4125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5184775" y="4554538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5995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4151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6989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FDMA: frequency division multiple access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channel spectrum divided into frequency bands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station assigned fixed frequency band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unused transmission time in frequency bands go idle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example: 6-station LAN, 1,3,4 have </a:t>
            </a:r>
            <a:r>
              <a:rPr lang="en-US" sz="2400" dirty="0" smtClean="0">
                <a:latin typeface="Gill Sans MT" charset="0"/>
                <a:cs typeface="+mn-cs"/>
              </a:rPr>
              <a:t>packet to send, </a:t>
            </a:r>
            <a:r>
              <a:rPr lang="en-US" sz="2400" dirty="0">
                <a:latin typeface="Gill Sans MT" charset="0"/>
                <a:cs typeface="+mn-cs"/>
              </a:rPr>
              <a:t>frequency bands 2,5,6 idle 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295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7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3423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7332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time</a:t>
            </a:r>
          </a:p>
        </p:txBody>
      </p:sp>
      <p:sp>
        <p:nvSpPr>
          <p:cNvPr id="82964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2965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2966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7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8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442913" y="569912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FDM cable</a:t>
            </a:r>
          </a:p>
        </p:txBody>
      </p:sp>
      <p:pic>
        <p:nvPicPr>
          <p:cNvPr id="82970" name="Picture 7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Rectangle 74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FDMA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Random 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</a:t>
            </a:r>
            <a:r>
              <a:rPr lang="en-US" i="1" dirty="0">
                <a:latin typeface="Gill Sans MT" charset="0"/>
              </a:rPr>
              <a:t>a priori</a:t>
            </a:r>
            <a:r>
              <a:rPr lang="en-US" dirty="0">
                <a:latin typeface="Gill Sans MT" charset="0"/>
              </a:rPr>
              <a:t> coordination among nodes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two or more transmitting nodes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collision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,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random access MAC protocol</a:t>
            </a:r>
            <a:r>
              <a:rPr lang="en-US" dirty="0">
                <a:latin typeface="Gill Sans MT" charset="0"/>
                <a:cs typeface="+mn-cs"/>
              </a:rPr>
              <a:t> 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recover from collisions (e.g., via delayed retransmissions)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examples of random access 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assumptions: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all frames same size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time divided into equal size slots (time to transmit 1 frame)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start to transmit only slot beginning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are synchronized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when node obtains fresh frame, transmits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no collision:</a:t>
            </a:r>
            <a:r>
              <a:rPr lang="en-US" dirty="0">
                <a:latin typeface="Gill Sans MT" charset="0"/>
              </a:rPr>
              <a:t> node can send new frame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collision:</a:t>
            </a:r>
            <a:r>
              <a:rPr lang="en-US" dirty="0">
                <a:latin typeface="Gill Sans MT" charset="0"/>
              </a:rPr>
              <a:t> node retransmits frame in each subsequent slot with prob. p until success</a:t>
            </a:r>
          </a:p>
        </p:txBody>
      </p:sp>
      <p:pic>
        <p:nvPicPr>
          <p:cNvPr id="87046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335338"/>
            <a:ext cx="3810000" cy="32035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Pros: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active node can continuously transmit at full rate of channel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highly decentralized: only slots in nodes need to be in sync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Cons: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collisions, wasting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clock synchronization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pic>
        <p:nvPicPr>
          <p:cNvPr id="89094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5" name="Group 64"/>
          <p:cNvGrpSpPr>
            <a:grpSpLocks/>
          </p:cNvGrpSpPr>
          <p:nvPr/>
        </p:nvGrpSpPr>
        <p:grpSpPr bwMode="auto">
          <a:xfrm>
            <a:off x="1028700" y="1350963"/>
            <a:ext cx="6053138" cy="1938337"/>
            <a:chOff x="648" y="899"/>
            <a:chExt cx="3813" cy="1221"/>
          </a:xfrm>
        </p:grpSpPr>
        <p:grpSp>
          <p:nvGrpSpPr>
            <p:cNvPr id="8909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256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256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256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10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256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256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256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256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256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256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sp>
          <p:nvSpPr>
            <p:cNvPr id="256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1</a:t>
              </a:r>
            </a:p>
          </p:txBody>
        </p:sp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2</a:t>
              </a:r>
            </a:p>
          </p:txBody>
        </p:sp>
        <p:sp>
          <p:nvSpPr>
            <p:cNvPr id="256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3</a:t>
              </a:r>
            </a:p>
          </p:txBody>
        </p:sp>
        <p:sp>
          <p:nvSpPr>
            <p:cNvPr id="256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3297238"/>
            <a:ext cx="3810000" cy="3128962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latin typeface="Gill Sans MT" charset="0"/>
                <a:cs typeface="+mn-cs"/>
              </a:rPr>
              <a:t>suppose: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nodes with many frames to send, each transmits in slot with probability </a:t>
            </a:r>
            <a:r>
              <a:rPr lang="en-US" sz="2400" i="1" dirty="0">
                <a:latin typeface="Gill Sans MT" charset="0"/>
                <a:cs typeface="+mn-cs"/>
              </a:rPr>
              <a:t>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given node has success in a slot  = </a:t>
            </a:r>
            <a:r>
              <a:rPr lang="en-US" sz="2400" i="1" dirty="0">
                <a:latin typeface="Gill Sans MT" charset="0"/>
                <a:cs typeface="+mn-cs"/>
              </a:rPr>
              <a:t>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</a:t>
            </a:r>
            <a:r>
              <a:rPr lang="en-US" sz="2400" i="1" dirty="0">
                <a:latin typeface="Gill Sans MT" charset="0"/>
                <a:cs typeface="+mn-cs"/>
              </a:rPr>
              <a:t>any</a:t>
            </a:r>
            <a:r>
              <a:rPr lang="en-US" sz="2400" dirty="0">
                <a:latin typeface="Gill Sans MT" charset="0"/>
                <a:cs typeface="+mn-cs"/>
              </a:rPr>
              <a:t> node has a success = </a:t>
            </a: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endParaRPr lang="en-US" sz="2400" i="1" dirty="0">
              <a:latin typeface="Gill Sans MT" charset="0"/>
              <a:cs typeface="+mn-cs"/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78400" y="1647825"/>
            <a:ext cx="3810000" cy="32385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max efficiency: find </a:t>
            </a:r>
            <a:r>
              <a:rPr lang="en-US" sz="2400" i="1" dirty="0">
                <a:latin typeface="Gill Sans MT" charset="0"/>
                <a:cs typeface="+mn-cs"/>
              </a:rPr>
              <a:t>p* </a:t>
            </a:r>
            <a:r>
              <a:rPr lang="en-US" sz="2400" dirty="0">
                <a:latin typeface="Gill Sans MT" charset="0"/>
                <a:cs typeface="+mn-cs"/>
              </a:rPr>
              <a:t>that maximizes </a:t>
            </a:r>
            <a:br>
              <a:rPr lang="en-US" sz="2400" dirty="0">
                <a:latin typeface="Gill Sans MT" charset="0"/>
                <a:cs typeface="+mn-cs"/>
              </a:rPr>
            </a:b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 many nodes, take limit of </a:t>
            </a:r>
            <a:r>
              <a:rPr lang="en-US" sz="2400" i="1" dirty="0">
                <a:latin typeface="Gill Sans MT" charset="0"/>
                <a:cs typeface="+mn-cs"/>
              </a:rPr>
              <a:t>Np*(1-p*)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</a:t>
            </a:r>
            <a:r>
              <a:rPr lang="en-US" sz="2400" dirty="0">
                <a:latin typeface="Gill Sans MT" charset="0"/>
                <a:cs typeface="+mn-cs"/>
              </a:rPr>
              <a:t>as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goes to infinity, gives: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max efficiency = 1/e = .37</a:t>
            </a:r>
            <a:endParaRPr lang="en-US" sz="2400" b="1" i="1" baseline="300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95313" y="1687513"/>
            <a:ext cx="3554412" cy="141446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efficiency</a:t>
            </a:r>
            <a:r>
              <a:rPr lang="en-US" sz="2400" i="0" dirty="0" smtClean="0">
                <a:latin typeface="Gill Sans MT" charset="0"/>
                <a:cs typeface="+mn-cs"/>
              </a:rPr>
              <a:t>: long-run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fraction of successful slots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(many nodes, all with many frames to send)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407025" y="4529138"/>
            <a:ext cx="2568575" cy="141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at best:</a:t>
            </a:r>
            <a:r>
              <a:rPr lang="en-US" sz="2400" i="0" dirty="0" smtClean="0">
                <a:latin typeface="Gill Sans MT" charset="0"/>
                <a:cs typeface="+mn-cs"/>
              </a:rPr>
              <a:t> channel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used for useful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transmissions 37%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of time!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048625" y="4402138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6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!</a:t>
            </a:r>
          </a:p>
        </p:txBody>
      </p:sp>
      <p:sp>
        <p:nvSpPr>
          <p:cNvPr id="26633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760253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ALOHA: efficiency</a:t>
            </a:r>
          </a:p>
        </p:txBody>
      </p:sp>
      <p:pic>
        <p:nvPicPr>
          <p:cNvPr id="91145" name="Picture 1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57705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509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(unslotted)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unslotted Aloha: simpler, no synchronization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when frame first arrives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transmit immediately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collision probability increases: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frame sent at 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 collides with other frames sent in [t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-1,t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+1]</a:t>
            </a:r>
          </a:p>
        </p:txBody>
      </p:sp>
      <p:pic>
        <p:nvPicPr>
          <p:cNvPr id="93190" name="Picture 4" descr="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871913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6.1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572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53988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  <a:r>
              <a:rPr lang="en-US" dirty="0">
                <a:latin typeface="Gill Sans MT" charset="0"/>
                <a:cs typeface="+mj-cs"/>
              </a:rPr>
              <a:t> efficiency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P(success by given node) = P(node transmits)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                                </a:t>
            </a:r>
            <a:r>
              <a:rPr lang="en-US" sz="2400" i="1" dirty="0">
                <a:latin typeface="Gill Sans MT" charset="0"/>
                <a:cs typeface="+mn-cs"/>
              </a:rPr>
              <a:t>  = 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r>
              <a:rPr lang="en-US" sz="2400" i="1" baseline="16000" dirty="0">
                <a:latin typeface="Gill Sans MT" charset="0"/>
                <a:cs typeface="+mn-cs"/>
              </a:rPr>
              <a:t> 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 </a:t>
            </a:r>
          </a:p>
          <a:p>
            <a:pPr>
              <a:buFont typeface="Wingdings" charset="0"/>
              <a:buNone/>
              <a:defRPr/>
            </a:pPr>
            <a:r>
              <a:rPr lang="en-US" sz="2400" b="1" baseline="30000" dirty="0">
                <a:latin typeface="Gill Sans MT" charset="0"/>
                <a:cs typeface="+mn-cs"/>
              </a:rPr>
              <a:t>                                                    </a:t>
            </a:r>
            <a:r>
              <a:rPr lang="en-US" sz="2400" b="1" i="1" baseline="30000" dirty="0">
                <a:latin typeface="Gill Sans MT" charset="0"/>
                <a:cs typeface="+mn-cs"/>
              </a:rPr>
              <a:t>     </a:t>
            </a:r>
            <a:r>
              <a:rPr lang="en-US" sz="2400" i="1" dirty="0">
                <a:latin typeface="Gill Sans MT" charset="0"/>
                <a:cs typeface="+mn-cs"/>
              </a:rPr>
              <a:t>=</a:t>
            </a:r>
            <a:r>
              <a:rPr lang="en-US" sz="2400" b="1" i="1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2(N-1)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endParaRPr lang="en-US" sz="2000" i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baseline="16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… choosing optimum p and then letting </a:t>
            </a:r>
            <a:r>
              <a:rPr lang="en-US" i="1" baseline="16000" dirty="0">
                <a:latin typeface="Gill Sans MT" charset="0"/>
                <a:cs typeface="+mn-cs"/>
              </a:rPr>
              <a:t>n</a:t>
            </a:r>
            <a:r>
              <a:rPr lang="en-US" baseline="16000" dirty="0">
                <a:latin typeface="Gill Sans MT" charset="0"/>
                <a:cs typeface="+mn-cs"/>
              </a:rPr>
              <a:t> </a:t>
            </a: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          </a:t>
            </a:r>
            <a:r>
              <a:rPr lang="en-US" i="1" baseline="16000" dirty="0">
                <a:latin typeface="Gill Sans MT" charset="0"/>
                <a:cs typeface="+mn-cs"/>
              </a:rPr>
              <a:t>         </a:t>
            </a:r>
            <a:r>
              <a:rPr lang="en-US" sz="2400" i="1" dirty="0">
                <a:latin typeface="Gill Sans MT" charset="0"/>
                <a:cs typeface="+mn-cs"/>
              </a:rPr>
              <a:t>= 1/(2e) = .18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	</a:t>
            </a:r>
            <a:endParaRPr lang="en-US" b="1" i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222500" y="5175250"/>
            <a:ext cx="458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even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worse</a:t>
            </a: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than slotted Aloha!</a:t>
            </a:r>
          </a:p>
        </p:txBody>
      </p:sp>
      <p:grpSp>
        <p:nvGrpSpPr>
          <p:cNvPr id="95239" name="Group 10"/>
          <p:cNvGrpSpPr>
            <a:grpSpLocks/>
          </p:cNvGrpSpPr>
          <p:nvPr/>
        </p:nvGrpSpPr>
        <p:grpSpPr bwMode="auto">
          <a:xfrm>
            <a:off x="6664312" y="3739362"/>
            <a:ext cx="736600" cy="90487"/>
            <a:chOff x="3242" y="3679"/>
            <a:chExt cx="464" cy="57"/>
          </a:xfrm>
        </p:grpSpPr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>
              <a:off x="3242" y="3711"/>
              <a:ext cx="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3494" y="3680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3599" y="3679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04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CSMA (carrier sense multiple access)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i="1" dirty="0">
                <a:solidFill>
                  <a:srgbClr val="CC0000"/>
                </a:solidFill>
                <a:cs typeface="+mn-cs"/>
              </a:rPr>
              <a:t>CSMA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3200" dirty="0">
                <a:cs typeface="+mn-cs"/>
              </a:rPr>
              <a:t> listen before transmit: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idle:</a:t>
            </a:r>
            <a:r>
              <a:rPr lang="en-US" dirty="0">
                <a:cs typeface="+mn-cs"/>
              </a:rPr>
              <a:t> transmit entire frame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busy</a:t>
            </a:r>
            <a:r>
              <a:rPr lang="en-US" dirty="0">
                <a:cs typeface="+mn-cs"/>
              </a:rPr>
              <a:t>, defer transmission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human analogy: don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t interrupt others!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 collisions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can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still occur: </a:t>
            </a:r>
            <a:r>
              <a:rPr lang="en-US" sz="2400" dirty="0">
                <a:latin typeface="Gill Sans MT" charset="0"/>
                <a:cs typeface="+mn-cs"/>
              </a:rPr>
              <a:t>propagation delay means  two nodes may not hear each other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transmission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collision: </a:t>
            </a:r>
            <a:r>
              <a:rPr lang="en-US" sz="2400" dirty="0">
                <a:latin typeface="Gill Sans MT" charset="0"/>
                <a:cs typeface="+mn-cs"/>
              </a:rPr>
              <a:t>entire packet transmission time wasted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pic>
        <p:nvPicPr>
          <p:cNvPr id="99336" name="Picture 8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1282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carrier sensing, deferral as in CSMA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collisions </a:t>
            </a:r>
            <a:r>
              <a:rPr lang="en-US" i="1" dirty="0">
                <a:latin typeface="Gill Sans MT" charset="0"/>
              </a:rPr>
              <a:t>detected</a:t>
            </a:r>
            <a:r>
              <a:rPr lang="en-US" dirty="0">
                <a:latin typeface="Gill Sans MT" charset="0"/>
              </a:rPr>
              <a:t> within short time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colliding transmissions aborted, reducing channel wastage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collision detection: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easy in wired LANs: measure signal strengths, compare transmitted, received signals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difficult in wireless LANs: received signal strength overwhelmed by local transmission strength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human analogy: the polite conversationalist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CSMA/CD algorithm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500188"/>
            <a:ext cx="40417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1. </a:t>
            </a:r>
            <a:r>
              <a:rPr lang="en-US" sz="2600" dirty="0">
                <a:latin typeface="Gill Sans MT" charset="0"/>
                <a:cs typeface="+mn-cs"/>
              </a:rPr>
              <a:t>NIC 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2. </a:t>
            </a:r>
            <a:r>
              <a:rPr lang="en-US" sz="2600" dirty="0">
                <a:latin typeface="Gill Sans MT" charset="0"/>
                <a:cs typeface="+mn-cs"/>
              </a:rPr>
              <a:t>If NIC senses channel idle, starts frame </a:t>
            </a:r>
            <a:r>
              <a:rPr lang="en-US" sz="2600" dirty="0" smtClean="0">
                <a:latin typeface="Gill Sans MT" charset="0"/>
                <a:cs typeface="+mn-cs"/>
              </a:rPr>
              <a:t>transmission. </a:t>
            </a:r>
            <a:r>
              <a:rPr lang="en-US" sz="2600" dirty="0">
                <a:latin typeface="Gill Sans MT" charset="0"/>
                <a:cs typeface="+mn-cs"/>
              </a:rPr>
              <a:t>If NIC senses channel busy, waits until channel idle, then </a:t>
            </a:r>
            <a:r>
              <a:rPr lang="en-US" sz="2600" dirty="0" smtClean="0">
                <a:latin typeface="Gill Sans MT" charset="0"/>
                <a:cs typeface="+mn-cs"/>
              </a:rPr>
              <a:t>transmits.</a:t>
            </a:r>
            <a:endParaRPr lang="en-US" sz="26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3. </a:t>
            </a:r>
            <a:r>
              <a:rPr lang="en-US" sz="2600" dirty="0">
                <a:latin typeface="Gill Sans MT" charset="0"/>
                <a:cs typeface="+mn-cs"/>
              </a:rPr>
              <a:t>If NIC transmits entire frame without detecting another transmission, NIC is done with frame !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543050"/>
            <a:ext cx="39655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4. </a:t>
            </a:r>
            <a:r>
              <a:rPr lang="en-US" sz="2600" dirty="0">
                <a:latin typeface="Gill Sans MT" charset="0"/>
                <a:cs typeface="+mn-cs"/>
              </a:rPr>
              <a:t>If NIC detects another transmission while transmitting,  aborts and sends jam signal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5. </a:t>
            </a:r>
            <a:r>
              <a:rPr lang="en-US" sz="2600" dirty="0">
                <a:latin typeface="Gill Sans MT" charset="0"/>
                <a:cs typeface="+mn-cs"/>
              </a:rPr>
              <a:t>After aborting, NIC enters </a:t>
            </a:r>
            <a:r>
              <a:rPr lang="en-US" sz="26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binary (exponential) </a:t>
            </a:r>
            <a:r>
              <a:rPr lang="en-US" sz="2600" i="1" dirty="0">
                <a:solidFill>
                  <a:srgbClr val="CC0000"/>
                </a:solidFill>
                <a:latin typeface="Gill Sans MT" charset="0"/>
                <a:cs typeface="+mn-cs"/>
              </a:rPr>
              <a:t>backoff: </a:t>
            </a:r>
            <a:endParaRPr lang="en-US" sz="26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after </a:t>
            </a:r>
            <a:r>
              <a:rPr lang="en-US" i="1" dirty="0">
                <a:latin typeface="Gill Sans MT" charset="0"/>
              </a:rPr>
              <a:t>m</a:t>
            </a:r>
            <a:r>
              <a:rPr lang="en-US" dirty="0">
                <a:latin typeface="Gill Sans MT" charset="0"/>
              </a:rPr>
              <a:t>th collision, NIC chooses </a:t>
            </a:r>
            <a:r>
              <a:rPr lang="en-US" i="1" dirty="0">
                <a:latin typeface="Gill Sans MT" charset="0"/>
              </a:rPr>
              <a:t>K </a:t>
            </a:r>
            <a:r>
              <a:rPr lang="en-US" dirty="0">
                <a:latin typeface="Gill Sans MT" charset="0"/>
              </a:rPr>
              <a:t>at random from </a:t>
            </a:r>
            <a:r>
              <a:rPr lang="en-US" i="1" dirty="0" smtClean="0">
                <a:latin typeface="Gill Sans MT" charset="0"/>
              </a:rPr>
              <a:t>{</a:t>
            </a:r>
            <a:r>
              <a:rPr lang="en-US" i="1" dirty="0">
                <a:latin typeface="Gill Sans MT" charset="0"/>
              </a:rPr>
              <a:t>0,1,2</a:t>
            </a:r>
            <a:r>
              <a:rPr lang="en-US" i="1" dirty="0" smtClean="0">
                <a:latin typeface="Gill Sans MT" charset="0"/>
              </a:rPr>
              <a:t>, …, 2</a:t>
            </a:r>
            <a:r>
              <a:rPr lang="en-US" b="1" i="1" baseline="30000" dirty="0" smtClean="0">
                <a:latin typeface="Gill Sans MT" charset="0"/>
              </a:rPr>
              <a:t>m</a:t>
            </a:r>
            <a:r>
              <a:rPr lang="en-US" i="1" dirty="0">
                <a:latin typeface="Gill Sans MT" charset="0"/>
              </a:rPr>
              <a:t>-1}</a:t>
            </a:r>
            <a:r>
              <a:rPr lang="en-US" dirty="0">
                <a:latin typeface="Gill Sans MT" charset="0"/>
              </a:rPr>
              <a:t>. NIC waits K</a:t>
            </a:r>
            <a:r>
              <a:rPr lang="el-GR" dirty="0">
                <a:latin typeface="Gill Sans MT" charset="0"/>
              </a:rPr>
              <a:t>·</a:t>
            </a:r>
            <a:r>
              <a:rPr lang="en-US" dirty="0">
                <a:latin typeface="Gill Sans MT" charset="0"/>
              </a:rPr>
              <a:t>512 </a:t>
            </a:r>
            <a:r>
              <a:rPr lang="en-US" dirty="0" smtClean="0">
                <a:latin typeface="Gill Sans MT" charset="0"/>
              </a:rPr>
              <a:t>bit times</a:t>
            </a:r>
            <a:r>
              <a:rPr lang="en-US" dirty="0">
                <a:latin typeface="Gill Sans MT" charset="0"/>
              </a:rPr>
              <a:t>, returns to Step </a:t>
            </a:r>
            <a:r>
              <a:rPr lang="en-US" dirty="0" smtClean="0">
                <a:latin typeface="Gill Sans MT" charset="0"/>
              </a:rPr>
              <a:t>2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longer backoff interval with more collisions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  </a:t>
            </a:r>
          </a:p>
        </p:txBody>
      </p:sp>
      <p:pic>
        <p:nvPicPr>
          <p:cNvPr id="10547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64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efficiency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84338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prop</a:t>
            </a:r>
            <a:r>
              <a:rPr lang="en-US" sz="2400" dirty="0">
                <a:latin typeface="Gill Sans MT" charset="0"/>
                <a:cs typeface="+mn-cs"/>
              </a:rPr>
              <a:t> = max prop delay between 2 nodes in LAN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trans</a:t>
            </a:r>
            <a:r>
              <a:rPr lang="en-US" sz="2400" dirty="0">
                <a:latin typeface="Gill Sans MT" charset="0"/>
                <a:cs typeface="+mn-cs"/>
              </a:rPr>
              <a:t> = time to transmit max-size frame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efficiency goes to 1 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prop</a:t>
            </a:r>
            <a:r>
              <a:rPr lang="en-US" dirty="0">
                <a:latin typeface="Gill Sans MT" charset="0"/>
              </a:rPr>
              <a:t> goes to 0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trans</a:t>
            </a:r>
            <a:r>
              <a:rPr lang="en-US" dirty="0">
                <a:latin typeface="Gill Sans MT" charset="0"/>
              </a:rPr>
              <a:t> goes to infinity</a:t>
            </a: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better performance than ALOHA: and simple, cheap, decentralized</a:t>
            </a:r>
            <a:r>
              <a:rPr lang="en-US" dirty="0">
                <a:latin typeface="Gill Sans MT" charset="0"/>
                <a:cs typeface="+mn-cs"/>
              </a:rPr>
              <a:t>!</a:t>
            </a:r>
          </a:p>
        </p:txBody>
      </p:sp>
      <p:graphicFrame>
        <p:nvGraphicFramePr>
          <p:cNvPr id="107525" name="Object 4"/>
          <p:cNvGraphicFramePr>
            <a:graphicFrameLocks noChangeAspect="1"/>
          </p:cNvGraphicFramePr>
          <p:nvPr/>
        </p:nvGraphicFramePr>
        <p:xfrm>
          <a:off x="2795588" y="2859088"/>
          <a:ext cx="35702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0" name="Equation" r:id="rId4" imgW="1422400" imgH="393700" progId="Equation.3">
                  <p:embed/>
                </p:oleObj>
              </mc:Choice>
              <mc:Fallback>
                <p:oleObj name="Equation" r:id="rId4" imgW="142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859088"/>
                        <a:ext cx="35702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6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33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channel partitioning MAC protocols: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share channel </a:t>
            </a:r>
            <a:r>
              <a:rPr lang="en-US" i="1" dirty="0">
                <a:latin typeface="Gill Sans MT" charset="0"/>
              </a:rPr>
              <a:t>efficiently</a:t>
            </a:r>
            <a:r>
              <a:rPr lang="en-US" dirty="0">
                <a:latin typeface="Gill Sans MT" charset="0"/>
              </a:rPr>
              <a:t> and </a:t>
            </a:r>
            <a:r>
              <a:rPr lang="en-US" i="1" dirty="0">
                <a:latin typeface="Gill Sans MT" charset="0"/>
              </a:rPr>
              <a:t>fairly</a:t>
            </a:r>
            <a:r>
              <a:rPr lang="en-US" dirty="0">
                <a:latin typeface="Gill Sans MT" charset="0"/>
              </a:rPr>
              <a:t> at high load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inefficient at low load: delay in channel access, 1/N bandwidth allocated even if only 1 active node!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random access MAC protocols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efficient at low load: single node can fully utilize channel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high load: collision overhead</a:t>
            </a:r>
          </a:p>
          <a:p>
            <a:pPr>
              <a:buFont typeface="Wingdings" charset="0"/>
              <a:buNone/>
              <a:defRPr/>
            </a:pP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protocols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look for best of both worlds!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polling:</a:t>
            </a:r>
            <a:r>
              <a:rPr lang="en-US" sz="3200" b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 node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invites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nodes to transmit in turn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typically used with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dumb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devices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concerns: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polling overhead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latency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master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pic>
        <p:nvPicPr>
          <p:cNvPr id="111636" name="Picture 5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Rectangle 54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token passing:</a:t>
            </a:r>
            <a:endParaRPr lang="en-US" sz="3200" b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control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token</a:t>
            </a:r>
            <a:r>
              <a:rPr lang="en-US" sz="2400" b="1" i="0" dirty="0">
                <a:latin typeface="Gill Sans MT" charset="0"/>
                <a:cs typeface="+mn-cs"/>
              </a:rPr>
              <a:t> </a:t>
            </a:r>
            <a:r>
              <a:rPr lang="en-US" sz="2400" i="0" dirty="0">
                <a:latin typeface="Gill Sans MT" charset="0"/>
                <a:cs typeface="+mn-cs"/>
              </a:rPr>
              <a:t>passed from one node to next sequentially.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message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single point of failure (token)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(nothing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pic>
        <p:nvPicPr>
          <p:cNvPr id="113677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Rectangle 20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en-US" sz="1400" smtClean="0">
              <a:latin typeface="Times New Roman" pitchFamily="18" charset="0"/>
            </a:endParaRPr>
          </a:p>
          <a:p>
            <a:pPr>
              <a:defRPr/>
            </a:pPr>
            <a:r>
              <a:rPr lang="en-US" sz="1400" smtClean="0">
                <a:latin typeface="Times New Roman" pitchFamily="18" charset="0"/>
              </a:rPr>
              <a:t>©2010, M.A.Doman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048019D-6D58-41FB-9C07-B37E74AD81C9}" type="slidenum">
              <a:rPr lang="en-US" altLang="en-US" sz="1200" smtClean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View of Encapsulation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81425" y="2259013"/>
            <a:ext cx="3675063" cy="638175"/>
            <a:chOff x="2708" y="1234"/>
            <a:chExt cx="1593" cy="351"/>
          </a:xfrm>
        </p:grpSpPr>
        <p:sp>
          <p:nvSpPr>
            <p:cNvPr id="34860" name="Rectangle 4"/>
            <p:cNvSpPr>
              <a:spLocks noChangeArrowheads="1"/>
            </p:cNvSpPr>
            <p:nvPr/>
          </p:nvSpPr>
          <p:spPr bwMode="auto">
            <a:xfrm>
              <a:off x="3312" y="1234"/>
              <a:ext cx="989" cy="3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Payload</a:t>
              </a:r>
            </a:p>
          </p:txBody>
        </p:sp>
        <p:sp>
          <p:nvSpPr>
            <p:cNvPr id="34861" name="Rectangle 5"/>
            <p:cNvSpPr>
              <a:spLocks noChangeArrowheads="1"/>
            </p:cNvSpPr>
            <p:nvPr/>
          </p:nvSpPr>
          <p:spPr bwMode="auto">
            <a:xfrm>
              <a:off x="2708" y="1234"/>
              <a:ext cx="600" cy="351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14763" y="2792413"/>
            <a:ext cx="3668712" cy="969962"/>
            <a:chOff x="2918" y="1866"/>
            <a:chExt cx="1596" cy="532"/>
          </a:xfrm>
        </p:grpSpPr>
        <p:sp>
          <p:nvSpPr>
            <p:cNvPr id="34858" name="Rectangle 7"/>
            <p:cNvSpPr>
              <a:spLocks noChangeArrowheads="1"/>
            </p:cNvSpPr>
            <p:nvPr/>
          </p:nvSpPr>
          <p:spPr bwMode="auto">
            <a:xfrm>
              <a:off x="2918" y="2047"/>
              <a:ext cx="1596" cy="351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Payload</a:t>
              </a:r>
            </a:p>
          </p:txBody>
        </p:sp>
        <p:sp>
          <p:nvSpPr>
            <p:cNvPr id="34859" name="AutoShape 8"/>
            <p:cNvSpPr>
              <a:spLocks/>
            </p:cNvSpPr>
            <p:nvPr/>
          </p:nvSpPr>
          <p:spPr bwMode="auto">
            <a:xfrm rot="-5400000">
              <a:off x="3623" y="1176"/>
              <a:ext cx="156" cy="1536"/>
            </a:xfrm>
            <a:prstGeom prst="leftBrace">
              <a:avLst>
                <a:gd name="adj1" fmla="val 82051"/>
                <a:gd name="adj2" fmla="val 50000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708275" y="3644900"/>
            <a:ext cx="4732338" cy="931863"/>
            <a:chOff x="2319" y="2430"/>
            <a:chExt cx="2215" cy="511"/>
          </a:xfrm>
        </p:grpSpPr>
        <p:sp>
          <p:nvSpPr>
            <p:cNvPr id="34856" name="Rectangle 10"/>
            <p:cNvSpPr>
              <a:spLocks noChangeArrowheads="1"/>
            </p:cNvSpPr>
            <p:nvPr/>
          </p:nvSpPr>
          <p:spPr bwMode="auto">
            <a:xfrm>
              <a:off x="2321" y="2590"/>
              <a:ext cx="2213" cy="351"/>
            </a:xfrm>
            <a:prstGeom prst="rect">
              <a:avLst/>
            </a:prstGeom>
            <a:solidFill>
              <a:srgbClr val="CCFF99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Payload</a:t>
              </a:r>
            </a:p>
          </p:txBody>
        </p:sp>
        <p:sp>
          <p:nvSpPr>
            <p:cNvPr id="34857" name="AutoShape 11"/>
            <p:cNvSpPr>
              <a:spLocks/>
            </p:cNvSpPr>
            <p:nvPr/>
          </p:nvSpPr>
          <p:spPr bwMode="auto">
            <a:xfrm rot="-5400000">
              <a:off x="3346" y="1403"/>
              <a:ext cx="129" cy="2184"/>
            </a:xfrm>
            <a:prstGeom prst="leftBrace">
              <a:avLst>
                <a:gd name="adj1" fmla="val 141085"/>
                <a:gd name="adj2" fmla="val 50000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743075" y="4462463"/>
            <a:ext cx="5775325" cy="977900"/>
            <a:chOff x="1533" y="2731"/>
            <a:chExt cx="2814" cy="537"/>
          </a:xfrm>
        </p:grpSpPr>
        <p:sp>
          <p:nvSpPr>
            <p:cNvPr id="34854" name="Rectangle 13"/>
            <p:cNvSpPr>
              <a:spLocks noChangeArrowheads="1"/>
            </p:cNvSpPr>
            <p:nvPr/>
          </p:nvSpPr>
          <p:spPr bwMode="auto">
            <a:xfrm>
              <a:off x="1534" y="2917"/>
              <a:ext cx="2813" cy="351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Payload</a:t>
              </a:r>
            </a:p>
          </p:txBody>
        </p:sp>
        <p:sp>
          <p:nvSpPr>
            <p:cNvPr id="34855" name="AutoShape 14"/>
            <p:cNvSpPr>
              <a:spLocks/>
            </p:cNvSpPr>
            <p:nvPr/>
          </p:nvSpPr>
          <p:spPr bwMode="auto">
            <a:xfrm rot="-5400000">
              <a:off x="2853" y="1411"/>
              <a:ext cx="162" cy="2802"/>
            </a:xfrm>
            <a:prstGeom prst="leftBrace">
              <a:avLst>
                <a:gd name="adj1" fmla="val 144136"/>
                <a:gd name="adj2" fmla="val 50000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66750" y="5175250"/>
            <a:ext cx="7874000" cy="1001713"/>
            <a:chOff x="930" y="3283"/>
            <a:chExt cx="4021" cy="550"/>
          </a:xfrm>
        </p:grpSpPr>
        <p:sp>
          <p:nvSpPr>
            <p:cNvPr id="34852" name="Rectangle 16"/>
            <p:cNvSpPr>
              <a:spLocks noChangeArrowheads="1"/>
            </p:cNvSpPr>
            <p:nvPr/>
          </p:nvSpPr>
          <p:spPr bwMode="auto">
            <a:xfrm>
              <a:off x="930" y="3482"/>
              <a:ext cx="4021" cy="351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MAC frame</a:t>
              </a:r>
            </a:p>
          </p:txBody>
        </p:sp>
        <p:sp>
          <p:nvSpPr>
            <p:cNvPr id="34853" name="AutoShape 17"/>
            <p:cNvSpPr>
              <a:spLocks/>
            </p:cNvSpPr>
            <p:nvPr/>
          </p:nvSpPr>
          <p:spPr bwMode="auto">
            <a:xfrm rot="-5400000">
              <a:off x="2851" y="1369"/>
              <a:ext cx="182" cy="4010"/>
            </a:xfrm>
            <a:prstGeom prst="leftBrace">
              <a:avLst>
                <a:gd name="adj1" fmla="val 183608"/>
                <a:gd name="adj2" fmla="val 50000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18130" name="Text Box 18"/>
          <p:cNvSpPr txBox="1">
            <a:spLocks noChangeArrowheads="1"/>
          </p:cNvSpPr>
          <p:nvPr/>
        </p:nvSpPr>
        <p:spPr bwMode="auto">
          <a:xfrm>
            <a:off x="3754438" y="2289175"/>
            <a:ext cx="156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mic Sans MS" panose="030F0702030302020204" pitchFamily="66" charset="0"/>
              </a:rPr>
              <a:t>Transport layer hdr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622550" y="3028950"/>
            <a:ext cx="1203325" cy="639763"/>
            <a:chOff x="1692" y="1574"/>
            <a:chExt cx="758" cy="403"/>
          </a:xfrm>
        </p:grpSpPr>
        <p:sp>
          <p:nvSpPr>
            <p:cNvPr id="34850" name="Rectangle 20"/>
            <p:cNvSpPr>
              <a:spLocks noChangeArrowheads="1"/>
            </p:cNvSpPr>
            <p:nvPr/>
          </p:nvSpPr>
          <p:spPr bwMode="auto">
            <a:xfrm>
              <a:off x="1726" y="1574"/>
              <a:ext cx="658" cy="403"/>
            </a:xfrm>
            <a:prstGeom prst="rect">
              <a:avLst/>
            </a:prstGeom>
            <a:solidFill>
              <a:srgbClr val="CCFF99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34851" name="Text Box 21"/>
            <p:cNvSpPr txBox="1">
              <a:spLocks noChangeArrowheads="1"/>
            </p:cNvSpPr>
            <p:nvPr/>
          </p:nvSpPr>
          <p:spPr bwMode="auto">
            <a:xfrm>
              <a:off x="1692" y="1591"/>
              <a:ext cx="75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Comic Sans MS" panose="030F0702030302020204" pitchFamily="66" charset="0"/>
                </a:rPr>
                <a:t>Network layer hdr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658938" y="3927475"/>
            <a:ext cx="1044575" cy="688975"/>
            <a:chOff x="1075" y="2200"/>
            <a:chExt cx="658" cy="434"/>
          </a:xfrm>
        </p:grpSpPr>
        <p:sp>
          <p:nvSpPr>
            <p:cNvPr id="34848" name="Rectangle 23"/>
            <p:cNvSpPr>
              <a:spLocks noChangeArrowheads="1"/>
            </p:cNvSpPr>
            <p:nvPr/>
          </p:nvSpPr>
          <p:spPr bwMode="auto">
            <a:xfrm>
              <a:off x="1075" y="2200"/>
              <a:ext cx="658" cy="402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34849" name="Text Box 24"/>
            <p:cNvSpPr txBox="1">
              <a:spLocks noChangeArrowheads="1"/>
            </p:cNvSpPr>
            <p:nvPr/>
          </p:nvSpPr>
          <p:spPr bwMode="auto">
            <a:xfrm>
              <a:off x="1091" y="2202"/>
              <a:ext cx="60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Comic Sans MS" panose="030F0702030302020204" pitchFamily="66" charset="0"/>
                </a:rPr>
                <a:t>Link Layer hdr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7529513" y="4740275"/>
            <a:ext cx="1068387" cy="774700"/>
            <a:chOff x="4714" y="2813"/>
            <a:chExt cx="673" cy="488"/>
          </a:xfrm>
        </p:grpSpPr>
        <p:sp>
          <p:nvSpPr>
            <p:cNvPr id="34846" name="Rectangle 26"/>
            <p:cNvSpPr>
              <a:spLocks noChangeArrowheads="1"/>
            </p:cNvSpPr>
            <p:nvPr/>
          </p:nvSpPr>
          <p:spPr bwMode="auto">
            <a:xfrm>
              <a:off x="4719" y="2838"/>
              <a:ext cx="658" cy="406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34847" name="Text Box 27"/>
            <p:cNvSpPr txBox="1">
              <a:spLocks noChangeArrowheads="1"/>
            </p:cNvSpPr>
            <p:nvPr/>
          </p:nvSpPr>
          <p:spPr bwMode="auto">
            <a:xfrm>
              <a:off x="4714" y="2813"/>
              <a:ext cx="673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Comic Sans MS" panose="030F0702030302020204" pitchFamily="66" charset="0"/>
                </a:rPr>
                <a:t>MAC trlr</a:t>
              </a: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569913" y="4703763"/>
            <a:ext cx="1146175" cy="774700"/>
            <a:chOff x="359" y="2813"/>
            <a:chExt cx="722" cy="488"/>
          </a:xfrm>
        </p:grpSpPr>
        <p:sp>
          <p:nvSpPr>
            <p:cNvPr id="34844" name="Rectangle 29"/>
            <p:cNvSpPr>
              <a:spLocks noChangeArrowheads="1"/>
            </p:cNvSpPr>
            <p:nvPr/>
          </p:nvSpPr>
          <p:spPr bwMode="auto">
            <a:xfrm>
              <a:off x="423" y="2840"/>
              <a:ext cx="658" cy="403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  <p:sp>
          <p:nvSpPr>
            <p:cNvPr id="34845" name="Text Box 30"/>
            <p:cNvSpPr txBox="1">
              <a:spLocks noChangeArrowheads="1"/>
            </p:cNvSpPr>
            <p:nvPr/>
          </p:nvSpPr>
          <p:spPr bwMode="auto">
            <a:xfrm>
              <a:off x="359" y="2813"/>
              <a:ext cx="689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Comic Sans MS" panose="030F0702030302020204" pitchFamily="66" charset="0"/>
                </a:rPr>
                <a:t>MAC hdr</a:t>
              </a:r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-347663" y="1003300"/>
            <a:ext cx="8894763" cy="1001713"/>
            <a:chOff x="937" y="3283"/>
            <a:chExt cx="4014" cy="550"/>
          </a:xfrm>
        </p:grpSpPr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1301" y="3482"/>
              <a:ext cx="3650" cy="3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r>
                <a:rPr lang="en-US" b="1" dirty="0"/>
                <a:t>User Message</a:t>
              </a:r>
            </a:p>
          </p:txBody>
        </p:sp>
        <p:sp>
          <p:nvSpPr>
            <p:cNvPr id="34843" name="AutoShape 17"/>
            <p:cNvSpPr>
              <a:spLocks/>
            </p:cNvSpPr>
            <p:nvPr/>
          </p:nvSpPr>
          <p:spPr bwMode="auto">
            <a:xfrm rot="-5400000">
              <a:off x="2851" y="1369"/>
              <a:ext cx="182" cy="4010"/>
            </a:xfrm>
            <a:prstGeom prst="leftBrace">
              <a:avLst>
                <a:gd name="adj1" fmla="val 183608"/>
                <a:gd name="adj2" fmla="val 50000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476250" y="1501775"/>
            <a:ext cx="21209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Comic Sans MS" panose="030F0702030302020204" pitchFamily="66" charset="0"/>
              </a:rPr>
              <a:t>Application hdr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rot="5400000">
            <a:off x="1819275" y="1679575"/>
            <a:ext cx="5969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457200" y="1346200"/>
            <a:ext cx="8089900" cy="693738"/>
            <a:chOff x="457203" y="1346718"/>
            <a:chExt cx="8089637" cy="693575"/>
          </a:xfrm>
        </p:grpSpPr>
        <p:cxnSp>
          <p:nvCxnSpPr>
            <p:cNvPr id="34835" name="Straight Connector 43"/>
            <p:cNvCxnSpPr>
              <a:cxnSpLocks noChangeShapeType="1"/>
            </p:cNvCxnSpPr>
            <p:nvPr/>
          </p:nvCxnSpPr>
          <p:spPr bwMode="auto">
            <a:xfrm rot="16200000" flipH="1">
              <a:off x="2421292" y="1693505"/>
              <a:ext cx="653143" cy="9331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6" name="Straight Connector 45"/>
            <p:cNvCxnSpPr>
              <a:cxnSpLocks noChangeShapeType="1"/>
            </p:cNvCxnSpPr>
            <p:nvPr/>
          </p:nvCxnSpPr>
          <p:spPr bwMode="auto">
            <a:xfrm rot="16200000" flipH="1">
              <a:off x="4747725" y="1677954"/>
              <a:ext cx="653143" cy="9331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7" name="Straight Connector 47"/>
            <p:cNvCxnSpPr>
              <a:cxnSpLocks noChangeShapeType="1"/>
            </p:cNvCxnSpPr>
            <p:nvPr/>
          </p:nvCxnSpPr>
          <p:spPr bwMode="auto">
            <a:xfrm rot="16200000" flipH="1">
              <a:off x="6999513" y="1709056"/>
              <a:ext cx="653143" cy="9331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8" name="Straight Connector 48"/>
            <p:cNvCxnSpPr>
              <a:cxnSpLocks noChangeShapeType="1"/>
            </p:cNvCxnSpPr>
            <p:nvPr/>
          </p:nvCxnSpPr>
          <p:spPr bwMode="auto">
            <a:xfrm rot="16200000" flipH="1">
              <a:off x="8215603" y="1684174"/>
              <a:ext cx="653143" cy="9331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39" name="Straight Connector 49"/>
            <p:cNvCxnSpPr>
              <a:cxnSpLocks noChangeShapeType="1"/>
            </p:cNvCxnSpPr>
            <p:nvPr/>
          </p:nvCxnSpPr>
          <p:spPr bwMode="auto">
            <a:xfrm rot="5400000">
              <a:off x="167950" y="1698172"/>
              <a:ext cx="643814" cy="9329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40" name="Straight Connector 51"/>
            <p:cNvCxnSpPr>
              <a:cxnSpLocks noChangeShapeType="1"/>
            </p:cNvCxnSpPr>
            <p:nvPr/>
          </p:nvCxnSpPr>
          <p:spPr bwMode="auto">
            <a:xfrm rot="10800000" flipV="1">
              <a:off x="457203" y="1987420"/>
              <a:ext cx="8033655" cy="9330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41" name="Straight Connector 54"/>
            <p:cNvCxnSpPr>
              <a:cxnSpLocks noChangeShapeType="1"/>
            </p:cNvCxnSpPr>
            <p:nvPr/>
          </p:nvCxnSpPr>
          <p:spPr bwMode="auto">
            <a:xfrm rot="10800000" flipV="1">
              <a:off x="488305" y="1346718"/>
              <a:ext cx="8033655" cy="9330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96585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0" grpId="0"/>
      <p:bldP spid="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569913" y="4814888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40Mbps downstream (broadcast) channels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single CMTS transmits into channels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30 Mbps upstream channels</a:t>
            </a:r>
          </a:p>
          <a:p>
            <a:pPr marL="681038" lvl="1" indent="-223838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 access: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all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users contend for certain upstream channel time slots (others assigned)</a:t>
            </a:r>
            <a:endParaRPr lang="en-US" sz="2000" i="0" dirty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157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5723" name="Picture 18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969696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Internet frames, TV channels, control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Internet frames, TV control,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18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915988" y="4119563"/>
            <a:ext cx="78327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DOCSIS: </a:t>
            </a:r>
            <a:r>
              <a:rPr lang="en-US" sz="2800" i="0" dirty="0">
                <a:latin typeface="Gill Sans MT" charset="0"/>
                <a:cs typeface="+mn-cs"/>
              </a:rPr>
              <a:t>data over cable service interface spec </a:t>
            </a:r>
            <a:endParaRPr lang="en-US" sz="2800" b="1" i="0" dirty="0"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FDM over upstream, downstream frequency channels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TDM upstream: some slots assigned, some have contention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downstream MAP frame: assigns upstream slots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request for upstream slots (and data) transmitted random access (binary backoff) in selected slots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636588" y="1304925"/>
            <a:ext cx="8008937" cy="270510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000"/>
              <a:ext cx="97002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4" name="TextBox 6"/>
            <p:cNvSpPr txBox="1">
              <a:spLocks noChangeArrowheads="1"/>
            </p:cNvSpPr>
            <p:nvPr/>
          </p:nvSpPr>
          <p:spPr bwMode="auto">
            <a:xfrm>
              <a:off x="4154488" y="3716338"/>
              <a:ext cx="1036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MAP frame for</a:t>
              </a:r>
            </a:p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116745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8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116749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2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6783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8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116789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Minislots containing 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116790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791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i="0" dirty="0" smtClean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95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4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8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5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1000"/>
                    <a:ext cx="850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1073"/>
                    <a:ext cx="40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6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5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5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6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1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3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3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4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3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4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7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1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1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1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1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3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2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2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2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8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3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0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0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1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0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0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6741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6742" name="Picture 18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(dynamic), 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Ethernet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 smtClean="0">
                <a:latin typeface="Gill Sans MT" charset="0"/>
              </a:rPr>
              <a:t>Bluetooth</a:t>
            </a:r>
            <a:r>
              <a:rPr lang="en-US" dirty="0">
                <a:latin typeface="Gill Sans MT" charset="0"/>
              </a:rPr>
              <a:t>, FDDI, 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token 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32-bit IP 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address for interface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</a:t>
            </a:r>
            <a:r>
              <a:rPr lang="en-US" dirty="0" smtClean="0">
                <a:latin typeface="Gill Sans MT" charset="0"/>
              </a:rPr>
              <a:t>sed for layer 3 (network layer) forwarding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used ‘locally” to get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latin typeface="Gill Sans MT" charset="0"/>
                <a:cs typeface="+mn-cs"/>
              </a:rPr>
              <a:t>each adapter on LAN has unique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LAN</a:t>
            </a:r>
            <a:r>
              <a:rPr lang="en-US" sz="2800" i="0" dirty="0" smtClean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address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 smtClean="0">
                <a:latin typeface="Gill Sans MT" charset="0"/>
                <a:cs typeface="+mn-cs"/>
              </a:rPr>
              <a:t>each </a:t>
            </a:r>
            <a:r>
              <a:rPr lang="en-US" sz="2400" dirty="0">
                <a:latin typeface="Gill Sans MT" charset="0"/>
                <a:cs typeface="+mn-cs"/>
              </a:rPr>
              <a:t>IP node (host, router) on LAN has </a:t>
            </a:r>
            <a:r>
              <a:rPr lang="en-US" sz="2400" dirty="0" smtClean="0">
                <a:latin typeface="Gill Sans MT" charset="0"/>
                <a:cs typeface="+mn-cs"/>
              </a:rPr>
              <a:t>table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 smtClean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 smtClean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 smtClean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B's IP address </a:t>
            </a:r>
          </a:p>
          <a:p>
            <a:pPr marL="681038" lvl="1" indent="-223838">
              <a:defRPr/>
            </a:pPr>
            <a:r>
              <a:rPr lang="en-US" sz="2000" dirty="0" smtClean="0">
                <a:latin typeface="Gill Sans MT" charset="0"/>
              </a:rPr>
              <a:t>destination </a:t>
            </a:r>
            <a:r>
              <a:rPr lang="en-US" sz="2000" dirty="0">
                <a:latin typeface="Gill Sans MT" charset="0"/>
              </a:rPr>
              <a:t>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</a:t>
            </a:r>
            <a:r>
              <a:rPr lang="en-US" sz="2000" dirty="0" smtClean="0">
                <a:latin typeface="Gill Sans MT" charset="0"/>
              </a:rPr>
              <a:t>nodes on </a:t>
            </a:r>
            <a:r>
              <a:rPr lang="en-US" sz="2000" dirty="0">
                <a:latin typeface="Gill Sans MT" charset="0"/>
              </a:rPr>
              <a:t>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/>
          <a:lstStyle/>
          <a:p>
            <a:pPr marL="111125" indent="-111125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walkthrough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focus </a:t>
            </a:r>
            <a:r>
              <a:rPr lang="en-US" dirty="0"/>
              <a:t>on addressing </a:t>
            </a:r>
            <a:r>
              <a:rPr lang="en-US" dirty="0" smtClean="0"/>
              <a:t>– </a:t>
            </a:r>
            <a:r>
              <a:rPr lang="en-US" dirty="0"/>
              <a:t>at </a:t>
            </a:r>
            <a:r>
              <a:rPr lang="en-US" dirty="0" smtClean="0"/>
              <a:t>IP </a:t>
            </a:r>
            <a:r>
              <a:rPr lang="en-US" dirty="0"/>
              <a:t>(datagram) and MAC layer (frame)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B</a:t>
            </a:r>
            <a:r>
              <a:rPr lang="ja-JP" altLang="en-US" dirty="0"/>
              <a:t>’</a:t>
            </a:r>
            <a:r>
              <a:rPr lang="en-US" dirty="0"/>
              <a:t>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IP address of first hop router, R (how?</a:t>
            </a:r>
            <a:r>
              <a:rPr lang="en-US" dirty="0" smtClean="0"/>
              <a:t>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R</a:t>
            </a:r>
            <a:r>
              <a:rPr lang="ja-JP" altLang="en-US" dirty="0"/>
              <a:t>’</a:t>
            </a:r>
            <a:r>
              <a:rPr lang="en-US" dirty="0"/>
              <a:t>s MAC address (how?)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en-US" sz="1400" smtClean="0">
              <a:latin typeface="Times New Roman" pitchFamily="18" charset="0"/>
            </a:endParaRPr>
          </a:p>
          <a:p>
            <a:pPr>
              <a:defRPr/>
            </a:pPr>
            <a:r>
              <a:rPr lang="en-US" sz="1400" smtClean="0">
                <a:latin typeface="Times New Roman" pitchFamily="18" charset="0"/>
              </a:rPr>
              <a:t>©2010, M.A.Doman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CB780D6-225C-46E9-BB96-254BDB72FE7E}" type="slidenum">
              <a:rPr lang="en-US" altLang="en-US" sz="1200" smtClean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35844" name="Line 2"/>
          <p:cNvSpPr>
            <a:spLocks noChangeShapeType="1"/>
          </p:cNvSpPr>
          <p:nvPr/>
        </p:nvSpPr>
        <p:spPr bwMode="auto">
          <a:xfrm>
            <a:off x="2044700" y="3432175"/>
            <a:ext cx="121920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3"/>
          <p:cNvSpPr>
            <a:spLocks noChangeShapeType="1"/>
          </p:cNvSpPr>
          <p:nvPr/>
        </p:nvSpPr>
        <p:spPr bwMode="auto">
          <a:xfrm>
            <a:off x="2044700" y="2898775"/>
            <a:ext cx="1219200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4"/>
          <p:cNvSpPr>
            <a:spLocks noChangeShapeType="1"/>
          </p:cNvSpPr>
          <p:nvPr/>
        </p:nvSpPr>
        <p:spPr bwMode="auto">
          <a:xfrm>
            <a:off x="2044700" y="5565775"/>
            <a:ext cx="5181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Architecture Layers</a:t>
            </a:r>
          </a:p>
        </p:txBody>
      </p:sp>
      <p:grpSp>
        <p:nvGrpSpPr>
          <p:cNvPr id="35848" name="Group 6"/>
          <p:cNvGrpSpPr>
            <a:grpSpLocks/>
          </p:cNvGrpSpPr>
          <p:nvPr/>
        </p:nvGrpSpPr>
        <p:grpSpPr bwMode="auto">
          <a:xfrm>
            <a:off x="574675" y="1679575"/>
            <a:ext cx="1470025" cy="2362200"/>
            <a:chOff x="240" y="1248"/>
            <a:chExt cx="1056" cy="1488"/>
          </a:xfrm>
        </p:grpSpPr>
        <p:sp>
          <p:nvSpPr>
            <p:cNvPr id="35895" name="Rectangle 7"/>
            <p:cNvSpPr>
              <a:spLocks noChangeArrowheads="1"/>
            </p:cNvSpPr>
            <p:nvPr/>
          </p:nvSpPr>
          <p:spPr bwMode="auto">
            <a:xfrm>
              <a:off x="240" y="2448"/>
              <a:ext cx="1056" cy="28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Phys</a:t>
              </a:r>
            </a:p>
          </p:txBody>
        </p:sp>
        <p:sp>
          <p:nvSpPr>
            <p:cNvPr id="35896" name="Rectangle 8"/>
            <p:cNvSpPr>
              <a:spLocks noChangeArrowheads="1"/>
            </p:cNvSpPr>
            <p:nvPr/>
          </p:nvSpPr>
          <p:spPr bwMode="auto">
            <a:xfrm>
              <a:off x="240" y="2160"/>
              <a:ext cx="1056" cy="28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Link</a:t>
              </a:r>
            </a:p>
          </p:txBody>
        </p:sp>
        <p:sp>
          <p:nvSpPr>
            <p:cNvPr id="35897" name="Rectangle 9"/>
            <p:cNvSpPr>
              <a:spLocks noChangeArrowheads="1"/>
            </p:cNvSpPr>
            <p:nvPr/>
          </p:nvSpPr>
          <p:spPr bwMode="auto">
            <a:xfrm>
              <a:off x="240" y="1872"/>
              <a:ext cx="1056" cy="28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Network</a:t>
              </a:r>
            </a:p>
          </p:txBody>
        </p:sp>
        <p:sp>
          <p:nvSpPr>
            <p:cNvPr id="35898" name="Rectangle 10"/>
            <p:cNvSpPr>
              <a:spLocks noChangeArrowheads="1"/>
            </p:cNvSpPr>
            <p:nvPr/>
          </p:nvSpPr>
          <p:spPr bwMode="auto">
            <a:xfrm>
              <a:off x="240" y="1536"/>
              <a:ext cx="1056" cy="33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Transport</a:t>
              </a:r>
            </a:p>
          </p:txBody>
        </p:sp>
        <p:sp>
          <p:nvSpPr>
            <p:cNvPr id="35899" name="Rectangle 11"/>
            <p:cNvSpPr>
              <a:spLocks noChangeArrowheads="1"/>
            </p:cNvSpPr>
            <p:nvPr/>
          </p:nvSpPr>
          <p:spPr bwMode="auto">
            <a:xfrm>
              <a:off x="240" y="1248"/>
              <a:ext cx="1056" cy="28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Application</a:t>
              </a:r>
            </a:p>
          </p:txBody>
        </p:sp>
      </p:grpSp>
      <p:grpSp>
        <p:nvGrpSpPr>
          <p:cNvPr id="35849" name="Group 12"/>
          <p:cNvGrpSpPr>
            <a:grpSpLocks/>
          </p:cNvGrpSpPr>
          <p:nvPr/>
        </p:nvGrpSpPr>
        <p:grpSpPr bwMode="auto">
          <a:xfrm>
            <a:off x="6891338" y="1679575"/>
            <a:ext cx="1625600" cy="2362200"/>
            <a:chOff x="4414" y="1248"/>
            <a:chExt cx="1056" cy="1488"/>
          </a:xfrm>
        </p:grpSpPr>
        <p:sp>
          <p:nvSpPr>
            <p:cNvPr id="35890" name="Rectangle 13"/>
            <p:cNvSpPr>
              <a:spLocks noChangeArrowheads="1"/>
            </p:cNvSpPr>
            <p:nvPr/>
          </p:nvSpPr>
          <p:spPr bwMode="auto">
            <a:xfrm>
              <a:off x="4414" y="2448"/>
              <a:ext cx="1056" cy="28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Phys</a:t>
              </a:r>
            </a:p>
          </p:txBody>
        </p:sp>
        <p:sp>
          <p:nvSpPr>
            <p:cNvPr id="35891" name="Rectangle 14"/>
            <p:cNvSpPr>
              <a:spLocks noChangeArrowheads="1"/>
            </p:cNvSpPr>
            <p:nvPr/>
          </p:nvSpPr>
          <p:spPr bwMode="auto">
            <a:xfrm>
              <a:off x="4414" y="2160"/>
              <a:ext cx="1056" cy="28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Link</a:t>
              </a:r>
            </a:p>
          </p:txBody>
        </p:sp>
        <p:sp>
          <p:nvSpPr>
            <p:cNvPr id="35892" name="Rectangle 15"/>
            <p:cNvSpPr>
              <a:spLocks noChangeArrowheads="1"/>
            </p:cNvSpPr>
            <p:nvPr/>
          </p:nvSpPr>
          <p:spPr bwMode="auto">
            <a:xfrm>
              <a:off x="4414" y="1872"/>
              <a:ext cx="1056" cy="28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Network</a:t>
              </a:r>
            </a:p>
          </p:txBody>
        </p:sp>
        <p:sp>
          <p:nvSpPr>
            <p:cNvPr id="35893" name="Rectangle 16"/>
            <p:cNvSpPr>
              <a:spLocks noChangeArrowheads="1"/>
            </p:cNvSpPr>
            <p:nvPr/>
          </p:nvSpPr>
          <p:spPr bwMode="auto">
            <a:xfrm>
              <a:off x="4414" y="1536"/>
              <a:ext cx="1056" cy="33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Transport</a:t>
              </a:r>
            </a:p>
          </p:txBody>
        </p:sp>
        <p:sp>
          <p:nvSpPr>
            <p:cNvPr id="35894" name="Rectangle 17"/>
            <p:cNvSpPr>
              <a:spLocks noChangeArrowheads="1"/>
            </p:cNvSpPr>
            <p:nvPr/>
          </p:nvSpPr>
          <p:spPr bwMode="auto">
            <a:xfrm>
              <a:off x="4414" y="1248"/>
              <a:ext cx="1056" cy="28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Application</a:t>
              </a:r>
            </a:p>
          </p:txBody>
        </p:sp>
      </p:grpSp>
      <p:sp>
        <p:nvSpPr>
          <p:cNvPr id="35850" name="Rectangle 18"/>
          <p:cNvSpPr>
            <a:spLocks noChangeArrowheads="1"/>
          </p:cNvSpPr>
          <p:nvPr/>
        </p:nvSpPr>
        <p:spPr bwMode="auto">
          <a:xfrm>
            <a:off x="3263900" y="3584575"/>
            <a:ext cx="1295400" cy="4572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Phy</a:t>
            </a:r>
          </a:p>
        </p:txBody>
      </p:sp>
      <p:sp>
        <p:nvSpPr>
          <p:cNvPr id="35851" name="Rectangle 19"/>
          <p:cNvSpPr>
            <a:spLocks noChangeArrowheads="1"/>
          </p:cNvSpPr>
          <p:nvPr/>
        </p:nvSpPr>
        <p:spPr bwMode="auto">
          <a:xfrm>
            <a:off x="3263900" y="3127375"/>
            <a:ext cx="1295400" cy="4572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DL</a:t>
            </a:r>
          </a:p>
        </p:txBody>
      </p:sp>
      <p:sp>
        <p:nvSpPr>
          <p:cNvPr id="35852" name="Rectangle 20"/>
          <p:cNvSpPr>
            <a:spLocks noChangeArrowheads="1"/>
          </p:cNvSpPr>
          <p:nvPr/>
        </p:nvSpPr>
        <p:spPr bwMode="auto">
          <a:xfrm>
            <a:off x="3263900" y="2682875"/>
            <a:ext cx="2590800" cy="4572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IP</a:t>
            </a:r>
          </a:p>
        </p:txBody>
      </p:sp>
      <p:sp>
        <p:nvSpPr>
          <p:cNvPr id="35853" name="Rectangle 21"/>
          <p:cNvSpPr>
            <a:spLocks noChangeArrowheads="1"/>
          </p:cNvSpPr>
          <p:nvPr/>
        </p:nvSpPr>
        <p:spPr bwMode="auto">
          <a:xfrm>
            <a:off x="4559300" y="3584575"/>
            <a:ext cx="1295400" cy="4572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Phys</a:t>
            </a:r>
          </a:p>
        </p:txBody>
      </p:sp>
      <p:sp>
        <p:nvSpPr>
          <p:cNvPr id="35854" name="Rectangle 22"/>
          <p:cNvSpPr>
            <a:spLocks noChangeArrowheads="1"/>
          </p:cNvSpPr>
          <p:nvPr/>
        </p:nvSpPr>
        <p:spPr bwMode="auto">
          <a:xfrm>
            <a:off x="4559300" y="3127375"/>
            <a:ext cx="1295400" cy="4572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DL</a:t>
            </a:r>
          </a:p>
        </p:txBody>
      </p:sp>
      <p:sp>
        <p:nvSpPr>
          <p:cNvPr id="35855" name="AutoShape 23"/>
          <p:cNvSpPr>
            <a:spLocks noChangeArrowheads="1"/>
          </p:cNvSpPr>
          <p:nvPr/>
        </p:nvSpPr>
        <p:spPr bwMode="auto">
          <a:xfrm flipV="1">
            <a:off x="1587500" y="3584575"/>
            <a:ext cx="2209800" cy="914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817" y="10800"/>
                </a:moveTo>
                <a:cubicBezTo>
                  <a:pt x="3817" y="6943"/>
                  <a:pt x="6943" y="3817"/>
                  <a:pt x="10800" y="3817"/>
                </a:cubicBezTo>
                <a:cubicBezTo>
                  <a:pt x="14656" y="3816"/>
                  <a:pt x="17782" y="6943"/>
                  <a:pt x="17783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3817" y="108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AutoShape 24"/>
          <p:cNvSpPr>
            <a:spLocks noChangeArrowheads="1"/>
          </p:cNvSpPr>
          <p:nvPr/>
        </p:nvSpPr>
        <p:spPr bwMode="auto">
          <a:xfrm flipV="1">
            <a:off x="5321300" y="3584575"/>
            <a:ext cx="2209800" cy="914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568" y="10800"/>
                </a:moveTo>
                <a:cubicBezTo>
                  <a:pt x="3568" y="6805"/>
                  <a:pt x="6805" y="3568"/>
                  <a:pt x="10800" y="3568"/>
                </a:cubicBezTo>
                <a:cubicBezTo>
                  <a:pt x="14794" y="3567"/>
                  <a:pt x="18031" y="6805"/>
                  <a:pt x="18032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3568" y="108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Line 25"/>
          <p:cNvSpPr>
            <a:spLocks noChangeShapeType="1"/>
          </p:cNvSpPr>
          <p:nvPr/>
        </p:nvSpPr>
        <p:spPr bwMode="auto">
          <a:xfrm>
            <a:off x="2120900" y="2365375"/>
            <a:ext cx="4748213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Line 26"/>
          <p:cNvSpPr>
            <a:spLocks noChangeShapeType="1"/>
          </p:cNvSpPr>
          <p:nvPr/>
        </p:nvSpPr>
        <p:spPr bwMode="auto">
          <a:xfrm>
            <a:off x="2120900" y="1908175"/>
            <a:ext cx="4735513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Text Box 27"/>
          <p:cNvSpPr txBox="1">
            <a:spLocks noChangeArrowheads="1"/>
          </p:cNvSpPr>
          <p:nvPr/>
        </p:nvSpPr>
        <p:spPr bwMode="auto">
          <a:xfrm>
            <a:off x="625475" y="4687888"/>
            <a:ext cx="24812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omic Sans MS" panose="030F0702030302020204" pitchFamily="66" charset="0"/>
              </a:rPr>
              <a:t>Open System A</a:t>
            </a:r>
          </a:p>
        </p:txBody>
      </p:sp>
      <p:sp>
        <p:nvSpPr>
          <p:cNvPr id="35860" name="Text Box 28"/>
          <p:cNvSpPr txBox="1">
            <a:spLocks noChangeArrowheads="1"/>
          </p:cNvSpPr>
          <p:nvPr/>
        </p:nvSpPr>
        <p:spPr bwMode="auto">
          <a:xfrm>
            <a:off x="3633788" y="45466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omic Sans MS" panose="030F0702030302020204" pitchFamily="66" charset="0"/>
              </a:rPr>
              <a:t>Relay Node</a:t>
            </a:r>
          </a:p>
        </p:txBody>
      </p:sp>
      <p:sp>
        <p:nvSpPr>
          <p:cNvPr id="35861" name="Text Box 29"/>
          <p:cNvSpPr txBox="1">
            <a:spLocks noChangeArrowheads="1"/>
          </p:cNvSpPr>
          <p:nvPr/>
        </p:nvSpPr>
        <p:spPr bwMode="auto">
          <a:xfrm>
            <a:off x="6140450" y="4675188"/>
            <a:ext cx="2546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omic Sans MS" panose="030F0702030302020204" pitchFamily="66" charset="0"/>
              </a:rPr>
              <a:t>Open System  B</a:t>
            </a:r>
          </a:p>
        </p:txBody>
      </p:sp>
      <p:grpSp>
        <p:nvGrpSpPr>
          <p:cNvPr id="35862" name="Group 30"/>
          <p:cNvGrpSpPr>
            <a:grpSpLocks/>
          </p:cNvGrpSpPr>
          <p:nvPr/>
        </p:nvGrpSpPr>
        <p:grpSpPr bwMode="auto">
          <a:xfrm>
            <a:off x="7150100" y="5184775"/>
            <a:ext cx="1143000" cy="762000"/>
            <a:chOff x="3072" y="3264"/>
            <a:chExt cx="783" cy="601"/>
          </a:xfrm>
        </p:grpSpPr>
        <p:pic>
          <p:nvPicPr>
            <p:cNvPr id="35888" name="Picture 3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264"/>
              <a:ext cx="521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89" name="Picture 32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264"/>
              <a:ext cx="25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63" name="Group 33"/>
          <p:cNvGrpSpPr>
            <a:grpSpLocks/>
          </p:cNvGrpSpPr>
          <p:nvPr/>
        </p:nvGrpSpPr>
        <p:grpSpPr bwMode="auto">
          <a:xfrm>
            <a:off x="4406900" y="5413375"/>
            <a:ext cx="609600" cy="381000"/>
            <a:chOff x="624" y="1152"/>
            <a:chExt cx="617" cy="425"/>
          </a:xfrm>
        </p:grpSpPr>
        <p:grpSp>
          <p:nvGrpSpPr>
            <p:cNvPr id="35882" name="Group 34"/>
            <p:cNvGrpSpPr>
              <a:grpSpLocks/>
            </p:cNvGrpSpPr>
            <p:nvPr/>
          </p:nvGrpSpPr>
          <p:grpSpPr bwMode="auto">
            <a:xfrm>
              <a:off x="624" y="1152"/>
              <a:ext cx="617" cy="425"/>
              <a:chOff x="672" y="1104"/>
              <a:chExt cx="617" cy="425"/>
            </a:xfrm>
          </p:grpSpPr>
          <p:sp>
            <p:nvSpPr>
              <p:cNvPr id="35884" name="Freeform 35"/>
              <p:cNvSpPr>
                <a:spLocks/>
              </p:cNvSpPr>
              <p:nvPr/>
            </p:nvSpPr>
            <p:spPr bwMode="auto">
              <a:xfrm>
                <a:off x="672" y="1104"/>
                <a:ext cx="617" cy="249"/>
              </a:xfrm>
              <a:custGeom>
                <a:avLst/>
                <a:gdLst>
                  <a:gd name="T0" fmla="*/ 1 w 1037"/>
                  <a:gd name="T1" fmla="*/ 1 h 361"/>
                  <a:gd name="T2" fmla="*/ 1 w 1037"/>
                  <a:gd name="T3" fmla="*/ 1 h 361"/>
                  <a:gd name="T4" fmla="*/ 1 w 1037"/>
                  <a:gd name="T5" fmla="*/ 1 h 361"/>
                  <a:gd name="T6" fmla="*/ 1 w 1037"/>
                  <a:gd name="T7" fmla="*/ 1 h 361"/>
                  <a:gd name="T8" fmla="*/ 1 w 1037"/>
                  <a:gd name="T9" fmla="*/ 1 h 361"/>
                  <a:gd name="T10" fmla="*/ 1 w 1037"/>
                  <a:gd name="T11" fmla="*/ 1 h 361"/>
                  <a:gd name="T12" fmla="*/ 1 w 1037"/>
                  <a:gd name="T13" fmla="*/ 1 h 361"/>
                  <a:gd name="T14" fmla="*/ 1 w 1037"/>
                  <a:gd name="T15" fmla="*/ 1 h 361"/>
                  <a:gd name="T16" fmla="*/ 1 w 1037"/>
                  <a:gd name="T17" fmla="*/ 1 h 361"/>
                  <a:gd name="T18" fmla="*/ 1 w 1037"/>
                  <a:gd name="T19" fmla="*/ 1 h 361"/>
                  <a:gd name="T20" fmla="*/ 1 w 1037"/>
                  <a:gd name="T21" fmla="*/ 0 h 361"/>
                  <a:gd name="T22" fmla="*/ 1 w 1037"/>
                  <a:gd name="T23" fmla="*/ 1 h 361"/>
                  <a:gd name="T24" fmla="*/ 1 w 1037"/>
                  <a:gd name="T25" fmla="*/ 1 h 361"/>
                  <a:gd name="T26" fmla="*/ 1 w 1037"/>
                  <a:gd name="T27" fmla="*/ 1 h 361"/>
                  <a:gd name="T28" fmla="*/ 1 w 1037"/>
                  <a:gd name="T29" fmla="*/ 1 h 361"/>
                  <a:gd name="T30" fmla="*/ 1 w 1037"/>
                  <a:gd name="T31" fmla="*/ 1 h 361"/>
                  <a:gd name="T32" fmla="*/ 1 w 1037"/>
                  <a:gd name="T33" fmla="*/ 1 h 361"/>
                  <a:gd name="T34" fmla="*/ 1 w 1037"/>
                  <a:gd name="T35" fmla="*/ 1 h 361"/>
                  <a:gd name="T36" fmla="*/ 1 w 1037"/>
                  <a:gd name="T37" fmla="*/ 1 h 361"/>
                  <a:gd name="T38" fmla="*/ 1 w 1037"/>
                  <a:gd name="T39" fmla="*/ 1 h 361"/>
                  <a:gd name="T40" fmla="*/ 1 w 1037"/>
                  <a:gd name="T41" fmla="*/ 1 h 361"/>
                  <a:gd name="T42" fmla="*/ 1 w 1037"/>
                  <a:gd name="T43" fmla="*/ 1 h 361"/>
                  <a:gd name="T44" fmla="*/ 1 w 1037"/>
                  <a:gd name="T45" fmla="*/ 1 h 361"/>
                  <a:gd name="T46" fmla="*/ 1 w 1037"/>
                  <a:gd name="T47" fmla="*/ 1 h 361"/>
                  <a:gd name="T48" fmla="*/ 1 w 1037"/>
                  <a:gd name="T49" fmla="*/ 1 h 361"/>
                  <a:gd name="T50" fmla="*/ 1 w 1037"/>
                  <a:gd name="T51" fmla="*/ 1 h 361"/>
                  <a:gd name="T52" fmla="*/ 1 w 1037"/>
                  <a:gd name="T53" fmla="*/ 2 h 361"/>
                  <a:gd name="T54" fmla="*/ 1 w 1037"/>
                  <a:gd name="T55" fmla="*/ 2 h 361"/>
                  <a:gd name="T56" fmla="*/ 1 w 1037"/>
                  <a:gd name="T57" fmla="*/ 2 h 361"/>
                  <a:gd name="T58" fmla="*/ 1 w 1037"/>
                  <a:gd name="T59" fmla="*/ 2 h 361"/>
                  <a:gd name="T60" fmla="*/ 1 w 1037"/>
                  <a:gd name="T61" fmla="*/ 2 h 361"/>
                  <a:gd name="T62" fmla="*/ 1 w 1037"/>
                  <a:gd name="T63" fmla="*/ 2 h 361"/>
                  <a:gd name="T64" fmla="*/ 1 w 1037"/>
                  <a:gd name="T65" fmla="*/ 2 h 361"/>
                  <a:gd name="T66" fmla="*/ 1 w 1037"/>
                  <a:gd name="T67" fmla="*/ 2 h 361"/>
                  <a:gd name="T68" fmla="*/ 1 w 1037"/>
                  <a:gd name="T69" fmla="*/ 2 h 361"/>
                  <a:gd name="T70" fmla="*/ 1 w 1037"/>
                  <a:gd name="T71" fmla="*/ 2 h 361"/>
                  <a:gd name="T72" fmla="*/ 1 w 1037"/>
                  <a:gd name="T73" fmla="*/ 2 h 361"/>
                  <a:gd name="T74" fmla="*/ 1 w 1037"/>
                  <a:gd name="T75" fmla="*/ 2 h 361"/>
                  <a:gd name="T76" fmla="*/ 1 w 1037"/>
                  <a:gd name="T77" fmla="*/ 1 h 361"/>
                  <a:gd name="T78" fmla="*/ 1 w 1037"/>
                  <a:gd name="T79" fmla="*/ 1 h 361"/>
                  <a:gd name="T80" fmla="*/ 1 w 1037"/>
                  <a:gd name="T81" fmla="*/ 1 h 361"/>
                  <a:gd name="T82" fmla="*/ 1 w 1037"/>
                  <a:gd name="T83" fmla="*/ 1 h 361"/>
                  <a:gd name="T84" fmla="*/ 1 w 1037"/>
                  <a:gd name="T85" fmla="*/ 1 h 3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37"/>
                  <a:gd name="T130" fmla="*/ 0 h 361"/>
                  <a:gd name="T131" fmla="*/ 1037 w 1037"/>
                  <a:gd name="T132" fmla="*/ 361 h 3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37" h="361">
                    <a:moveTo>
                      <a:pt x="1037" y="181"/>
                    </a:moveTo>
                    <a:lnTo>
                      <a:pt x="1037" y="173"/>
                    </a:lnTo>
                    <a:lnTo>
                      <a:pt x="1035" y="164"/>
                    </a:lnTo>
                    <a:lnTo>
                      <a:pt x="1031" y="154"/>
                    </a:lnTo>
                    <a:lnTo>
                      <a:pt x="1027" y="146"/>
                    </a:lnTo>
                    <a:lnTo>
                      <a:pt x="1021" y="137"/>
                    </a:lnTo>
                    <a:lnTo>
                      <a:pt x="1014" y="127"/>
                    </a:lnTo>
                    <a:lnTo>
                      <a:pt x="1006" y="119"/>
                    </a:lnTo>
                    <a:lnTo>
                      <a:pt x="997" y="112"/>
                    </a:lnTo>
                    <a:lnTo>
                      <a:pt x="987" y="104"/>
                    </a:lnTo>
                    <a:lnTo>
                      <a:pt x="974" y="96"/>
                    </a:lnTo>
                    <a:lnTo>
                      <a:pt x="962" y="89"/>
                    </a:lnTo>
                    <a:lnTo>
                      <a:pt x="949" y="81"/>
                    </a:lnTo>
                    <a:lnTo>
                      <a:pt x="933" y="73"/>
                    </a:lnTo>
                    <a:lnTo>
                      <a:pt x="918" y="68"/>
                    </a:lnTo>
                    <a:lnTo>
                      <a:pt x="903" y="60"/>
                    </a:lnTo>
                    <a:lnTo>
                      <a:pt x="885" y="54"/>
                    </a:lnTo>
                    <a:lnTo>
                      <a:pt x="868" y="48"/>
                    </a:lnTo>
                    <a:lnTo>
                      <a:pt x="849" y="43"/>
                    </a:lnTo>
                    <a:lnTo>
                      <a:pt x="830" y="37"/>
                    </a:lnTo>
                    <a:lnTo>
                      <a:pt x="809" y="33"/>
                    </a:lnTo>
                    <a:lnTo>
                      <a:pt x="788" y="27"/>
                    </a:lnTo>
                    <a:lnTo>
                      <a:pt x="767" y="23"/>
                    </a:lnTo>
                    <a:lnTo>
                      <a:pt x="744" y="20"/>
                    </a:lnTo>
                    <a:lnTo>
                      <a:pt x="721" y="16"/>
                    </a:lnTo>
                    <a:lnTo>
                      <a:pt x="698" y="12"/>
                    </a:lnTo>
                    <a:lnTo>
                      <a:pt x="673" y="10"/>
                    </a:lnTo>
                    <a:lnTo>
                      <a:pt x="648" y="6"/>
                    </a:lnTo>
                    <a:lnTo>
                      <a:pt x="623" y="4"/>
                    </a:lnTo>
                    <a:lnTo>
                      <a:pt x="598" y="4"/>
                    </a:lnTo>
                    <a:lnTo>
                      <a:pt x="571" y="2"/>
                    </a:lnTo>
                    <a:lnTo>
                      <a:pt x="546" y="2"/>
                    </a:lnTo>
                    <a:lnTo>
                      <a:pt x="520" y="0"/>
                    </a:lnTo>
                    <a:lnTo>
                      <a:pt x="493" y="2"/>
                    </a:lnTo>
                    <a:lnTo>
                      <a:pt x="466" y="2"/>
                    </a:lnTo>
                    <a:lnTo>
                      <a:pt x="441" y="4"/>
                    </a:lnTo>
                    <a:lnTo>
                      <a:pt x="414" y="4"/>
                    </a:lnTo>
                    <a:lnTo>
                      <a:pt x="389" y="6"/>
                    </a:lnTo>
                    <a:lnTo>
                      <a:pt x="364" y="10"/>
                    </a:lnTo>
                    <a:lnTo>
                      <a:pt x="341" y="12"/>
                    </a:lnTo>
                    <a:lnTo>
                      <a:pt x="318" y="16"/>
                    </a:lnTo>
                    <a:lnTo>
                      <a:pt x="295" y="20"/>
                    </a:lnTo>
                    <a:lnTo>
                      <a:pt x="272" y="23"/>
                    </a:lnTo>
                    <a:lnTo>
                      <a:pt x="251" y="27"/>
                    </a:lnTo>
                    <a:lnTo>
                      <a:pt x="230" y="33"/>
                    </a:lnTo>
                    <a:lnTo>
                      <a:pt x="209" y="37"/>
                    </a:lnTo>
                    <a:lnTo>
                      <a:pt x="190" y="43"/>
                    </a:lnTo>
                    <a:lnTo>
                      <a:pt x="171" y="48"/>
                    </a:lnTo>
                    <a:lnTo>
                      <a:pt x="154" y="54"/>
                    </a:lnTo>
                    <a:lnTo>
                      <a:pt x="136" y="60"/>
                    </a:lnTo>
                    <a:lnTo>
                      <a:pt x="119" y="68"/>
                    </a:lnTo>
                    <a:lnTo>
                      <a:pt x="104" y="73"/>
                    </a:lnTo>
                    <a:lnTo>
                      <a:pt x="90" y="81"/>
                    </a:lnTo>
                    <a:lnTo>
                      <a:pt x="77" y="89"/>
                    </a:lnTo>
                    <a:lnTo>
                      <a:pt x="64" y="96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19"/>
                    </a:lnTo>
                    <a:lnTo>
                      <a:pt x="25" y="127"/>
                    </a:lnTo>
                    <a:lnTo>
                      <a:pt x="18" y="137"/>
                    </a:lnTo>
                    <a:lnTo>
                      <a:pt x="12" y="146"/>
                    </a:lnTo>
                    <a:lnTo>
                      <a:pt x="8" y="154"/>
                    </a:lnTo>
                    <a:lnTo>
                      <a:pt x="4" y="164"/>
                    </a:lnTo>
                    <a:lnTo>
                      <a:pt x="2" y="173"/>
                    </a:lnTo>
                    <a:lnTo>
                      <a:pt x="0" y="181"/>
                    </a:lnTo>
                    <a:lnTo>
                      <a:pt x="2" y="190"/>
                    </a:lnTo>
                    <a:lnTo>
                      <a:pt x="4" y="200"/>
                    </a:lnTo>
                    <a:lnTo>
                      <a:pt x="8" y="210"/>
                    </a:lnTo>
                    <a:lnTo>
                      <a:pt x="12" y="217"/>
                    </a:lnTo>
                    <a:lnTo>
                      <a:pt x="18" y="227"/>
                    </a:lnTo>
                    <a:lnTo>
                      <a:pt x="25" y="235"/>
                    </a:lnTo>
                    <a:lnTo>
                      <a:pt x="33" y="244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7"/>
                    </a:lnTo>
                    <a:lnTo>
                      <a:pt x="77" y="275"/>
                    </a:lnTo>
                    <a:lnTo>
                      <a:pt x="90" y="283"/>
                    </a:lnTo>
                    <a:lnTo>
                      <a:pt x="104" y="290"/>
                    </a:lnTo>
                    <a:lnTo>
                      <a:pt x="119" y="296"/>
                    </a:lnTo>
                    <a:lnTo>
                      <a:pt x="136" y="304"/>
                    </a:lnTo>
                    <a:lnTo>
                      <a:pt x="154" y="310"/>
                    </a:lnTo>
                    <a:lnTo>
                      <a:pt x="171" y="315"/>
                    </a:lnTo>
                    <a:lnTo>
                      <a:pt x="190" y="321"/>
                    </a:lnTo>
                    <a:lnTo>
                      <a:pt x="209" y="327"/>
                    </a:lnTo>
                    <a:lnTo>
                      <a:pt x="230" y="331"/>
                    </a:lnTo>
                    <a:lnTo>
                      <a:pt x="251" y="336"/>
                    </a:lnTo>
                    <a:lnTo>
                      <a:pt x="272" y="340"/>
                    </a:lnTo>
                    <a:lnTo>
                      <a:pt x="295" y="344"/>
                    </a:lnTo>
                    <a:lnTo>
                      <a:pt x="318" y="348"/>
                    </a:lnTo>
                    <a:lnTo>
                      <a:pt x="341" y="352"/>
                    </a:lnTo>
                    <a:lnTo>
                      <a:pt x="364" y="354"/>
                    </a:lnTo>
                    <a:lnTo>
                      <a:pt x="389" y="356"/>
                    </a:lnTo>
                    <a:lnTo>
                      <a:pt x="414" y="358"/>
                    </a:lnTo>
                    <a:lnTo>
                      <a:pt x="441" y="359"/>
                    </a:lnTo>
                    <a:lnTo>
                      <a:pt x="466" y="361"/>
                    </a:lnTo>
                    <a:lnTo>
                      <a:pt x="493" y="361"/>
                    </a:lnTo>
                    <a:lnTo>
                      <a:pt x="520" y="361"/>
                    </a:lnTo>
                    <a:lnTo>
                      <a:pt x="546" y="361"/>
                    </a:lnTo>
                    <a:lnTo>
                      <a:pt x="571" y="361"/>
                    </a:lnTo>
                    <a:lnTo>
                      <a:pt x="598" y="359"/>
                    </a:lnTo>
                    <a:lnTo>
                      <a:pt x="623" y="358"/>
                    </a:lnTo>
                    <a:lnTo>
                      <a:pt x="648" y="356"/>
                    </a:lnTo>
                    <a:lnTo>
                      <a:pt x="673" y="354"/>
                    </a:lnTo>
                    <a:lnTo>
                      <a:pt x="698" y="352"/>
                    </a:lnTo>
                    <a:lnTo>
                      <a:pt x="721" y="348"/>
                    </a:lnTo>
                    <a:lnTo>
                      <a:pt x="744" y="344"/>
                    </a:lnTo>
                    <a:lnTo>
                      <a:pt x="767" y="340"/>
                    </a:lnTo>
                    <a:lnTo>
                      <a:pt x="788" y="336"/>
                    </a:lnTo>
                    <a:lnTo>
                      <a:pt x="809" y="331"/>
                    </a:lnTo>
                    <a:lnTo>
                      <a:pt x="830" y="327"/>
                    </a:lnTo>
                    <a:lnTo>
                      <a:pt x="849" y="321"/>
                    </a:lnTo>
                    <a:lnTo>
                      <a:pt x="868" y="315"/>
                    </a:lnTo>
                    <a:lnTo>
                      <a:pt x="885" y="310"/>
                    </a:lnTo>
                    <a:lnTo>
                      <a:pt x="903" y="304"/>
                    </a:lnTo>
                    <a:lnTo>
                      <a:pt x="918" y="296"/>
                    </a:lnTo>
                    <a:lnTo>
                      <a:pt x="933" y="290"/>
                    </a:lnTo>
                    <a:lnTo>
                      <a:pt x="949" y="283"/>
                    </a:lnTo>
                    <a:lnTo>
                      <a:pt x="962" y="275"/>
                    </a:lnTo>
                    <a:lnTo>
                      <a:pt x="974" y="267"/>
                    </a:lnTo>
                    <a:lnTo>
                      <a:pt x="987" y="260"/>
                    </a:lnTo>
                    <a:lnTo>
                      <a:pt x="997" y="252"/>
                    </a:lnTo>
                    <a:lnTo>
                      <a:pt x="1006" y="244"/>
                    </a:lnTo>
                    <a:lnTo>
                      <a:pt x="1014" y="235"/>
                    </a:lnTo>
                    <a:lnTo>
                      <a:pt x="1021" y="227"/>
                    </a:lnTo>
                    <a:lnTo>
                      <a:pt x="1027" y="217"/>
                    </a:lnTo>
                    <a:lnTo>
                      <a:pt x="1031" y="210"/>
                    </a:lnTo>
                    <a:lnTo>
                      <a:pt x="1035" y="200"/>
                    </a:lnTo>
                    <a:lnTo>
                      <a:pt x="1037" y="190"/>
                    </a:lnTo>
                    <a:lnTo>
                      <a:pt x="1037" y="181"/>
                    </a:lnTo>
                    <a:close/>
                  </a:path>
                </a:pathLst>
              </a:custGeom>
              <a:solidFill>
                <a:srgbClr val="BFBFB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5" name="Freeform 36"/>
              <p:cNvSpPr>
                <a:spLocks/>
              </p:cNvSpPr>
              <p:nvPr/>
            </p:nvSpPr>
            <p:spPr bwMode="auto">
              <a:xfrm>
                <a:off x="672" y="1104"/>
                <a:ext cx="617" cy="249"/>
              </a:xfrm>
              <a:custGeom>
                <a:avLst/>
                <a:gdLst>
                  <a:gd name="T0" fmla="*/ 1 w 1037"/>
                  <a:gd name="T1" fmla="*/ 1 h 361"/>
                  <a:gd name="T2" fmla="*/ 1 w 1037"/>
                  <a:gd name="T3" fmla="*/ 1 h 361"/>
                  <a:gd name="T4" fmla="*/ 1 w 1037"/>
                  <a:gd name="T5" fmla="*/ 1 h 361"/>
                  <a:gd name="T6" fmla="*/ 1 w 1037"/>
                  <a:gd name="T7" fmla="*/ 1 h 361"/>
                  <a:gd name="T8" fmla="*/ 1 w 1037"/>
                  <a:gd name="T9" fmla="*/ 1 h 361"/>
                  <a:gd name="T10" fmla="*/ 1 w 1037"/>
                  <a:gd name="T11" fmla="*/ 1 h 361"/>
                  <a:gd name="T12" fmla="*/ 1 w 1037"/>
                  <a:gd name="T13" fmla="*/ 1 h 361"/>
                  <a:gd name="T14" fmla="*/ 1 w 1037"/>
                  <a:gd name="T15" fmla="*/ 1 h 361"/>
                  <a:gd name="T16" fmla="*/ 1 w 1037"/>
                  <a:gd name="T17" fmla="*/ 1 h 361"/>
                  <a:gd name="T18" fmla="*/ 1 w 1037"/>
                  <a:gd name="T19" fmla="*/ 1 h 361"/>
                  <a:gd name="T20" fmla="*/ 1 w 1037"/>
                  <a:gd name="T21" fmla="*/ 0 h 361"/>
                  <a:gd name="T22" fmla="*/ 1 w 1037"/>
                  <a:gd name="T23" fmla="*/ 1 h 361"/>
                  <a:gd name="T24" fmla="*/ 1 w 1037"/>
                  <a:gd name="T25" fmla="*/ 1 h 361"/>
                  <a:gd name="T26" fmla="*/ 1 w 1037"/>
                  <a:gd name="T27" fmla="*/ 1 h 361"/>
                  <a:gd name="T28" fmla="*/ 1 w 1037"/>
                  <a:gd name="T29" fmla="*/ 1 h 361"/>
                  <a:gd name="T30" fmla="*/ 1 w 1037"/>
                  <a:gd name="T31" fmla="*/ 1 h 361"/>
                  <a:gd name="T32" fmla="*/ 1 w 1037"/>
                  <a:gd name="T33" fmla="*/ 1 h 361"/>
                  <a:gd name="T34" fmla="*/ 1 w 1037"/>
                  <a:gd name="T35" fmla="*/ 1 h 361"/>
                  <a:gd name="T36" fmla="*/ 1 w 1037"/>
                  <a:gd name="T37" fmla="*/ 1 h 361"/>
                  <a:gd name="T38" fmla="*/ 1 w 1037"/>
                  <a:gd name="T39" fmla="*/ 1 h 361"/>
                  <a:gd name="T40" fmla="*/ 1 w 1037"/>
                  <a:gd name="T41" fmla="*/ 1 h 361"/>
                  <a:gd name="T42" fmla="*/ 1 w 1037"/>
                  <a:gd name="T43" fmla="*/ 1 h 361"/>
                  <a:gd name="T44" fmla="*/ 1 w 1037"/>
                  <a:gd name="T45" fmla="*/ 1 h 361"/>
                  <a:gd name="T46" fmla="*/ 1 w 1037"/>
                  <a:gd name="T47" fmla="*/ 1 h 361"/>
                  <a:gd name="T48" fmla="*/ 1 w 1037"/>
                  <a:gd name="T49" fmla="*/ 1 h 361"/>
                  <a:gd name="T50" fmla="*/ 1 w 1037"/>
                  <a:gd name="T51" fmla="*/ 1 h 361"/>
                  <a:gd name="T52" fmla="*/ 1 w 1037"/>
                  <a:gd name="T53" fmla="*/ 2 h 361"/>
                  <a:gd name="T54" fmla="*/ 1 w 1037"/>
                  <a:gd name="T55" fmla="*/ 2 h 361"/>
                  <a:gd name="T56" fmla="*/ 1 w 1037"/>
                  <a:gd name="T57" fmla="*/ 2 h 361"/>
                  <a:gd name="T58" fmla="*/ 1 w 1037"/>
                  <a:gd name="T59" fmla="*/ 2 h 361"/>
                  <a:gd name="T60" fmla="*/ 1 w 1037"/>
                  <a:gd name="T61" fmla="*/ 2 h 361"/>
                  <a:gd name="T62" fmla="*/ 1 w 1037"/>
                  <a:gd name="T63" fmla="*/ 2 h 361"/>
                  <a:gd name="T64" fmla="*/ 1 w 1037"/>
                  <a:gd name="T65" fmla="*/ 2 h 361"/>
                  <a:gd name="T66" fmla="*/ 1 w 1037"/>
                  <a:gd name="T67" fmla="*/ 2 h 361"/>
                  <a:gd name="T68" fmla="*/ 1 w 1037"/>
                  <a:gd name="T69" fmla="*/ 2 h 361"/>
                  <a:gd name="T70" fmla="*/ 1 w 1037"/>
                  <a:gd name="T71" fmla="*/ 2 h 361"/>
                  <a:gd name="T72" fmla="*/ 1 w 1037"/>
                  <a:gd name="T73" fmla="*/ 2 h 361"/>
                  <a:gd name="T74" fmla="*/ 1 w 1037"/>
                  <a:gd name="T75" fmla="*/ 2 h 361"/>
                  <a:gd name="T76" fmla="*/ 1 w 1037"/>
                  <a:gd name="T77" fmla="*/ 1 h 361"/>
                  <a:gd name="T78" fmla="*/ 1 w 1037"/>
                  <a:gd name="T79" fmla="*/ 1 h 361"/>
                  <a:gd name="T80" fmla="*/ 1 w 1037"/>
                  <a:gd name="T81" fmla="*/ 1 h 361"/>
                  <a:gd name="T82" fmla="*/ 1 w 1037"/>
                  <a:gd name="T83" fmla="*/ 1 h 361"/>
                  <a:gd name="T84" fmla="*/ 1 w 1037"/>
                  <a:gd name="T85" fmla="*/ 1 h 3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37"/>
                  <a:gd name="T130" fmla="*/ 0 h 361"/>
                  <a:gd name="T131" fmla="*/ 1037 w 1037"/>
                  <a:gd name="T132" fmla="*/ 361 h 3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37" h="361">
                    <a:moveTo>
                      <a:pt x="1037" y="181"/>
                    </a:moveTo>
                    <a:lnTo>
                      <a:pt x="1037" y="173"/>
                    </a:lnTo>
                    <a:lnTo>
                      <a:pt x="1035" y="164"/>
                    </a:lnTo>
                    <a:lnTo>
                      <a:pt x="1031" y="154"/>
                    </a:lnTo>
                    <a:lnTo>
                      <a:pt x="1027" y="146"/>
                    </a:lnTo>
                    <a:lnTo>
                      <a:pt x="1021" y="137"/>
                    </a:lnTo>
                    <a:lnTo>
                      <a:pt x="1014" y="127"/>
                    </a:lnTo>
                    <a:lnTo>
                      <a:pt x="1006" y="119"/>
                    </a:lnTo>
                    <a:lnTo>
                      <a:pt x="997" y="112"/>
                    </a:lnTo>
                    <a:lnTo>
                      <a:pt x="987" y="104"/>
                    </a:lnTo>
                    <a:lnTo>
                      <a:pt x="974" y="96"/>
                    </a:lnTo>
                    <a:lnTo>
                      <a:pt x="962" y="89"/>
                    </a:lnTo>
                    <a:lnTo>
                      <a:pt x="949" y="81"/>
                    </a:lnTo>
                    <a:lnTo>
                      <a:pt x="933" y="73"/>
                    </a:lnTo>
                    <a:lnTo>
                      <a:pt x="918" y="68"/>
                    </a:lnTo>
                    <a:lnTo>
                      <a:pt x="903" y="60"/>
                    </a:lnTo>
                    <a:lnTo>
                      <a:pt x="885" y="54"/>
                    </a:lnTo>
                    <a:lnTo>
                      <a:pt x="868" y="48"/>
                    </a:lnTo>
                    <a:lnTo>
                      <a:pt x="849" y="43"/>
                    </a:lnTo>
                    <a:lnTo>
                      <a:pt x="830" y="37"/>
                    </a:lnTo>
                    <a:lnTo>
                      <a:pt x="809" y="33"/>
                    </a:lnTo>
                    <a:lnTo>
                      <a:pt x="788" y="27"/>
                    </a:lnTo>
                    <a:lnTo>
                      <a:pt x="767" y="23"/>
                    </a:lnTo>
                    <a:lnTo>
                      <a:pt x="744" y="20"/>
                    </a:lnTo>
                    <a:lnTo>
                      <a:pt x="721" y="16"/>
                    </a:lnTo>
                    <a:lnTo>
                      <a:pt x="698" y="12"/>
                    </a:lnTo>
                    <a:lnTo>
                      <a:pt x="673" y="10"/>
                    </a:lnTo>
                    <a:lnTo>
                      <a:pt x="648" y="6"/>
                    </a:lnTo>
                    <a:lnTo>
                      <a:pt x="623" y="4"/>
                    </a:lnTo>
                    <a:lnTo>
                      <a:pt x="598" y="4"/>
                    </a:lnTo>
                    <a:lnTo>
                      <a:pt x="571" y="2"/>
                    </a:lnTo>
                    <a:lnTo>
                      <a:pt x="546" y="2"/>
                    </a:lnTo>
                    <a:lnTo>
                      <a:pt x="520" y="0"/>
                    </a:lnTo>
                    <a:lnTo>
                      <a:pt x="493" y="2"/>
                    </a:lnTo>
                    <a:lnTo>
                      <a:pt x="466" y="2"/>
                    </a:lnTo>
                    <a:lnTo>
                      <a:pt x="441" y="4"/>
                    </a:lnTo>
                    <a:lnTo>
                      <a:pt x="414" y="4"/>
                    </a:lnTo>
                    <a:lnTo>
                      <a:pt x="389" y="6"/>
                    </a:lnTo>
                    <a:lnTo>
                      <a:pt x="364" y="10"/>
                    </a:lnTo>
                    <a:lnTo>
                      <a:pt x="341" y="12"/>
                    </a:lnTo>
                    <a:lnTo>
                      <a:pt x="318" y="16"/>
                    </a:lnTo>
                    <a:lnTo>
                      <a:pt x="295" y="20"/>
                    </a:lnTo>
                    <a:lnTo>
                      <a:pt x="272" y="23"/>
                    </a:lnTo>
                    <a:lnTo>
                      <a:pt x="251" y="27"/>
                    </a:lnTo>
                    <a:lnTo>
                      <a:pt x="230" y="33"/>
                    </a:lnTo>
                    <a:lnTo>
                      <a:pt x="209" y="37"/>
                    </a:lnTo>
                    <a:lnTo>
                      <a:pt x="190" y="43"/>
                    </a:lnTo>
                    <a:lnTo>
                      <a:pt x="171" y="48"/>
                    </a:lnTo>
                    <a:lnTo>
                      <a:pt x="154" y="54"/>
                    </a:lnTo>
                    <a:lnTo>
                      <a:pt x="136" y="60"/>
                    </a:lnTo>
                    <a:lnTo>
                      <a:pt x="119" y="68"/>
                    </a:lnTo>
                    <a:lnTo>
                      <a:pt x="104" y="73"/>
                    </a:lnTo>
                    <a:lnTo>
                      <a:pt x="90" y="81"/>
                    </a:lnTo>
                    <a:lnTo>
                      <a:pt x="77" y="89"/>
                    </a:lnTo>
                    <a:lnTo>
                      <a:pt x="64" y="96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19"/>
                    </a:lnTo>
                    <a:lnTo>
                      <a:pt x="25" y="127"/>
                    </a:lnTo>
                    <a:lnTo>
                      <a:pt x="18" y="137"/>
                    </a:lnTo>
                    <a:lnTo>
                      <a:pt x="12" y="146"/>
                    </a:lnTo>
                    <a:lnTo>
                      <a:pt x="8" y="154"/>
                    </a:lnTo>
                    <a:lnTo>
                      <a:pt x="4" y="164"/>
                    </a:lnTo>
                    <a:lnTo>
                      <a:pt x="2" y="173"/>
                    </a:lnTo>
                    <a:lnTo>
                      <a:pt x="0" y="181"/>
                    </a:lnTo>
                    <a:lnTo>
                      <a:pt x="2" y="190"/>
                    </a:lnTo>
                    <a:lnTo>
                      <a:pt x="4" y="200"/>
                    </a:lnTo>
                    <a:lnTo>
                      <a:pt x="8" y="210"/>
                    </a:lnTo>
                    <a:lnTo>
                      <a:pt x="12" y="217"/>
                    </a:lnTo>
                    <a:lnTo>
                      <a:pt x="18" y="227"/>
                    </a:lnTo>
                    <a:lnTo>
                      <a:pt x="25" y="235"/>
                    </a:lnTo>
                    <a:lnTo>
                      <a:pt x="33" y="244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7"/>
                    </a:lnTo>
                    <a:lnTo>
                      <a:pt x="77" y="275"/>
                    </a:lnTo>
                    <a:lnTo>
                      <a:pt x="90" y="283"/>
                    </a:lnTo>
                    <a:lnTo>
                      <a:pt x="104" y="290"/>
                    </a:lnTo>
                    <a:lnTo>
                      <a:pt x="119" y="296"/>
                    </a:lnTo>
                    <a:lnTo>
                      <a:pt x="136" y="304"/>
                    </a:lnTo>
                    <a:lnTo>
                      <a:pt x="154" y="310"/>
                    </a:lnTo>
                    <a:lnTo>
                      <a:pt x="171" y="315"/>
                    </a:lnTo>
                    <a:lnTo>
                      <a:pt x="190" y="321"/>
                    </a:lnTo>
                    <a:lnTo>
                      <a:pt x="209" y="327"/>
                    </a:lnTo>
                    <a:lnTo>
                      <a:pt x="230" y="331"/>
                    </a:lnTo>
                    <a:lnTo>
                      <a:pt x="251" y="336"/>
                    </a:lnTo>
                    <a:lnTo>
                      <a:pt x="272" y="340"/>
                    </a:lnTo>
                    <a:lnTo>
                      <a:pt x="295" y="344"/>
                    </a:lnTo>
                    <a:lnTo>
                      <a:pt x="318" y="348"/>
                    </a:lnTo>
                    <a:lnTo>
                      <a:pt x="341" y="352"/>
                    </a:lnTo>
                    <a:lnTo>
                      <a:pt x="364" y="354"/>
                    </a:lnTo>
                    <a:lnTo>
                      <a:pt x="389" y="356"/>
                    </a:lnTo>
                    <a:lnTo>
                      <a:pt x="414" y="358"/>
                    </a:lnTo>
                    <a:lnTo>
                      <a:pt x="441" y="359"/>
                    </a:lnTo>
                    <a:lnTo>
                      <a:pt x="466" y="361"/>
                    </a:lnTo>
                    <a:lnTo>
                      <a:pt x="493" y="361"/>
                    </a:lnTo>
                    <a:lnTo>
                      <a:pt x="520" y="361"/>
                    </a:lnTo>
                    <a:lnTo>
                      <a:pt x="546" y="361"/>
                    </a:lnTo>
                    <a:lnTo>
                      <a:pt x="571" y="361"/>
                    </a:lnTo>
                    <a:lnTo>
                      <a:pt x="598" y="359"/>
                    </a:lnTo>
                    <a:lnTo>
                      <a:pt x="623" y="358"/>
                    </a:lnTo>
                    <a:lnTo>
                      <a:pt x="648" y="356"/>
                    </a:lnTo>
                    <a:lnTo>
                      <a:pt x="673" y="354"/>
                    </a:lnTo>
                    <a:lnTo>
                      <a:pt x="698" y="352"/>
                    </a:lnTo>
                    <a:lnTo>
                      <a:pt x="721" y="348"/>
                    </a:lnTo>
                    <a:lnTo>
                      <a:pt x="744" y="344"/>
                    </a:lnTo>
                    <a:lnTo>
                      <a:pt x="767" y="340"/>
                    </a:lnTo>
                    <a:lnTo>
                      <a:pt x="788" y="336"/>
                    </a:lnTo>
                    <a:lnTo>
                      <a:pt x="809" y="331"/>
                    </a:lnTo>
                    <a:lnTo>
                      <a:pt x="830" y="327"/>
                    </a:lnTo>
                    <a:lnTo>
                      <a:pt x="849" y="321"/>
                    </a:lnTo>
                    <a:lnTo>
                      <a:pt x="868" y="315"/>
                    </a:lnTo>
                    <a:lnTo>
                      <a:pt x="885" y="310"/>
                    </a:lnTo>
                    <a:lnTo>
                      <a:pt x="903" y="304"/>
                    </a:lnTo>
                    <a:lnTo>
                      <a:pt x="918" y="296"/>
                    </a:lnTo>
                    <a:lnTo>
                      <a:pt x="933" y="290"/>
                    </a:lnTo>
                    <a:lnTo>
                      <a:pt x="949" y="283"/>
                    </a:lnTo>
                    <a:lnTo>
                      <a:pt x="962" y="275"/>
                    </a:lnTo>
                    <a:lnTo>
                      <a:pt x="974" y="267"/>
                    </a:lnTo>
                    <a:lnTo>
                      <a:pt x="987" y="260"/>
                    </a:lnTo>
                    <a:lnTo>
                      <a:pt x="997" y="252"/>
                    </a:lnTo>
                    <a:lnTo>
                      <a:pt x="1006" y="244"/>
                    </a:lnTo>
                    <a:lnTo>
                      <a:pt x="1014" y="235"/>
                    </a:lnTo>
                    <a:lnTo>
                      <a:pt x="1021" y="227"/>
                    </a:lnTo>
                    <a:lnTo>
                      <a:pt x="1027" y="217"/>
                    </a:lnTo>
                    <a:lnTo>
                      <a:pt x="1031" y="210"/>
                    </a:lnTo>
                    <a:lnTo>
                      <a:pt x="1035" y="200"/>
                    </a:lnTo>
                    <a:lnTo>
                      <a:pt x="1037" y="190"/>
                    </a:lnTo>
                    <a:lnTo>
                      <a:pt x="1037" y="181"/>
                    </a:lnTo>
                  </a:path>
                </a:pathLst>
              </a:custGeom>
              <a:solidFill>
                <a:srgbClr val="008080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6" name="Freeform 37"/>
              <p:cNvSpPr>
                <a:spLocks/>
              </p:cNvSpPr>
              <p:nvPr/>
            </p:nvSpPr>
            <p:spPr bwMode="auto">
              <a:xfrm>
                <a:off x="672" y="1229"/>
                <a:ext cx="617" cy="300"/>
              </a:xfrm>
              <a:custGeom>
                <a:avLst/>
                <a:gdLst>
                  <a:gd name="T0" fmla="*/ 1 w 1037"/>
                  <a:gd name="T1" fmla="*/ 1 h 434"/>
                  <a:gd name="T2" fmla="*/ 1 w 1037"/>
                  <a:gd name="T3" fmla="*/ 1 h 434"/>
                  <a:gd name="T4" fmla="*/ 1 w 1037"/>
                  <a:gd name="T5" fmla="*/ 1 h 434"/>
                  <a:gd name="T6" fmla="*/ 1 w 1037"/>
                  <a:gd name="T7" fmla="*/ 1 h 434"/>
                  <a:gd name="T8" fmla="*/ 1 w 1037"/>
                  <a:gd name="T9" fmla="*/ 1 h 434"/>
                  <a:gd name="T10" fmla="*/ 1 w 1037"/>
                  <a:gd name="T11" fmla="*/ 1 h 434"/>
                  <a:gd name="T12" fmla="*/ 1 w 1037"/>
                  <a:gd name="T13" fmla="*/ 1 h 434"/>
                  <a:gd name="T14" fmla="*/ 1 w 1037"/>
                  <a:gd name="T15" fmla="*/ 1 h 434"/>
                  <a:gd name="T16" fmla="*/ 1 w 1037"/>
                  <a:gd name="T17" fmla="*/ 1 h 434"/>
                  <a:gd name="T18" fmla="*/ 1 w 1037"/>
                  <a:gd name="T19" fmla="*/ 1 h 434"/>
                  <a:gd name="T20" fmla="*/ 1 w 1037"/>
                  <a:gd name="T21" fmla="*/ 1 h 434"/>
                  <a:gd name="T22" fmla="*/ 1 w 1037"/>
                  <a:gd name="T23" fmla="*/ 1 h 434"/>
                  <a:gd name="T24" fmla="*/ 1 w 1037"/>
                  <a:gd name="T25" fmla="*/ 1 h 434"/>
                  <a:gd name="T26" fmla="*/ 1 w 1037"/>
                  <a:gd name="T27" fmla="*/ 1 h 434"/>
                  <a:gd name="T28" fmla="*/ 1 w 1037"/>
                  <a:gd name="T29" fmla="*/ 1 h 434"/>
                  <a:gd name="T30" fmla="*/ 1 w 1037"/>
                  <a:gd name="T31" fmla="*/ 1 h 434"/>
                  <a:gd name="T32" fmla="*/ 0 w 1037"/>
                  <a:gd name="T33" fmla="*/ 1 h 434"/>
                  <a:gd name="T34" fmla="*/ 0 w 1037"/>
                  <a:gd name="T35" fmla="*/ 1 h 434"/>
                  <a:gd name="T36" fmla="*/ 0 w 1037"/>
                  <a:gd name="T37" fmla="*/ 1 h 434"/>
                  <a:gd name="T38" fmla="*/ 0 w 1037"/>
                  <a:gd name="T39" fmla="*/ 1 h 434"/>
                  <a:gd name="T40" fmla="*/ 0 w 1037"/>
                  <a:gd name="T41" fmla="*/ 1 h 434"/>
                  <a:gd name="T42" fmla="*/ 0 w 1037"/>
                  <a:gd name="T43" fmla="*/ 1 h 434"/>
                  <a:gd name="T44" fmla="*/ 0 w 1037"/>
                  <a:gd name="T45" fmla="*/ 1 h 434"/>
                  <a:gd name="T46" fmla="*/ 0 w 1037"/>
                  <a:gd name="T47" fmla="*/ 1 h 434"/>
                  <a:gd name="T48" fmla="*/ 1 w 1037"/>
                  <a:gd name="T49" fmla="*/ 1 h 434"/>
                  <a:gd name="T50" fmla="*/ 1 w 1037"/>
                  <a:gd name="T51" fmla="*/ 2 h 434"/>
                  <a:gd name="T52" fmla="*/ 1 w 1037"/>
                  <a:gd name="T53" fmla="*/ 2 h 434"/>
                  <a:gd name="T54" fmla="*/ 1 w 1037"/>
                  <a:gd name="T55" fmla="*/ 2 h 434"/>
                  <a:gd name="T56" fmla="*/ 1 w 1037"/>
                  <a:gd name="T57" fmla="*/ 2 h 434"/>
                  <a:gd name="T58" fmla="*/ 1 w 1037"/>
                  <a:gd name="T59" fmla="*/ 2 h 434"/>
                  <a:gd name="T60" fmla="*/ 1 w 1037"/>
                  <a:gd name="T61" fmla="*/ 2 h 434"/>
                  <a:gd name="T62" fmla="*/ 1 w 1037"/>
                  <a:gd name="T63" fmla="*/ 2 h 434"/>
                  <a:gd name="T64" fmla="*/ 1 w 1037"/>
                  <a:gd name="T65" fmla="*/ 2 h 434"/>
                  <a:gd name="T66" fmla="*/ 1 w 1037"/>
                  <a:gd name="T67" fmla="*/ 2 h 434"/>
                  <a:gd name="T68" fmla="*/ 1 w 1037"/>
                  <a:gd name="T69" fmla="*/ 2 h 434"/>
                  <a:gd name="T70" fmla="*/ 1 w 1037"/>
                  <a:gd name="T71" fmla="*/ 2 h 434"/>
                  <a:gd name="T72" fmla="*/ 1 w 1037"/>
                  <a:gd name="T73" fmla="*/ 2 h 434"/>
                  <a:gd name="T74" fmla="*/ 1 w 1037"/>
                  <a:gd name="T75" fmla="*/ 2 h 434"/>
                  <a:gd name="T76" fmla="*/ 1 w 1037"/>
                  <a:gd name="T77" fmla="*/ 1 h 434"/>
                  <a:gd name="T78" fmla="*/ 1 w 1037"/>
                  <a:gd name="T79" fmla="*/ 1 h 434"/>
                  <a:gd name="T80" fmla="*/ 1 w 1037"/>
                  <a:gd name="T81" fmla="*/ 1 h 434"/>
                  <a:gd name="T82" fmla="*/ 1 w 1037"/>
                  <a:gd name="T83" fmla="*/ 1 h 434"/>
                  <a:gd name="T84" fmla="*/ 1 w 1037"/>
                  <a:gd name="T85" fmla="*/ 1 h 434"/>
                  <a:gd name="T86" fmla="*/ 1 w 1037"/>
                  <a:gd name="T87" fmla="*/ 1 h 434"/>
                  <a:gd name="T88" fmla="*/ 1 w 1037"/>
                  <a:gd name="T89" fmla="*/ 1 h 434"/>
                  <a:gd name="T90" fmla="*/ 1 w 1037"/>
                  <a:gd name="T91" fmla="*/ 1 h 434"/>
                  <a:gd name="T92" fmla="*/ 1 w 1037"/>
                  <a:gd name="T93" fmla="*/ 1 h 434"/>
                  <a:gd name="T94" fmla="*/ 1 w 1037"/>
                  <a:gd name="T95" fmla="*/ 1 h 43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37"/>
                  <a:gd name="T145" fmla="*/ 0 h 434"/>
                  <a:gd name="T146" fmla="*/ 1037 w 1037"/>
                  <a:gd name="T147" fmla="*/ 434 h 43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37" h="434">
                    <a:moveTo>
                      <a:pt x="1037" y="0"/>
                    </a:moveTo>
                    <a:lnTo>
                      <a:pt x="1037" y="9"/>
                    </a:lnTo>
                    <a:lnTo>
                      <a:pt x="1035" y="19"/>
                    </a:lnTo>
                    <a:lnTo>
                      <a:pt x="1031" y="29"/>
                    </a:lnTo>
                    <a:lnTo>
                      <a:pt x="1027" y="36"/>
                    </a:lnTo>
                    <a:lnTo>
                      <a:pt x="1021" y="46"/>
                    </a:lnTo>
                    <a:lnTo>
                      <a:pt x="1014" y="54"/>
                    </a:lnTo>
                    <a:lnTo>
                      <a:pt x="1006" y="63"/>
                    </a:lnTo>
                    <a:lnTo>
                      <a:pt x="997" y="71"/>
                    </a:lnTo>
                    <a:lnTo>
                      <a:pt x="987" y="79"/>
                    </a:lnTo>
                    <a:lnTo>
                      <a:pt x="974" y="86"/>
                    </a:lnTo>
                    <a:lnTo>
                      <a:pt x="962" y="94"/>
                    </a:lnTo>
                    <a:lnTo>
                      <a:pt x="949" y="102"/>
                    </a:lnTo>
                    <a:lnTo>
                      <a:pt x="933" y="109"/>
                    </a:lnTo>
                    <a:lnTo>
                      <a:pt x="918" y="115"/>
                    </a:lnTo>
                    <a:lnTo>
                      <a:pt x="903" y="121"/>
                    </a:lnTo>
                    <a:lnTo>
                      <a:pt x="885" y="129"/>
                    </a:lnTo>
                    <a:lnTo>
                      <a:pt x="868" y="134"/>
                    </a:lnTo>
                    <a:lnTo>
                      <a:pt x="849" y="140"/>
                    </a:lnTo>
                    <a:lnTo>
                      <a:pt x="830" y="146"/>
                    </a:lnTo>
                    <a:lnTo>
                      <a:pt x="809" y="150"/>
                    </a:lnTo>
                    <a:lnTo>
                      <a:pt x="788" y="155"/>
                    </a:lnTo>
                    <a:lnTo>
                      <a:pt x="767" y="159"/>
                    </a:lnTo>
                    <a:lnTo>
                      <a:pt x="744" y="163"/>
                    </a:lnTo>
                    <a:lnTo>
                      <a:pt x="721" y="167"/>
                    </a:lnTo>
                    <a:lnTo>
                      <a:pt x="698" y="171"/>
                    </a:lnTo>
                    <a:lnTo>
                      <a:pt x="673" y="173"/>
                    </a:lnTo>
                    <a:lnTo>
                      <a:pt x="648" y="175"/>
                    </a:lnTo>
                    <a:lnTo>
                      <a:pt x="623" y="177"/>
                    </a:lnTo>
                    <a:lnTo>
                      <a:pt x="598" y="178"/>
                    </a:lnTo>
                    <a:lnTo>
                      <a:pt x="571" y="180"/>
                    </a:lnTo>
                    <a:lnTo>
                      <a:pt x="546" y="180"/>
                    </a:lnTo>
                    <a:lnTo>
                      <a:pt x="520" y="180"/>
                    </a:lnTo>
                    <a:lnTo>
                      <a:pt x="493" y="180"/>
                    </a:lnTo>
                    <a:lnTo>
                      <a:pt x="466" y="180"/>
                    </a:lnTo>
                    <a:lnTo>
                      <a:pt x="441" y="178"/>
                    </a:lnTo>
                    <a:lnTo>
                      <a:pt x="414" y="177"/>
                    </a:lnTo>
                    <a:lnTo>
                      <a:pt x="389" y="175"/>
                    </a:lnTo>
                    <a:lnTo>
                      <a:pt x="364" y="173"/>
                    </a:lnTo>
                    <a:lnTo>
                      <a:pt x="341" y="171"/>
                    </a:lnTo>
                    <a:lnTo>
                      <a:pt x="318" y="167"/>
                    </a:lnTo>
                    <a:lnTo>
                      <a:pt x="295" y="163"/>
                    </a:lnTo>
                    <a:lnTo>
                      <a:pt x="272" y="159"/>
                    </a:lnTo>
                    <a:lnTo>
                      <a:pt x="251" y="155"/>
                    </a:lnTo>
                    <a:lnTo>
                      <a:pt x="230" y="150"/>
                    </a:lnTo>
                    <a:lnTo>
                      <a:pt x="209" y="146"/>
                    </a:lnTo>
                    <a:lnTo>
                      <a:pt x="190" y="140"/>
                    </a:lnTo>
                    <a:lnTo>
                      <a:pt x="171" y="134"/>
                    </a:lnTo>
                    <a:lnTo>
                      <a:pt x="154" y="129"/>
                    </a:lnTo>
                    <a:lnTo>
                      <a:pt x="136" y="121"/>
                    </a:lnTo>
                    <a:lnTo>
                      <a:pt x="119" y="115"/>
                    </a:lnTo>
                    <a:lnTo>
                      <a:pt x="104" y="109"/>
                    </a:lnTo>
                    <a:lnTo>
                      <a:pt x="90" y="102"/>
                    </a:lnTo>
                    <a:lnTo>
                      <a:pt x="77" y="94"/>
                    </a:lnTo>
                    <a:lnTo>
                      <a:pt x="64" y="86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3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6"/>
                    </a:lnTo>
                    <a:lnTo>
                      <a:pt x="8" y="29"/>
                    </a:lnTo>
                    <a:lnTo>
                      <a:pt x="4" y="19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2"/>
                    </a:lnTo>
                    <a:lnTo>
                      <a:pt x="0" y="104"/>
                    </a:lnTo>
                    <a:lnTo>
                      <a:pt x="0" y="115"/>
                    </a:lnTo>
                    <a:lnTo>
                      <a:pt x="0" y="127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0" y="173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0" y="205"/>
                    </a:lnTo>
                    <a:lnTo>
                      <a:pt x="0" y="213"/>
                    </a:lnTo>
                    <a:lnTo>
                      <a:pt x="0" y="223"/>
                    </a:lnTo>
                    <a:lnTo>
                      <a:pt x="0" y="230"/>
                    </a:lnTo>
                    <a:lnTo>
                      <a:pt x="0" y="236"/>
                    </a:lnTo>
                    <a:lnTo>
                      <a:pt x="0" y="242"/>
                    </a:lnTo>
                    <a:lnTo>
                      <a:pt x="0" y="248"/>
                    </a:lnTo>
                    <a:lnTo>
                      <a:pt x="0" y="249"/>
                    </a:lnTo>
                    <a:lnTo>
                      <a:pt x="0" y="253"/>
                    </a:lnTo>
                    <a:lnTo>
                      <a:pt x="2" y="263"/>
                    </a:lnTo>
                    <a:lnTo>
                      <a:pt x="4" y="272"/>
                    </a:lnTo>
                    <a:lnTo>
                      <a:pt x="8" y="280"/>
                    </a:lnTo>
                    <a:lnTo>
                      <a:pt x="12" y="290"/>
                    </a:lnTo>
                    <a:lnTo>
                      <a:pt x="18" y="297"/>
                    </a:lnTo>
                    <a:lnTo>
                      <a:pt x="25" y="307"/>
                    </a:lnTo>
                    <a:lnTo>
                      <a:pt x="33" y="315"/>
                    </a:lnTo>
                    <a:lnTo>
                      <a:pt x="43" y="322"/>
                    </a:lnTo>
                    <a:lnTo>
                      <a:pt x="52" y="332"/>
                    </a:lnTo>
                    <a:lnTo>
                      <a:pt x="64" y="340"/>
                    </a:lnTo>
                    <a:lnTo>
                      <a:pt x="77" y="347"/>
                    </a:lnTo>
                    <a:lnTo>
                      <a:pt x="90" y="353"/>
                    </a:lnTo>
                    <a:lnTo>
                      <a:pt x="104" y="361"/>
                    </a:lnTo>
                    <a:lnTo>
                      <a:pt x="119" y="368"/>
                    </a:lnTo>
                    <a:lnTo>
                      <a:pt x="136" y="374"/>
                    </a:lnTo>
                    <a:lnTo>
                      <a:pt x="154" y="380"/>
                    </a:lnTo>
                    <a:lnTo>
                      <a:pt x="171" y="386"/>
                    </a:lnTo>
                    <a:lnTo>
                      <a:pt x="190" y="392"/>
                    </a:lnTo>
                    <a:lnTo>
                      <a:pt x="209" y="397"/>
                    </a:lnTo>
                    <a:lnTo>
                      <a:pt x="230" y="403"/>
                    </a:lnTo>
                    <a:lnTo>
                      <a:pt x="251" y="407"/>
                    </a:lnTo>
                    <a:lnTo>
                      <a:pt x="272" y="413"/>
                    </a:lnTo>
                    <a:lnTo>
                      <a:pt x="295" y="416"/>
                    </a:lnTo>
                    <a:lnTo>
                      <a:pt x="318" y="420"/>
                    </a:lnTo>
                    <a:lnTo>
                      <a:pt x="341" y="422"/>
                    </a:lnTo>
                    <a:lnTo>
                      <a:pt x="364" y="426"/>
                    </a:lnTo>
                    <a:lnTo>
                      <a:pt x="389" y="428"/>
                    </a:lnTo>
                    <a:lnTo>
                      <a:pt x="414" y="430"/>
                    </a:lnTo>
                    <a:lnTo>
                      <a:pt x="441" y="432"/>
                    </a:lnTo>
                    <a:lnTo>
                      <a:pt x="466" y="432"/>
                    </a:lnTo>
                    <a:lnTo>
                      <a:pt x="493" y="434"/>
                    </a:lnTo>
                    <a:lnTo>
                      <a:pt x="520" y="434"/>
                    </a:lnTo>
                    <a:lnTo>
                      <a:pt x="546" y="434"/>
                    </a:lnTo>
                    <a:lnTo>
                      <a:pt x="571" y="432"/>
                    </a:lnTo>
                    <a:lnTo>
                      <a:pt x="598" y="432"/>
                    </a:lnTo>
                    <a:lnTo>
                      <a:pt x="623" y="430"/>
                    </a:lnTo>
                    <a:lnTo>
                      <a:pt x="648" y="428"/>
                    </a:lnTo>
                    <a:lnTo>
                      <a:pt x="673" y="426"/>
                    </a:lnTo>
                    <a:lnTo>
                      <a:pt x="698" y="422"/>
                    </a:lnTo>
                    <a:lnTo>
                      <a:pt x="721" y="420"/>
                    </a:lnTo>
                    <a:lnTo>
                      <a:pt x="744" y="416"/>
                    </a:lnTo>
                    <a:lnTo>
                      <a:pt x="767" y="413"/>
                    </a:lnTo>
                    <a:lnTo>
                      <a:pt x="788" y="407"/>
                    </a:lnTo>
                    <a:lnTo>
                      <a:pt x="809" y="403"/>
                    </a:lnTo>
                    <a:lnTo>
                      <a:pt x="830" y="397"/>
                    </a:lnTo>
                    <a:lnTo>
                      <a:pt x="849" y="392"/>
                    </a:lnTo>
                    <a:lnTo>
                      <a:pt x="868" y="386"/>
                    </a:lnTo>
                    <a:lnTo>
                      <a:pt x="885" y="380"/>
                    </a:lnTo>
                    <a:lnTo>
                      <a:pt x="903" y="374"/>
                    </a:lnTo>
                    <a:lnTo>
                      <a:pt x="918" y="368"/>
                    </a:lnTo>
                    <a:lnTo>
                      <a:pt x="933" y="361"/>
                    </a:lnTo>
                    <a:lnTo>
                      <a:pt x="949" y="353"/>
                    </a:lnTo>
                    <a:lnTo>
                      <a:pt x="962" y="347"/>
                    </a:lnTo>
                    <a:lnTo>
                      <a:pt x="974" y="340"/>
                    </a:lnTo>
                    <a:lnTo>
                      <a:pt x="987" y="332"/>
                    </a:lnTo>
                    <a:lnTo>
                      <a:pt x="997" y="322"/>
                    </a:lnTo>
                    <a:lnTo>
                      <a:pt x="1006" y="315"/>
                    </a:lnTo>
                    <a:lnTo>
                      <a:pt x="1014" y="307"/>
                    </a:lnTo>
                    <a:lnTo>
                      <a:pt x="1021" y="297"/>
                    </a:lnTo>
                    <a:lnTo>
                      <a:pt x="1027" y="290"/>
                    </a:lnTo>
                    <a:lnTo>
                      <a:pt x="1031" y="280"/>
                    </a:lnTo>
                    <a:lnTo>
                      <a:pt x="1035" y="272"/>
                    </a:lnTo>
                    <a:lnTo>
                      <a:pt x="1037" y="263"/>
                    </a:lnTo>
                    <a:lnTo>
                      <a:pt x="1037" y="253"/>
                    </a:lnTo>
                    <a:lnTo>
                      <a:pt x="1037" y="249"/>
                    </a:lnTo>
                    <a:lnTo>
                      <a:pt x="1037" y="248"/>
                    </a:lnTo>
                    <a:lnTo>
                      <a:pt x="1037" y="242"/>
                    </a:lnTo>
                    <a:lnTo>
                      <a:pt x="1037" y="236"/>
                    </a:lnTo>
                    <a:lnTo>
                      <a:pt x="1037" y="230"/>
                    </a:lnTo>
                    <a:lnTo>
                      <a:pt x="1037" y="223"/>
                    </a:lnTo>
                    <a:lnTo>
                      <a:pt x="1037" y="213"/>
                    </a:lnTo>
                    <a:lnTo>
                      <a:pt x="1037" y="205"/>
                    </a:lnTo>
                    <a:lnTo>
                      <a:pt x="1037" y="194"/>
                    </a:lnTo>
                    <a:lnTo>
                      <a:pt x="1037" y="184"/>
                    </a:lnTo>
                    <a:lnTo>
                      <a:pt x="1037" y="173"/>
                    </a:lnTo>
                    <a:lnTo>
                      <a:pt x="1037" y="163"/>
                    </a:lnTo>
                    <a:lnTo>
                      <a:pt x="1037" y="150"/>
                    </a:lnTo>
                    <a:lnTo>
                      <a:pt x="1037" y="138"/>
                    </a:lnTo>
                    <a:lnTo>
                      <a:pt x="1037" y="127"/>
                    </a:lnTo>
                    <a:lnTo>
                      <a:pt x="1037" y="115"/>
                    </a:lnTo>
                    <a:lnTo>
                      <a:pt x="1037" y="104"/>
                    </a:lnTo>
                    <a:lnTo>
                      <a:pt x="1037" y="92"/>
                    </a:lnTo>
                    <a:lnTo>
                      <a:pt x="1037" y="81"/>
                    </a:lnTo>
                    <a:lnTo>
                      <a:pt x="1037" y="69"/>
                    </a:lnTo>
                    <a:lnTo>
                      <a:pt x="1037" y="59"/>
                    </a:lnTo>
                    <a:lnTo>
                      <a:pt x="1037" y="50"/>
                    </a:lnTo>
                    <a:lnTo>
                      <a:pt x="1037" y="40"/>
                    </a:lnTo>
                    <a:lnTo>
                      <a:pt x="1037" y="33"/>
                    </a:lnTo>
                    <a:lnTo>
                      <a:pt x="1037" y="25"/>
                    </a:lnTo>
                    <a:lnTo>
                      <a:pt x="1037" y="17"/>
                    </a:lnTo>
                    <a:lnTo>
                      <a:pt x="1037" y="11"/>
                    </a:lnTo>
                    <a:lnTo>
                      <a:pt x="1037" y="8"/>
                    </a:lnTo>
                    <a:lnTo>
                      <a:pt x="1037" y="4"/>
                    </a:lnTo>
                    <a:lnTo>
                      <a:pt x="1037" y="2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008080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7" name="Freeform 38"/>
              <p:cNvSpPr>
                <a:spLocks/>
              </p:cNvSpPr>
              <p:nvPr/>
            </p:nvSpPr>
            <p:spPr bwMode="auto">
              <a:xfrm>
                <a:off x="672" y="1229"/>
                <a:ext cx="617" cy="300"/>
              </a:xfrm>
              <a:custGeom>
                <a:avLst/>
                <a:gdLst>
                  <a:gd name="T0" fmla="*/ 1 w 1037"/>
                  <a:gd name="T1" fmla="*/ 1 h 434"/>
                  <a:gd name="T2" fmla="*/ 1 w 1037"/>
                  <a:gd name="T3" fmla="*/ 1 h 434"/>
                  <a:gd name="T4" fmla="*/ 1 w 1037"/>
                  <a:gd name="T5" fmla="*/ 1 h 434"/>
                  <a:gd name="T6" fmla="*/ 1 w 1037"/>
                  <a:gd name="T7" fmla="*/ 1 h 434"/>
                  <a:gd name="T8" fmla="*/ 1 w 1037"/>
                  <a:gd name="T9" fmla="*/ 1 h 434"/>
                  <a:gd name="T10" fmla="*/ 1 w 1037"/>
                  <a:gd name="T11" fmla="*/ 1 h 434"/>
                  <a:gd name="T12" fmla="*/ 1 w 1037"/>
                  <a:gd name="T13" fmla="*/ 1 h 434"/>
                  <a:gd name="T14" fmla="*/ 1 w 1037"/>
                  <a:gd name="T15" fmla="*/ 1 h 434"/>
                  <a:gd name="T16" fmla="*/ 1 w 1037"/>
                  <a:gd name="T17" fmla="*/ 1 h 434"/>
                  <a:gd name="T18" fmla="*/ 1 w 1037"/>
                  <a:gd name="T19" fmla="*/ 1 h 434"/>
                  <a:gd name="T20" fmla="*/ 1 w 1037"/>
                  <a:gd name="T21" fmla="*/ 1 h 434"/>
                  <a:gd name="T22" fmla="*/ 1 w 1037"/>
                  <a:gd name="T23" fmla="*/ 1 h 434"/>
                  <a:gd name="T24" fmla="*/ 1 w 1037"/>
                  <a:gd name="T25" fmla="*/ 1 h 434"/>
                  <a:gd name="T26" fmla="*/ 1 w 1037"/>
                  <a:gd name="T27" fmla="*/ 1 h 434"/>
                  <a:gd name="T28" fmla="*/ 1 w 1037"/>
                  <a:gd name="T29" fmla="*/ 1 h 434"/>
                  <a:gd name="T30" fmla="*/ 1 w 1037"/>
                  <a:gd name="T31" fmla="*/ 1 h 434"/>
                  <a:gd name="T32" fmla="*/ 0 w 1037"/>
                  <a:gd name="T33" fmla="*/ 1 h 434"/>
                  <a:gd name="T34" fmla="*/ 0 w 1037"/>
                  <a:gd name="T35" fmla="*/ 1 h 434"/>
                  <a:gd name="T36" fmla="*/ 0 w 1037"/>
                  <a:gd name="T37" fmla="*/ 1 h 434"/>
                  <a:gd name="T38" fmla="*/ 0 w 1037"/>
                  <a:gd name="T39" fmla="*/ 1 h 434"/>
                  <a:gd name="T40" fmla="*/ 0 w 1037"/>
                  <a:gd name="T41" fmla="*/ 1 h 434"/>
                  <a:gd name="T42" fmla="*/ 0 w 1037"/>
                  <a:gd name="T43" fmla="*/ 1 h 434"/>
                  <a:gd name="T44" fmla="*/ 0 w 1037"/>
                  <a:gd name="T45" fmla="*/ 1 h 434"/>
                  <a:gd name="T46" fmla="*/ 0 w 1037"/>
                  <a:gd name="T47" fmla="*/ 1 h 434"/>
                  <a:gd name="T48" fmla="*/ 1 w 1037"/>
                  <a:gd name="T49" fmla="*/ 1 h 434"/>
                  <a:gd name="T50" fmla="*/ 1 w 1037"/>
                  <a:gd name="T51" fmla="*/ 2 h 434"/>
                  <a:gd name="T52" fmla="*/ 1 w 1037"/>
                  <a:gd name="T53" fmla="*/ 2 h 434"/>
                  <a:gd name="T54" fmla="*/ 1 w 1037"/>
                  <a:gd name="T55" fmla="*/ 2 h 434"/>
                  <a:gd name="T56" fmla="*/ 1 w 1037"/>
                  <a:gd name="T57" fmla="*/ 2 h 434"/>
                  <a:gd name="T58" fmla="*/ 1 w 1037"/>
                  <a:gd name="T59" fmla="*/ 2 h 434"/>
                  <a:gd name="T60" fmla="*/ 1 w 1037"/>
                  <a:gd name="T61" fmla="*/ 2 h 434"/>
                  <a:gd name="T62" fmla="*/ 1 w 1037"/>
                  <a:gd name="T63" fmla="*/ 2 h 434"/>
                  <a:gd name="T64" fmla="*/ 1 w 1037"/>
                  <a:gd name="T65" fmla="*/ 2 h 434"/>
                  <a:gd name="T66" fmla="*/ 1 w 1037"/>
                  <a:gd name="T67" fmla="*/ 2 h 434"/>
                  <a:gd name="T68" fmla="*/ 1 w 1037"/>
                  <a:gd name="T69" fmla="*/ 2 h 434"/>
                  <a:gd name="T70" fmla="*/ 1 w 1037"/>
                  <a:gd name="T71" fmla="*/ 2 h 434"/>
                  <a:gd name="T72" fmla="*/ 1 w 1037"/>
                  <a:gd name="T73" fmla="*/ 2 h 434"/>
                  <a:gd name="T74" fmla="*/ 1 w 1037"/>
                  <a:gd name="T75" fmla="*/ 2 h 434"/>
                  <a:gd name="T76" fmla="*/ 1 w 1037"/>
                  <a:gd name="T77" fmla="*/ 1 h 434"/>
                  <a:gd name="T78" fmla="*/ 1 w 1037"/>
                  <a:gd name="T79" fmla="*/ 1 h 434"/>
                  <a:gd name="T80" fmla="*/ 1 w 1037"/>
                  <a:gd name="T81" fmla="*/ 1 h 434"/>
                  <a:gd name="T82" fmla="*/ 1 w 1037"/>
                  <a:gd name="T83" fmla="*/ 1 h 434"/>
                  <a:gd name="T84" fmla="*/ 1 w 1037"/>
                  <a:gd name="T85" fmla="*/ 1 h 434"/>
                  <a:gd name="T86" fmla="*/ 1 w 1037"/>
                  <a:gd name="T87" fmla="*/ 1 h 434"/>
                  <a:gd name="T88" fmla="*/ 1 w 1037"/>
                  <a:gd name="T89" fmla="*/ 1 h 434"/>
                  <a:gd name="T90" fmla="*/ 1 w 1037"/>
                  <a:gd name="T91" fmla="*/ 1 h 434"/>
                  <a:gd name="T92" fmla="*/ 1 w 1037"/>
                  <a:gd name="T93" fmla="*/ 1 h 434"/>
                  <a:gd name="T94" fmla="*/ 1 w 1037"/>
                  <a:gd name="T95" fmla="*/ 1 h 43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37"/>
                  <a:gd name="T145" fmla="*/ 0 h 434"/>
                  <a:gd name="T146" fmla="*/ 1037 w 1037"/>
                  <a:gd name="T147" fmla="*/ 434 h 43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37" h="434">
                    <a:moveTo>
                      <a:pt x="1037" y="0"/>
                    </a:moveTo>
                    <a:lnTo>
                      <a:pt x="1037" y="9"/>
                    </a:lnTo>
                    <a:lnTo>
                      <a:pt x="1035" y="19"/>
                    </a:lnTo>
                    <a:lnTo>
                      <a:pt x="1031" y="29"/>
                    </a:lnTo>
                    <a:lnTo>
                      <a:pt x="1027" y="36"/>
                    </a:lnTo>
                    <a:lnTo>
                      <a:pt x="1021" y="46"/>
                    </a:lnTo>
                    <a:lnTo>
                      <a:pt x="1014" y="54"/>
                    </a:lnTo>
                    <a:lnTo>
                      <a:pt x="1006" y="63"/>
                    </a:lnTo>
                    <a:lnTo>
                      <a:pt x="997" y="71"/>
                    </a:lnTo>
                    <a:lnTo>
                      <a:pt x="987" y="79"/>
                    </a:lnTo>
                    <a:lnTo>
                      <a:pt x="974" y="86"/>
                    </a:lnTo>
                    <a:lnTo>
                      <a:pt x="962" y="94"/>
                    </a:lnTo>
                    <a:lnTo>
                      <a:pt x="949" y="102"/>
                    </a:lnTo>
                    <a:lnTo>
                      <a:pt x="933" y="109"/>
                    </a:lnTo>
                    <a:lnTo>
                      <a:pt x="918" y="115"/>
                    </a:lnTo>
                    <a:lnTo>
                      <a:pt x="903" y="121"/>
                    </a:lnTo>
                    <a:lnTo>
                      <a:pt x="885" y="129"/>
                    </a:lnTo>
                    <a:lnTo>
                      <a:pt x="868" y="134"/>
                    </a:lnTo>
                    <a:lnTo>
                      <a:pt x="849" y="140"/>
                    </a:lnTo>
                    <a:lnTo>
                      <a:pt x="830" y="146"/>
                    </a:lnTo>
                    <a:lnTo>
                      <a:pt x="809" y="150"/>
                    </a:lnTo>
                    <a:lnTo>
                      <a:pt x="788" y="155"/>
                    </a:lnTo>
                    <a:lnTo>
                      <a:pt x="767" y="159"/>
                    </a:lnTo>
                    <a:lnTo>
                      <a:pt x="744" y="163"/>
                    </a:lnTo>
                    <a:lnTo>
                      <a:pt x="721" y="167"/>
                    </a:lnTo>
                    <a:lnTo>
                      <a:pt x="698" y="171"/>
                    </a:lnTo>
                    <a:lnTo>
                      <a:pt x="673" y="173"/>
                    </a:lnTo>
                    <a:lnTo>
                      <a:pt x="648" y="175"/>
                    </a:lnTo>
                    <a:lnTo>
                      <a:pt x="623" y="177"/>
                    </a:lnTo>
                    <a:lnTo>
                      <a:pt x="598" y="178"/>
                    </a:lnTo>
                    <a:lnTo>
                      <a:pt x="571" y="180"/>
                    </a:lnTo>
                    <a:lnTo>
                      <a:pt x="546" y="180"/>
                    </a:lnTo>
                    <a:lnTo>
                      <a:pt x="520" y="180"/>
                    </a:lnTo>
                    <a:lnTo>
                      <a:pt x="493" y="180"/>
                    </a:lnTo>
                    <a:lnTo>
                      <a:pt x="466" y="180"/>
                    </a:lnTo>
                    <a:lnTo>
                      <a:pt x="441" y="178"/>
                    </a:lnTo>
                    <a:lnTo>
                      <a:pt x="414" y="177"/>
                    </a:lnTo>
                    <a:lnTo>
                      <a:pt x="389" y="175"/>
                    </a:lnTo>
                    <a:lnTo>
                      <a:pt x="364" y="173"/>
                    </a:lnTo>
                    <a:lnTo>
                      <a:pt x="341" y="171"/>
                    </a:lnTo>
                    <a:lnTo>
                      <a:pt x="318" y="167"/>
                    </a:lnTo>
                    <a:lnTo>
                      <a:pt x="295" y="163"/>
                    </a:lnTo>
                    <a:lnTo>
                      <a:pt x="272" y="159"/>
                    </a:lnTo>
                    <a:lnTo>
                      <a:pt x="251" y="155"/>
                    </a:lnTo>
                    <a:lnTo>
                      <a:pt x="230" y="150"/>
                    </a:lnTo>
                    <a:lnTo>
                      <a:pt x="209" y="146"/>
                    </a:lnTo>
                    <a:lnTo>
                      <a:pt x="190" y="140"/>
                    </a:lnTo>
                    <a:lnTo>
                      <a:pt x="171" y="134"/>
                    </a:lnTo>
                    <a:lnTo>
                      <a:pt x="154" y="129"/>
                    </a:lnTo>
                    <a:lnTo>
                      <a:pt x="136" y="121"/>
                    </a:lnTo>
                    <a:lnTo>
                      <a:pt x="119" y="115"/>
                    </a:lnTo>
                    <a:lnTo>
                      <a:pt x="104" y="109"/>
                    </a:lnTo>
                    <a:lnTo>
                      <a:pt x="90" y="102"/>
                    </a:lnTo>
                    <a:lnTo>
                      <a:pt x="77" y="94"/>
                    </a:lnTo>
                    <a:lnTo>
                      <a:pt x="64" y="86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3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6"/>
                    </a:lnTo>
                    <a:lnTo>
                      <a:pt x="8" y="29"/>
                    </a:lnTo>
                    <a:lnTo>
                      <a:pt x="4" y="19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2"/>
                    </a:lnTo>
                    <a:lnTo>
                      <a:pt x="0" y="104"/>
                    </a:lnTo>
                    <a:lnTo>
                      <a:pt x="0" y="115"/>
                    </a:lnTo>
                    <a:lnTo>
                      <a:pt x="0" y="127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0" y="173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0" y="205"/>
                    </a:lnTo>
                    <a:lnTo>
                      <a:pt x="0" y="213"/>
                    </a:lnTo>
                    <a:lnTo>
                      <a:pt x="0" y="223"/>
                    </a:lnTo>
                    <a:lnTo>
                      <a:pt x="0" y="230"/>
                    </a:lnTo>
                    <a:lnTo>
                      <a:pt x="0" y="236"/>
                    </a:lnTo>
                    <a:lnTo>
                      <a:pt x="0" y="242"/>
                    </a:lnTo>
                    <a:lnTo>
                      <a:pt x="0" y="248"/>
                    </a:lnTo>
                    <a:lnTo>
                      <a:pt x="0" y="249"/>
                    </a:lnTo>
                    <a:lnTo>
                      <a:pt x="0" y="253"/>
                    </a:lnTo>
                    <a:lnTo>
                      <a:pt x="2" y="263"/>
                    </a:lnTo>
                    <a:lnTo>
                      <a:pt x="4" y="272"/>
                    </a:lnTo>
                    <a:lnTo>
                      <a:pt x="8" y="280"/>
                    </a:lnTo>
                    <a:lnTo>
                      <a:pt x="12" y="290"/>
                    </a:lnTo>
                    <a:lnTo>
                      <a:pt x="18" y="297"/>
                    </a:lnTo>
                    <a:lnTo>
                      <a:pt x="25" y="307"/>
                    </a:lnTo>
                    <a:lnTo>
                      <a:pt x="33" y="315"/>
                    </a:lnTo>
                    <a:lnTo>
                      <a:pt x="43" y="322"/>
                    </a:lnTo>
                    <a:lnTo>
                      <a:pt x="52" y="332"/>
                    </a:lnTo>
                    <a:lnTo>
                      <a:pt x="64" y="340"/>
                    </a:lnTo>
                    <a:lnTo>
                      <a:pt x="77" y="347"/>
                    </a:lnTo>
                    <a:lnTo>
                      <a:pt x="90" y="353"/>
                    </a:lnTo>
                    <a:lnTo>
                      <a:pt x="104" y="361"/>
                    </a:lnTo>
                    <a:lnTo>
                      <a:pt x="119" y="368"/>
                    </a:lnTo>
                    <a:lnTo>
                      <a:pt x="136" y="374"/>
                    </a:lnTo>
                    <a:lnTo>
                      <a:pt x="154" y="380"/>
                    </a:lnTo>
                    <a:lnTo>
                      <a:pt x="171" y="386"/>
                    </a:lnTo>
                    <a:lnTo>
                      <a:pt x="190" y="392"/>
                    </a:lnTo>
                    <a:lnTo>
                      <a:pt x="209" y="397"/>
                    </a:lnTo>
                    <a:lnTo>
                      <a:pt x="230" y="403"/>
                    </a:lnTo>
                    <a:lnTo>
                      <a:pt x="251" y="407"/>
                    </a:lnTo>
                    <a:lnTo>
                      <a:pt x="272" y="413"/>
                    </a:lnTo>
                    <a:lnTo>
                      <a:pt x="295" y="416"/>
                    </a:lnTo>
                    <a:lnTo>
                      <a:pt x="318" y="420"/>
                    </a:lnTo>
                    <a:lnTo>
                      <a:pt x="341" y="422"/>
                    </a:lnTo>
                    <a:lnTo>
                      <a:pt x="364" y="426"/>
                    </a:lnTo>
                    <a:lnTo>
                      <a:pt x="389" y="428"/>
                    </a:lnTo>
                    <a:lnTo>
                      <a:pt x="414" y="430"/>
                    </a:lnTo>
                    <a:lnTo>
                      <a:pt x="441" y="432"/>
                    </a:lnTo>
                    <a:lnTo>
                      <a:pt x="466" y="432"/>
                    </a:lnTo>
                    <a:lnTo>
                      <a:pt x="493" y="434"/>
                    </a:lnTo>
                    <a:lnTo>
                      <a:pt x="520" y="434"/>
                    </a:lnTo>
                    <a:lnTo>
                      <a:pt x="546" y="434"/>
                    </a:lnTo>
                    <a:lnTo>
                      <a:pt x="571" y="432"/>
                    </a:lnTo>
                    <a:lnTo>
                      <a:pt x="598" y="432"/>
                    </a:lnTo>
                    <a:lnTo>
                      <a:pt x="623" y="430"/>
                    </a:lnTo>
                    <a:lnTo>
                      <a:pt x="648" y="428"/>
                    </a:lnTo>
                    <a:lnTo>
                      <a:pt x="673" y="426"/>
                    </a:lnTo>
                    <a:lnTo>
                      <a:pt x="698" y="422"/>
                    </a:lnTo>
                    <a:lnTo>
                      <a:pt x="721" y="420"/>
                    </a:lnTo>
                    <a:lnTo>
                      <a:pt x="744" y="416"/>
                    </a:lnTo>
                    <a:lnTo>
                      <a:pt x="767" y="413"/>
                    </a:lnTo>
                    <a:lnTo>
                      <a:pt x="788" y="407"/>
                    </a:lnTo>
                    <a:lnTo>
                      <a:pt x="809" y="403"/>
                    </a:lnTo>
                    <a:lnTo>
                      <a:pt x="830" y="397"/>
                    </a:lnTo>
                    <a:lnTo>
                      <a:pt x="849" y="392"/>
                    </a:lnTo>
                    <a:lnTo>
                      <a:pt x="868" y="386"/>
                    </a:lnTo>
                    <a:lnTo>
                      <a:pt x="885" y="380"/>
                    </a:lnTo>
                    <a:lnTo>
                      <a:pt x="903" y="374"/>
                    </a:lnTo>
                    <a:lnTo>
                      <a:pt x="918" y="368"/>
                    </a:lnTo>
                    <a:lnTo>
                      <a:pt x="933" y="361"/>
                    </a:lnTo>
                    <a:lnTo>
                      <a:pt x="949" y="353"/>
                    </a:lnTo>
                    <a:lnTo>
                      <a:pt x="962" y="347"/>
                    </a:lnTo>
                    <a:lnTo>
                      <a:pt x="974" y="340"/>
                    </a:lnTo>
                    <a:lnTo>
                      <a:pt x="987" y="332"/>
                    </a:lnTo>
                    <a:lnTo>
                      <a:pt x="997" y="322"/>
                    </a:lnTo>
                    <a:lnTo>
                      <a:pt x="1006" y="315"/>
                    </a:lnTo>
                    <a:lnTo>
                      <a:pt x="1014" y="307"/>
                    </a:lnTo>
                    <a:lnTo>
                      <a:pt x="1021" y="297"/>
                    </a:lnTo>
                    <a:lnTo>
                      <a:pt x="1027" y="290"/>
                    </a:lnTo>
                    <a:lnTo>
                      <a:pt x="1031" y="280"/>
                    </a:lnTo>
                    <a:lnTo>
                      <a:pt x="1035" y="272"/>
                    </a:lnTo>
                    <a:lnTo>
                      <a:pt x="1037" y="263"/>
                    </a:lnTo>
                    <a:lnTo>
                      <a:pt x="1037" y="253"/>
                    </a:lnTo>
                    <a:lnTo>
                      <a:pt x="1037" y="249"/>
                    </a:lnTo>
                    <a:lnTo>
                      <a:pt x="1037" y="248"/>
                    </a:lnTo>
                    <a:lnTo>
                      <a:pt x="1037" y="242"/>
                    </a:lnTo>
                    <a:lnTo>
                      <a:pt x="1037" y="236"/>
                    </a:lnTo>
                    <a:lnTo>
                      <a:pt x="1037" y="230"/>
                    </a:lnTo>
                    <a:lnTo>
                      <a:pt x="1037" y="223"/>
                    </a:lnTo>
                    <a:lnTo>
                      <a:pt x="1037" y="213"/>
                    </a:lnTo>
                    <a:lnTo>
                      <a:pt x="1037" y="205"/>
                    </a:lnTo>
                    <a:lnTo>
                      <a:pt x="1037" y="194"/>
                    </a:lnTo>
                    <a:lnTo>
                      <a:pt x="1037" y="184"/>
                    </a:lnTo>
                    <a:lnTo>
                      <a:pt x="1037" y="173"/>
                    </a:lnTo>
                    <a:lnTo>
                      <a:pt x="1037" y="163"/>
                    </a:lnTo>
                    <a:lnTo>
                      <a:pt x="1037" y="150"/>
                    </a:lnTo>
                    <a:lnTo>
                      <a:pt x="1037" y="138"/>
                    </a:lnTo>
                    <a:lnTo>
                      <a:pt x="1037" y="127"/>
                    </a:lnTo>
                    <a:lnTo>
                      <a:pt x="1037" y="115"/>
                    </a:lnTo>
                    <a:lnTo>
                      <a:pt x="1037" y="104"/>
                    </a:lnTo>
                    <a:lnTo>
                      <a:pt x="1037" y="92"/>
                    </a:lnTo>
                    <a:lnTo>
                      <a:pt x="1037" y="81"/>
                    </a:lnTo>
                    <a:lnTo>
                      <a:pt x="1037" y="69"/>
                    </a:lnTo>
                    <a:lnTo>
                      <a:pt x="1037" y="59"/>
                    </a:lnTo>
                    <a:lnTo>
                      <a:pt x="1037" y="50"/>
                    </a:lnTo>
                    <a:lnTo>
                      <a:pt x="1037" y="40"/>
                    </a:lnTo>
                    <a:lnTo>
                      <a:pt x="1037" y="33"/>
                    </a:lnTo>
                    <a:lnTo>
                      <a:pt x="1037" y="25"/>
                    </a:lnTo>
                    <a:lnTo>
                      <a:pt x="1037" y="17"/>
                    </a:lnTo>
                    <a:lnTo>
                      <a:pt x="1037" y="11"/>
                    </a:lnTo>
                    <a:lnTo>
                      <a:pt x="1037" y="8"/>
                    </a:lnTo>
                    <a:lnTo>
                      <a:pt x="1037" y="4"/>
                    </a:lnTo>
                    <a:lnTo>
                      <a:pt x="1037" y="2"/>
                    </a:lnTo>
                    <a:lnTo>
                      <a:pt x="1037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83" name="Freeform 39"/>
            <p:cNvSpPr>
              <a:spLocks noEditPoints="1"/>
            </p:cNvSpPr>
            <p:nvPr/>
          </p:nvSpPr>
          <p:spPr bwMode="auto">
            <a:xfrm>
              <a:off x="684" y="1179"/>
              <a:ext cx="466" cy="192"/>
            </a:xfrm>
            <a:custGeom>
              <a:avLst/>
              <a:gdLst>
                <a:gd name="T0" fmla="*/ 249 w 466"/>
                <a:gd name="T1" fmla="*/ 0 h 618"/>
                <a:gd name="T2" fmla="*/ 247 w 466"/>
                <a:gd name="T3" fmla="*/ 0 h 618"/>
                <a:gd name="T4" fmla="*/ 243 w 466"/>
                <a:gd name="T5" fmla="*/ 0 h 618"/>
                <a:gd name="T6" fmla="*/ 236 w 466"/>
                <a:gd name="T7" fmla="*/ 0 h 618"/>
                <a:gd name="T8" fmla="*/ 227 w 466"/>
                <a:gd name="T9" fmla="*/ 0 h 618"/>
                <a:gd name="T10" fmla="*/ 218 w 466"/>
                <a:gd name="T11" fmla="*/ 0 h 618"/>
                <a:gd name="T12" fmla="*/ 219 w 466"/>
                <a:gd name="T13" fmla="*/ 0 h 618"/>
                <a:gd name="T14" fmla="*/ 224 w 466"/>
                <a:gd name="T15" fmla="*/ 0 h 618"/>
                <a:gd name="T16" fmla="*/ 230 w 466"/>
                <a:gd name="T17" fmla="*/ 0 h 618"/>
                <a:gd name="T18" fmla="*/ 239 w 466"/>
                <a:gd name="T19" fmla="*/ 0 h 618"/>
                <a:gd name="T20" fmla="*/ 249 w 466"/>
                <a:gd name="T21" fmla="*/ 0 h 618"/>
                <a:gd name="T22" fmla="*/ 47 w 466"/>
                <a:gd name="T23" fmla="*/ 0 h 618"/>
                <a:gd name="T24" fmla="*/ 171 w 466"/>
                <a:gd name="T25" fmla="*/ 0 h 618"/>
                <a:gd name="T26" fmla="*/ 171 w 466"/>
                <a:gd name="T27" fmla="*/ 0 h 618"/>
                <a:gd name="T28" fmla="*/ 140 w 466"/>
                <a:gd name="T29" fmla="*/ 0 h 618"/>
                <a:gd name="T30" fmla="*/ 194 w 466"/>
                <a:gd name="T31" fmla="*/ 0 h 618"/>
                <a:gd name="T32" fmla="*/ 249 w 466"/>
                <a:gd name="T33" fmla="*/ 0 h 618"/>
                <a:gd name="T34" fmla="*/ 218 w 466"/>
                <a:gd name="T35" fmla="*/ 0 h 618"/>
                <a:gd name="T36" fmla="*/ 218 w 466"/>
                <a:gd name="T37" fmla="*/ 0 h 618"/>
                <a:gd name="T38" fmla="*/ 235 w 466"/>
                <a:gd name="T39" fmla="*/ 0 h 618"/>
                <a:gd name="T40" fmla="*/ 251 w 466"/>
                <a:gd name="T41" fmla="*/ 0 h 618"/>
                <a:gd name="T42" fmla="*/ 266 w 466"/>
                <a:gd name="T43" fmla="*/ 0 h 618"/>
                <a:gd name="T44" fmla="*/ 278 w 466"/>
                <a:gd name="T45" fmla="*/ 0 h 618"/>
                <a:gd name="T46" fmla="*/ 288 w 466"/>
                <a:gd name="T47" fmla="*/ 0 h 618"/>
                <a:gd name="T48" fmla="*/ 293 w 466"/>
                <a:gd name="T49" fmla="*/ 0 h 618"/>
                <a:gd name="T50" fmla="*/ 295 w 466"/>
                <a:gd name="T51" fmla="*/ 0 h 618"/>
                <a:gd name="T52" fmla="*/ 419 w 466"/>
                <a:gd name="T53" fmla="*/ 0 h 618"/>
                <a:gd name="T54" fmla="*/ 419 w 466"/>
                <a:gd name="T55" fmla="*/ 0 h 618"/>
                <a:gd name="T56" fmla="*/ 466 w 466"/>
                <a:gd name="T57" fmla="*/ 0 h 618"/>
                <a:gd name="T58" fmla="*/ 419 w 466"/>
                <a:gd name="T59" fmla="*/ 0 h 618"/>
                <a:gd name="T60" fmla="*/ 419 w 466"/>
                <a:gd name="T61" fmla="*/ 0 h 618"/>
                <a:gd name="T62" fmla="*/ 295 w 466"/>
                <a:gd name="T63" fmla="*/ 0 h 618"/>
                <a:gd name="T64" fmla="*/ 295 w 466"/>
                <a:gd name="T65" fmla="*/ 0 h 618"/>
                <a:gd name="T66" fmla="*/ 326 w 466"/>
                <a:gd name="T67" fmla="*/ 0 h 618"/>
                <a:gd name="T68" fmla="*/ 272 w 466"/>
                <a:gd name="T69" fmla="*/ 0 h 618"/>
                <a:gd name="T70" fmla="*/ 218 w 466"/>
                <a:gd name="T71" fmla="*/ 0 h 618"/>
                <a:gd name="T72" fmla="*/ 249 w 466"/>
                <a:gd name="T73" fmla="*/ 0 h 618"/>
                <a:gd name="T74" fmla="*/ 249 w 466"/>
                <a:gd name="T75" fmla="*/ 0 h 618"/>
                <a:gd name="T76" fmla="*/ 231 w 466"/>
                <a:gd name="T77" fmla="*/ 0 h 618"/>
                <a:gd name="T78" fmla="*/ 215 w 466"/>
                <a:gd name="T79" fmla="*/ 0 h 618"/>
                <a:gd name="T80" fmla="*/ 200 w 466"/>
                <a:gd name="T81" fmla="*/ 0 h 618"/>
                <a:gd name="T82" fmla="*/ 188 w 466"/>
                <a:gd name="T83" fmla="*/ 0 h 618"/>
                <a:gd name="T84" fmla="*/ 179 w 466"/>
                <a:gd name="T85" fmla="*/ 0 h 618"/>
                <a:gd name="T86" fmla="*/ 173 w 466"/>
                <a:gd name="T87" fmla="*/ 0 h 618"/>
                <a:gd name="T88" fmla="*/ 171 w 466"/>
                <a:gd name="T89" fmla="*/ 0 h 618"/>
                <a:gd name="T90" fmla="*/ 47 w 466"/>
                <a:gd name="T91" fmla="*/ 0 h 618"/>
                <a:gd name="T92" fmla="*/ 47 w 466"/>
                <a:gd name="T93" fmla="*/ 0 h 618"/>
                <a:gd name="T94" fmla="*/ 0 w 466"/>
                <a:gd name="T95" fmla="*/ 0 h 618"/>
                <a:gd name="T96" fmla="*/ 47 w 466"/>
                <a:gd name="T97" fmla="*/ 0 h 618"/>
                <a:gd name="T98" fmla="*/ 47 w 466"/>
                <a:gd name="T99" fmla="*/ 0 h 6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6"/>
                <a:gd name="T151" fmla="*/ 0 h 618"/>
                <a:gd name="T152" fmla="*/ 466 w 466"/>
                <a:gd name="T153" fmla="*/ 618 h 6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6" h="618">
                  <a:moveTo>
                    <a:pt x="249" y="288"/>
                  </a:moveTo>
                  <a:lnTo>
                    <a:pt x="247" y="302"/>
                  </a:lnTo>
                  <a:lnTo>
                    <a:pt x="243" y="312"/>
                  </a:lnTo>
                  <a:lnTo>
                    <a:pt x="236" y="322"/>
                  </a:lnTo>
                  <a:lnTo>
                    <a:pt x="227" y="328"/>
                  </a:lnTo>
                  <a:lnTo>
                    <a:pt x="218" y="330"/>
                  </a:lnTo>
                  <a:lnTo>
                    <a:pt x="219" y="316"/>
                  </a:lnTo>
                  <a:lnTo>
                    <a:pt x="224" y="306"/>
                  </a:lnTo>
                  <a:lnTo>
                    <a:pt x="230" y="296"/>
                  </a:lnTo>
                  <a:lnTo>
                    <a:pt x="239" y="290"/>
                  </a:lnTo>
                  <a:lnTo>
                    <a:pt x="249" y="288"/>
                  </a:lnTo>
                  <a:close/>
                  <a:moveTo>
                    <a:pt x="47" y="392"/>
                  </a:moveTo>
                  <a:lnTo>
                    <a:pt x="171" y="392"/>
                  </a:lnTo>
                  <a:lnTo>
                    <a:pt x="171" y="557"/>
                  </a:lnTo>
                  <a:lnTo>
                    <a:pt x="140" y="557"/>
                  </a:lnTo>
                  <a:lnTo>
                    <a:pt x="194" y="618"/>
                  </a:lnTo>
                  <a:lnTo>
                    <a:pt x="249" y="557"/>
                  </a:lnTo>
                  <a:lnTo>
                    <a:pt x="218" y="557"/>
                  </a:lnTo>
                  <a:lnTo>
                    <a:pt x="218" y="392"/>
                  </a:lnTo>
                  <a:lnTo>
                    <a:pt x="235" y="390"/>
                  </a:lnTo>
                  <a:lnTo>
                    <a:pt x="251" y="382"/>
                  </a:lnTo>
                  <a:lnTo>
                    <a:pt x="266" y="370"/>
                  </a:lnTo>
                  <a:lnTo>
                    <a:pt x="278" y="352"/>
                  </a:lnTo>
                  <a:lnTo>
                    <a:pt x="288" y="334"/>
                  </a:lnTo>
                  <a:lnTo>
                    <a:pt x="293" y="312"/>
                  </a:lnTo>
                  <a:lnTo>
                    <a:pt x="295" y="288"/>
                  </a:lnTo>
                  <a:lnTo>
                    <a:pt x="419" y="288"/>
                  </a:lnTo>
                  <a:lnTo>
                    <a:pt x="419" y="330"/>
                  </a:lnTo>
                  <a:lnTo>
                    <a:pt x="466" y="258"/>
                  </a:lnTo>
                  <a:lnTo>
                    <a:pt x="419" y="185"/>
                  </a:lnTo>
                  <a:lnTo>
                    <a:pt x="419" y="226"/>
                  </a:lnTo>
                  <a:lnTo>
                    <a:pt x="295" y="226"/>
                  </a:lnTo>
                  <a:lnTo>
                    <a:pt x="295" y="61"/>
                  </a:lnTo>
                  <a:lnTo>
                    <a:pt x="326" y="61"/>
                  </a:lnTo>
                  <a:lnTo>
                    <a:pt x="272" y="0"/>
                  </a:lnTo>
                  <a:lnTo>
                    <a:pt x="218" y="61"/>
                  </a:lnTo>
                  <a:lnTo>
                    <a:pt x="249" y="61"/>
                  </a:lnTo>
                  <a:lnTo>
                    <a:pt x="249" y="226"/>
                  </a:lnTo>
                  <a:lnTo>
                    <a:pt x="231" y="228"/>
                  </a:lnTo>
                  <a:lnTo>
                    <a:pt x="215" y="236"/>
                  </a:lnTo>
                  <a:lnTo>
                    <a:pt x="200" y="248"/>
                  </a:lnTo>
                  <a:lnTo>
                    <a:pt x="188" y="266"/>
                  </a:lnTo>
                  <a:lnTo>
                    <a:pt x="179" y="284"/>
                  </a:lnTo>
                  <a:lnTo>
                    <a:pt x="173" y="306"/>
                  </a:lnTo>
                  <a:lnTo>
                    <a:pt x="171" y="330"/>
                  </a:lnTo>
                  <a:lnTo>
                    <a:pt x="47" y="330"/>
                  </a:lnTo>
                  <a:lnTo>
                    <a:pt x="47" y="288"/>
                  </a:lnTo>
                  <a:lnTo>
                    <a:pt x="0" y="360"/>
                  </a:lnTo>
                  <a:lnTo>
                    <a:pt x="47" y="433"/>
                  </a:lnTo>
                  <a:lnTo>
                    <a:pt x="47" y="392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864" name="Picture 4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8900" y="5176838"/>
            <a:ext cx="68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5" name="Rectangle 41"/>
          <p:cNvSpPr>
            <a:spLocks noChangeArrowheads="1"/>
          </p:cNvSpPr>
          <p:nvPr/>
        </p:nvSpPr>
        <p:spPr bwMode="auto">
          <a:xfrm>
            <a:off x="2120900" y="1708150"/>
            <a:ext cx="2590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message</a:t>
            </a:r>
          </a:p>
        </p:txBody>
      </p:sp>
      <p:sp>
        <p:nvSpPr>
          <p:cNvPr id="35866" name="Rectangle 42"/>
          <p:cNvSpPr>
            <a:spLocks noChangeArrowheads="1"/>
          </p:cNvSpPr>
          <p:nvPr/>
        </p:nvSpPr>
        <p:spPr bwMode="auto">
          <a:xfrm>
            <a:off x="2146300" y="2182813"/>
            <a:ext cx="2590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  segment</a:t>
            </a:r>
          </a:p>
        </p:txBody>
      </p:sp>
      <p:sp>
        <p:nvSpPr>
          <p:cNvPr id="35867" name="Rectangle 43"/>
          <p:cNvSpPr>
            <a:spLocks noChangeArrowheads="1"/>
          </p:cNvSpPr>
          <p:nvPr/>
        </p:nvSpPr>
        <p:spPr bwMode="auto">
          <a:xfrm>
            <a:off x="2197100" y="2670175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packet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5868" name="Rectangle 44"/>
          <p:cNvSpPr>
            <a:spLocks noChangeArrowheads="1"/>
          </p:cNvSpPr>
          <p:nvPr/>
        </p:nvSpPr>
        <p:spPr bwMode="auto">
          <a:xfrm>
            <a:off x="2197100" y="3203575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frame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35869" name="Text Box 45"/>
          <p:cNvSpPr txBox="1">
            <a:spLocks noChangeArrowheads="1"/>
          </p:cNvSpPr>
          <p:nvPr/>
        </p:nvSpPr>
        <p:spPr bwMode="auto">
          <a:xfrm>
            <a:off x="2120900" y="3876675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omic Sans MS" panose="030F0702030302020204" pitchFamily="66" charset="0"/>
              </a:rPr>
              <a:t>bits</a:t>
            </a:r>
          </a:p>
        </p:txBody>
      </p:sp>
      <p:sp>
        <p:nvSpPr>
          <p:cNvPr id="35870" name="Text Box 46"/>
          <p:cNvSpPr txBox="1">
            <a:spLocks noChangeArrowheads="1"/>
          </p:cNvSpPr>
          <p:nvPr/>
        </p:nvSpPr>
        <p:spPr bwMode="auto">
          <a:xfrm>
            <a:off x="3708400" y="5653088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omic Sans MS" panose="030F0702030302020204" pitchFamily="66" charset="0"/>
              </a:rPr>
              <a:t>router</a:t>
            </a:r>
          </a:p>
        </p:txBody>
      </p:sp>
      <p:sp>
        <p:nvSpPr>
          <p:cNvPr id="217135" name="AutoShape 47"/>
          <p:cNvSpPr>
            <a:spLocks noChangeArrowheads="1"/>
          </p:cNvSpPr>
          <p:nvPr/>
        </p:nvSpPr>
        <p:spPr bwMode="auto">
          <a:xfrm>
            <a:off x="520700" y="2060575"/>
            <a:ext cx="304800" cy="1981200"/>
          </a:xfrm>
          <a:prstGeom prst="downArrow">
            <a:avLst>
              <a:gd name="adj1" fmla="val 50000"/>
              <a:gd name="adj2" fmla="val 1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596900" y="4041775"/>
            <a:ext cx="3581400" cy="609600"/>
            <a:chOff x="384" y="2736"/>
            <a:chExt cx="2256" cy="384"/>
          </a:xfrm>
        </p:grpSpPr>
        <p:sp>
          <p:nvSpPr>
            <p:cNvPr id="35879" name="AutoShape 49"/>
            <p:cNvSpPr>
              <a:spLocks noChangeArrowheads="1"/>
            </p:cNvSpPr>
            <p:nvPr/>
          </p:nvSpPr>
          <p:spPr bwMode="auto">
            <a:xfrm flipV="1">
              <a:off x="384" y="2736"/>
              <a:ext cx="33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925 h 21600"/>
                <a:gd name="T14" fmla="*/ 18257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0" name="AutoShape 50"/>
            <p:cNvSpPr>
              <a:spLocks noChangeArrowheads="1"/>
            </p:cNvSpPr>
            <p:nvPr/>
          </p:nvSpPr>
          <p:spPr bwMode="auto">
            <a:xfrm>
              <a:off x="720" y="2880"/>
              <a:ext cx="1536" cy="240"/>
            </a:xfrm>
            <a:prstGeom prst="rightArrow">
              <a:avLst>
                <a:gd name="adj1" fmla="val 50000"/>
                <a:gd name="adj2" fmla="val 16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881" name="AutoShape 51"/>
            <p:cNvSpPr>
              <a:spLocks noChangeArrowheads="1"/>
            </p:cNvSpPr>
            <p:nvPr/>
          </p:nvSpPr>
          <p:spPr bwMode="auto">
            <a:xfrm rot="16200000" flipV="1">
              <a:off x="2280" y="2712"/>
              <a:ext cx="33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925 h 21600"/>
                <a:gd name="T14" fmla="*/ 18257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140" name="AutoShape 52"/>
          <p:cNvSpPr>
            <a:spLocks noChangeArrowheads="1"/>
          </p:cNvSpPr>
          <p:nvPr/>
        </p:nvSpPr>
        <p:spPr bwMode="auto">
          <a:xfrm>
            <a:off x="3873500" y="2898775"/>
            <a:ext cx="1524000" cy="1066800"/>
          </a:xfrm>
          <a:prstGeom prst="curvedDownArrow">
            <a:avLst>
              <a:gd name="adj1" fmla="val 28571"/>
              <a:gd name="adj2" fmla="val 5714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5016500" y="4041775"/>
            <a:ext cx="3581400" cy="609600"/>
            <a:chOff x="3168" y="2736"/>
            <a:chExt cx="2256" cy="384"/>
          </a:xfrm>
        </p:grpSpPr>
        <p:sp>
          <p:nvSpPr>
            <p:cNvPr id="35876" name="AutoShape 54"/>
            <p:cNvSpPr>
              <a:spLocks noChangeArrowheads="1"/>
            </p:cNvSpPr>
            <p:nvPr/>
          </p:nvSpPr>
          <p:spPr bwMode="auto">
            <a:xfrm flipV="1">
              <a:off x="3168" y="2736"/>
              <a:ext cx="33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925 h 21600"/>
                <a:gd name="T14" fmla="*/ 18257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7" name="AutoShape 55"/>
            <p:cNvSpPr>
              <a:spLocks noChangeArrowheads="1"/>
            </p:cNvSpPr>
            <p:nvPr/>
          </p:nvSpPr>
          <p:spPr bwMode="auto">
            <a:xfrm>
              <a:off x="3504" y="2880"/>
              <a:ext cx="1536" cy="240"/>
            </a:xfrm>
            <a:prstGeom prst="rightArrow">
              <a:avLst>
                <a:gd name="adj1" fmla="val 50000"/>
                <a:gd name="adj2" fmla="val 16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878" name="AutoShape 56"/>
            <p:cNvSpPr>
              <a:spLocks noChangeArrowheads="1"/>
            </p:cNvSpPr>
            <p:nvPr/>
          </p:nvSpPr>
          <p:spPr bwMode="auto">
            <a:xfrm rot="16200000" flipV="1">
              <a:off x="5064" y="2712"/>
              <a:ext cx="33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7 w 21600"/>
                <a:gd name="T13" fmla="*/ 2925 h 21600"/>
                <a:gd name="T14" fmla="*/ 18257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145" name="AutoShape 57"/>
          <p:cNvSpPr>
            <a:spLocks noChangeArrowheads="1"/>
          </p:cNvSpPr>
          <p:nvPr/>
        </p:nvSpPr>
        <p:spPr bwMode="auto">
          <a:xfrm flipV="1">
            <a:off x="8266113" y="2047875"/>
            <a:ext cx="304800" cy="1981200"/>
          </a:xfrm>
          <a:prstGeom prst="downArrow">
            <a:avLst>
              <a:gd name="adj1" fmla="val 50000"/>
              <a:gd name="adj2" fmla="val 1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24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35" grpId="0" animBg="1"/>
      <p:bldP spid="217140" grpId="0" animBg="1"/>
      <p:bldP spid="21714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link-layer frame with R's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62095" y="5191351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28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06195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50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3998232" y="5042126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26682" y="5631088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34357" y="5873976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24832" y="5691413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691470" y="4578576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12107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47232" y="4273776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44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67845" y="5197701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66382" y="4791301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083707" y="5548538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58295" y="4326163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36307" y="4857976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17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00995" y="3992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26932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54207" y="4681763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25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51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55757" y="5648551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58932" y="5823176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55732" y="5150076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190695" y="5491388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185807" y="4276951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289245" y="3910238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60532" y="3870551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39470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64582" y="5150076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00995" y="1405164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01745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08032" y="2290988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31857" y="2541813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782582" y="1883001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43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3430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339826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193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dominant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single chip, multiple speeds (e.g., Broadcom  BCM5761)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simpler, </a:t>
            </a:r>
            <a:r>
              <a:rPr lang="en-US" sz="2400" dirty="0" smtClean="0">
                <a:latin typeface="Gill Sans MT" charset="0"/>
                <a:cs typeface="+mn-cs"/>
              </a:rPr>
              <a:t>cheap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Metcalfe</a:t>
            </a:r>
            <a:r>
              <a:rPr lang="ja-JP" altLang="en-US" dirty="0" smtClean="0">
                <a:latin typeface="Arial"/>
                <a:cs typeface="Arial"/>
              </a:rPr>
              <a:t>’</a:t>
            </a:r>
            <a:r>
              <a:rPr lang="en-US" dirty="0" smtClean="0"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Ethernet: physical topology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us: </a:t>
            </a:r>
            <a:r>
              <a:rPr lang="en-US" dirty="0" smtClean="0">
                <a:latin typeface="Gill Sans MT" charset="0"/>
                <a:cs typeface="+mn-cs"/>
              </a:rPr>
              <a:t>popular </a:t>
            </a:r>
            <a:r>
              <a:rPr lang="en-US" dirty="0">
                <a:latin typeface="Gill Sans MT" charset="0"/>
                <a:cs typeface="+mn-cs"/>
              </a:rPr>
              <a:t>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tar: </a:t>
            </a:r>
            <a:r>
              <a:rPr lang="en-US" dirty="0" smtClean="0">
                <a:latin typeface="Gill Sans MT" charset="0"/>
                <a:cs typeface="+mn-cs"/>
              </a:rPr>
              <a:t>prevails today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 smtClean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sending </a:t>
            </a:r>
            <a:r>
              <a:rPr lang="en-US" dirty="0">
                <a:latin typeface="Gill Sans MT" charset="0"/>
                <a:cs typeface="+mn-cs"/>
              </a:rPr>
              <a:t>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Ethernet frame</a:t>
            </a: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preamble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7 bytes with pattern 10101010 followed by one byte with pattern 10101011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addresses: </a:t>
            </a:r>
            <a:r>
              <a:rPr lang="en-US" dirty="0">
                <a:latin typeface="Gill Sans MT" charset="0"/>
                <a:cs typeface="+mn-cs"/>
              </a:rPr>
              <a:t>6 </a:t>
            </a:r>
            <a:r>
              <a:rPr lang="en-US" dirty="0" smtClean="0">
                <a:latin typeface="Gill Sans MT" charset="0"/>
                <a:cs typeface="+mn-cs"/>
              </a:rPr>
              <a:t>byte source, destination MAC addresses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otherwise, adapter discards frame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type: </a:t>
            </a:r>
            <a:r>
              <a:rPr lang="en-US" dirty="0">
                <a:latin typeface="Gill Sans MT" charset="0"/>
                <a:cs typeface="+mn-cs"/>
              </a:rPr>
              <a:t>indicates higher layer protocol (mostly IP but others possible, e.g., Novell IPX, AppleTalk)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CRC: </a:t>
            </a:r>
            <a:r>
              <a:rPr lang="en-US" dirty="0" smtClean="0">
                <a:latin typeface="Gill Sans MT" charset="0"/>
                <a:cs typeface="+mn-cs"/>
              </a:rPr>
              <a:t>cyclic redundancy check </a:t>
            </a:r>
            <a:r>
              <a:rPr lang="en-US" dirty="0">
                <a:latin typeface="Gill Sans MT" charset="0"/>
                <a:cs typeface="+mn-cs"/>
              </a:rPr>
              <a:t>at </a:t>
            </a:r>
            <a:r>
              <a:rPr lang="en-US" dirty="0" smtClean="0">
                <a:latin typeface="Gill Sans MT" charset="0"/>
                <a:cs typeface="+mn-cs"/>
              </a:rPr>
              <a:t>receiver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error detected: frame </a:t>
            </a:r>
            <a:r>
              <a:rPr lang="en-US" dirty="0">
                <a:latin typeface="Gill Sans MT" charset="0"/>
              </a:rPr>
              <a:t>is </a:t>
            </a:r>
            <a:r>
              <a:rPr lang="en-US" dirty="0" smtClean="0">
                <a:latin typeface="Gill Sans MT" charset="0"/>
              </a:rPr>
              <a:t>dropped</a:t>
            </a:r>
            <a:endParaRPr lang="en-US" dirty="0">
              <a:latin typeface="Gill Sans MT" charset="0"/>
            </a:endParaRPr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6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683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data-link layer</a:t>
            </a:r>
            <a:r>
              <a:rPr lang="en-US" sz="2400" i="0" dirty="0" smtClean="0">
                <a:latin typeface="Gill Sans MT" charset="0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to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physically adjacent</a:t>
            </a:r>
            <a:r>
              <a:rPr lang="en-US" sz="2400" i="0" dirty="0" smtClean="0">
                <a:latin typeface="Gill Sans MT" charset="0"/>
                <a:cs typeface="+mn-cs"/>
              </a:rPr>
              <a:t> node over a link</a:t>
            </a:r>
            <a:endParaRPr lang="en-US" i="0" dirty="0" smtClean="0">
              <a:latin typeface="Gill Sans MT" charset="0"/>
              <a:cs typeface="+mn-cs"/>
            </a:endParaRPr>
          </a:p>
        </p:txBody>
      </p:sp>
      <p:sp>
        <p:nvSpPr>
          <p:cNvPr id="4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4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8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 smtClean="0">
                <a:latin typeface="Gill Sans MT" charset="0"/>
                <a:cs typeface="+mn-cs"/>
              </a:rPr>
              <a:t>no </a:t>
            </a:r>
            <a:r>
              <a:rPr lang="en-US" dirty="0">
                <a:latin typeface="Gill Sans MT" charset="0"/>
                <a:cs typeface="+mn-cs"/>
              </a:rPr>
              <a:t>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</a:t>
            </a:r>
            <a:r>
              <a:rPr lang="en-US" dirty="0" smtClean="0">
                <a:latin typeface="Gill Sans MT" charset="0"/>
                <a:cs typeface="+mn-cs"/>
              </a:rPr>
              <a:t>doesn't </a:t>
            </a:r>
            <a:r>
              <a:rPr lang="en-US" dirty="0">
                <a:latin typeface="Gill Sans MT" charset="0"/>
                <a:cs typeface="+mn-cs"/>
              </a:rPr>
              <a:t>send acks or nacks to sending NIC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dirty="0" smtClean="0">
                <a:latin typeface="Gill Sans MT" charset="0"/>
              </a:rPr>
              <a:t>ata in dropped frames recovered only if initial sender uses higher layer rdt (e.g., TCP), otherwise dropped data lost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Ethernet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s MAC protocol: unslotted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CSMA/CD with binary backoff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</a:t>
            </a:r>
            <a:r>
              <a:rPr lang="en-US" dirty="0" smtClean="0">
                <a:latin typeface="Gill Sans MT" charset="0"/>
              </a:rPr>
              <a:t>10 Gbps, 40 Gbps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620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VLANS</a:t>
            </a:r>
            <a:endParaRPr lang="en-US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store, forward Ethernet frames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examine incoming frame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sz="2800" dirty="0">
                <a:latin typeface="Gill Sans MT" charset="0"/>
              </a:rPr>
              <a:t>s MAC address,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Switch: </a:t>
            </a:r>
            <a:r>
              <a:rPr lang="en-US" sz="3600" i="1" dirty="0">
                <a:latin typeface="Gill Sans MT" charset="0"/>
                <a:cs typeface="+mj-cs"/>
              </a:rPr>
              <a:t>multiple</a:t>
            </a:r>
            <a:r>
              <a:rPr lang="en-US" sz="3600" dirty="0">
                <a:latin typeface="Gill Sans MT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Ethernet protocol used on </a:t>
            </a:r>
            <a:r>
              <a:rPr lang="en-US" sz="2400" i="1" dirty="0">
                <a:latin typeface="Gill Sans MT" charset="0"/>
                <a:cs typeface="+mn-cs"/>
              </a:rPr>
              <a:t>each</a:t>
            </a:r>
            <a:r>
              <a:rPr lang="en-US" sz="2400" dirty="0">
                <a:latin typeface="Gill Sans MT" charset="0"/>
                <a:cs typeface="+mn-cs"/>
              </a:rPr>
              <a:t> incoming link, but no collisions; full duplex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A-to-A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and B-to-B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can transmit simultaneously</a:t>
            </a:r>
            <a:r>
              <a:rPr lang="en-US" sz="2400" dirty="0">
                <a:latin typeface="Gill Sans MT" charset="0"/>
                <a:cs typeface="+mn-cs"/>
              </a:rPr>
              <a:t>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 </a:t>
            </a:r>
            <a:r>
              <a:rPr lang="en-US" sz="3600" dirty="0" smtClean="0">
                <a:latin typeface="Gill Sans MT" charset="0"/>
                <a:cs typeface="+mj-cs"/>
              </a:rPr>
              <a:t>forwarding table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how does switch know A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4, B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5?</a:t>
            </a:r>
            <a:endParaRPr lang="en-US" dirty="0">
              <a:latin typeface="Gill Sans MT" charset="0"/>
              <a:cs typeface="+mn-cs"/>
            </a:endParaRP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 smtClean="0">
                <a:latin typeface="Gill Sans MT" charset="0"/>
              </a:rPr>
              <a:t>each switch has a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switch table,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something like a routing protocol?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when frame received, switch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learns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 location of sender: incoming LAN segment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when  </a:t>
            </a: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received at switch:</a:t>
            </a:r>
            <a:r>
              <a:rPr lang="en-US" dirty="0">
                <a:latin typeface="Gill Sans MT" charset="0"/>
                <a:cs typeface="+mn-cs"/>
              </a:rPr>
              <a:t/>
            </a:r>
            <a:br>
              <a:rPr lang="en-US" dirty="0">
                <a:latin typeface="Gill Sans MT" charset="0"/>
                <a:cs typeface="+mn-cs"/>
              </a:rPr>
            </a:br>
            <a:endParaRPr lang="en-US" dirty="0">
              <a:latin typeface="Gill Sans MT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record </a:t>
            </a:r>
            <a:r>
              <a:rPr lang="en-US" dirty="0" smtClean="0">
                <a:latin typeface="Gill Sans MT" charset="0"/>
              </a:rPr>
              <a:t>incoming link, MAC address of sending </a:t>
            </a:r>
            <a:r>
              <a:rPr lang="en-US" dirty="0">
                <a:latin typeface="Gill Sans MT" charset="0"/>
              </a:rPr>
              <a:t>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index switch table using MAC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address</a:t>
            </a:r>
            <a:endParaRPr lang="en-US" b="1" dirty="0">
              <a:solidFill>
                <a:schemeClr val="accent2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entry found for destination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Gill Sans MT" charset="0"/>
              </a:rPr>
              <a:t>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on segment from which frame arrived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</a:t>
            </a:r>
            <a:r>
              <a:rPr lang="en-US" dirty="0">
                <a:latin typeface="Gill Sans MT" charset="0"/>
              </a:rPr>
              <a:t> drop </a:t>
            </a:r>
            <a:r>
              <a:rPr lang="en-US" dirty="0" smtClean="0">
                <a:latin typeface="Gill Sans MT" charset="0"/>
              </a:rPr>
              <a:t>frame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forward </a:t>
            </a:r>
            <a:r>
              <a:rPr lang="en-US" dirty="0" smtClean="0">
                <a:latin typeface="Gill Sans MT" charset="0"/>
              </a:rPr>
              <a:t>frame </a:t>
            </a:r>
            <a:r>
              <a:rPr lang="en-US" dirty="0">
                <a:latin typeface="Gill Sans MT" charset="0"/>
              </a:rPr>
              <a:t>on interface </a:t>
            </a:r>
            <a:r>
              <a:rPr lang="en-US" dirty="0" smtClean="0">
                <a:latin typeface="Gill Sans MT" charset="0"/>
              </a:rPr>
              <a:t>indicated by entry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 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                         interface */</a:t>
            </a:r>
            <a:endParaRPr lang="en-US" dirty="0">
              <a:latin typeface="Gill Sans MT" charset="0"/>
            </a:endParaRP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destination, A’, location unknown</a:t>
            </a:r>
            <a:r>
              <a:rPr lang="en-US" dirty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19121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9955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self-learning switches </a:t>
            </a:r>
            <a:r>
              <a:rPr lang="en-US" dirty="0">
                <a:latin typeface="Gill Sans MT" charset="0"/>
                <a:cs typeface="+mn-cs"/>
              </a:rPr>
              <a:t>can be connected </a:t>
            </a:r>
            <a:r>
              <a:rPr lang="en-US" dirty="0" smtClean="0">
                <a:latin typeface="Gill Sans MT" charset="0"/>
                <a:cs typeface="+mn-cs"/>
              </a:rPr>
              <a:t>together: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sending from A to G - how does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know to forward frame destined to G via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25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44475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context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547813"/>
            <a:ext cx="4151312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datagram transferred by different link protocols over different links: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Ethernet on first link, frame relay on intermediate links, 802.11 on last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 link protocol provides different services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may or may not provide rdt over link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8038" y="14795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transportation analogy: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trip from Princeton to Lausanne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limo: Princeton to JFK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plane: JFK to Geneva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train: Geneva to Lausanne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tourist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datagram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 segment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communication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transportation mode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 layer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travel agent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routing algorithm</a:t>
            </a:r>
          </a:p>
          <a:p>
            <a:pPr lvl="1">
              <a:defRPr/>
            </a:pPr>
            <a:endParaRPr lang="en-US" sz="20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Self-learning multi-switch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Suppose C sends frame to I, I responds to C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921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7204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2751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6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</a:t>
            </a:r>
            <a:r>
              <a:rPr lang="en-US" sz="3600" dirty="0" smtClean="0">
                <a:latin typeface="Gill Sans MT" charset="0"/>
                <a:cs typeface="+mj-cs"/>
              </a:rPr>
              <a:t>routers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 smtClean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 smtClean="0">
                <a:latin typeface="Gill Sans MT" charset="0"/>
                <a:cs typeface="+mn-cs"/>
              </a:rPr>
              <a:t>: </a:t>
            </a:r>
            <a:r>
              <a:rPr lang="en-US" sz="2400" dirty="0" smtClean="0">
                <a:latin typeface="Gill Sans MT" charset="0"/>
                <a:cs typeface="+mn-cs"/>
              </a:rPr>
              <a:t>link</a:t>
            </a:r>
            <a:r>
              <a:rPr lang="en-US" sz="2400" dirty="0">
                <a:latin typeface="Gill Sans MT" charset="0"/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outers: </a:t>
            </a:r>
            <a:r>
              <a:rPr lang="en-US" sz="2400" dirty="0" smtClean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witches: </a:t>
            </a:r>
            <a:r>
              <a:rPr lang="en-US" sz="2400" dirty="0" smtClean="0">
                <a:latin typeface="Gill Sans MT" charset="0"/>
                <a:cs typeface="+mn-cs"/>
              </a:rPr>
              <a:t>learn forwarding table using flooding, learning, MAC addresses </a:t>
            </a: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9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1193801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1325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2617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2728913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2789238" y="2132013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2670175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2038350" y="2024063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1235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928688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152525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393825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666187" y="3337113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900729" y="3632280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1205633" y="3651958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1520825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1654175" y="3787775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1889125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1828800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1439164" y="3892842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1703023" y="3936948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65500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33788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1948686" y="3587498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3363913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3587750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3829050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3186502" y="3516927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3336123" y="3805310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3641028" y="3824987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2773363" y="3667125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2505075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2746375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2855919" y="3771381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2253389" y="3774775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558293" y="3794453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08375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3846513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3941686" y="3547462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3049940" y="1757677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3398720" y="2086772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 smtClean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to EE, but wants connect to CS switch?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all layer-2 broadcast traffic (ARP, </a:t>
            </a:r>
            <a:r>
              <a:rPr lang="en-US" dirty="0" smtClean="0">
                <a:latin typeface="Gill Sans MT" charset="0"/>
              </a:rPr>
              <a:t>DHCP, unknown location of destination MAC address) must cross </a:t>
            </a:r>
            <a:r>
              <a:rPr lang="en-US" dirty="0">
                <a:latin typeface="Gill Sans MT" charset="0"/>
              </a:rPr>
              <a:t>entire LAN </a:t>
            </a:r>
            <a:endParaRPr lang="en-US" dirty="0" smtClean="0">
              <a:latin typeface="Gill Sans MT" charset="0"/>
            </a:endParaRPr>
          </a:p>
          <a:p>
            <a:pPr marL="681038" lvl="1" indent="-223838">
              <a:defRPr/>
            </a:pPr>
            <a:r>
              <a:rPr lang="en-US" dirty="0" smtClean="0">
                <a:latin typeface="Gill Sans MT" charset="0"/>
              </a:rPr>
              <a:t>security</a:t>
            </a:r>
            <a:r>
              <a:rPr lang="en-US" dirty="0">
                <a:latin typeface="Gill Sans MT" charset="0"/>
              </a:rPr>
              <a:t>/privacy, efficiency </a:t>
            </a:r>
            <a:r>
              <a:rPr lang="en-US" dirty="0" smtClean="0">
                <a:latin typeface="Gill Sans MT" charset="0"/>
              </a:rPr>
              <a:t>issues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1620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4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port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-based VLAN: </a:t>
            </a:r>
            <a:r>
              <a:rPr lang="en-US" sz="2400" dirty="0">
                <a:latin typeface="Gill Sans MT" charset="0"/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200" b="1" u="sng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692650" y="313213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695700"/>
            <a:ext cx="5334000" cy="2593975"/>
            <a:chOff x="3902075" y="3695700"/>
            <a:chExt cx="5334289" cy="2593975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… operates as </a:t>
              </a: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multiple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Port-based VLAN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frames to/from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 can </a:t>
            </a:r>
            <a:r>
              <a:rPr lang="en-US" sz="2400" i="1" dirty="0">
                <a:latin typeface="Gill Sans MT" charset="0"/>
                <a:cs typeface="+mn-cs"/>
              </a:rPr>
              <a:t>only</a:t>
            </a:r>
            <a:r>
              <a:rPr lang="en-US" sz="2400" dirty="0">
                <a:latin typeface="Gill Sans MT" charset="0"/>
                <a:cs typeface="+mn-cs"/>
              </a:rPr>
              <a:t> reach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forwarding between VLANS: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663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6700819" y="1533219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8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VLANS spanning multiple switches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trunk port: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carries frames between VLANS defined over multiple physical switches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frames forwarded within VLAN between switches 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be vanilla 802.1 frames (must carry VLAN ID info)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802.1q protocol adds/removed additional header fields for frames forwarded between trunk ports</a:t>
            </a: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84410" name="Picture 1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30288"/>
            <a:ext cx="741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2-byte Tag Protocol Identifier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  3 bit priority field like IP TOS)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CRC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76817" name="Rectangle 27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i="0" dirty="0">
                <a:solidFill>
                  <a:srgbClr val="000099"/>
                </a:solidFill>
                <a:latin typeface="Gill Sans MT" charset="0"/>
                <a:cs typeface="+mn-cs"/>
              </a:rPr>
              <a:t>802.1Q VLAN frame format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pic>
        <p:nvPicPr>
          <p:cNvPr id="185363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27113"/>
            <a:ext cx="5741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1937401" y="1722438"/>
            <a:ext cx="770225" cy="4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292617" y="5688880"/>
              <a:ext cx="770159" cy="404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6.5 link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v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irtualization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93675"/>
            <a:ext cx="7772400" cy="9445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Multiprotocol label switching (MPLS)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36675"/>
            <a:ext cx="77724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>
                <a:latin typeface="Gill Sans MT" charset="0"/>
                <a:cs typeface="+mn-cs"/>
              </a:rPr>
              <a:t>initial goal: high-speed IP forwarding using fixed length label (instead of IP address)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fast lookup using fixed length identifier (rather than shortest prefix matching)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88421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63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i="0" dirty="0" smtClean="0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78866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78867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78868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0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1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78873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78874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78875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18844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8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MAC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addresses used in frame headers to identify source, </a:t>
            </a:r>
            <a:r>
              <a:rPr lang="en-US" dirty="0" smtClean="0">
                <a:latin typeface="Gill Sans MT" charset="0"/>
              </a:rPr>
              <a:t>destination  </a:t>
            </a:r>
            <a:endParaRPr lang="en-US" dirty="0">
              <a:latin typeface="Gill Sans MT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seldom 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a.k.a. label-switched router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forward packets to outgoing interface based only on label value (</a:t>
            </a:r>
            <a:r>
              <a:rPr lang="en-US" i="1" dirty="0">
                <a:latin typeface="Gill Sans MT" charset="0"/>
                <a:cs typeface="+mn-cs"/>
              </a:rPr>
              <a:t>don</a:t>
            </a:r>
            <a:r>
              <a:rPr lang="ja-JP" altLang="en-US" i="1" dirty="0">
                <a:latin typeface="Gill Sans MT" charset="0"/>
                <a:cs typeface="+mn-cs"/>
              </a:rPr>
              <a:t>’</a:t>
            </a:r>
            <a:r>
              <a:rPr lang="en-US" i="1" dirty="0">
                <a:latin typeface="Gill Sans MT" charset="0"/>
                <a:cs typeface="+mn-cs"/>
              </a:rPr>
              <a:t>t inspect IP address</a:t>
            </a:r>
            <a:r>
              <a:rPr lang="en-US" dirty="0">
                <a:latin typeface="Gill Sans MT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MPLS forwarding table distinct from IP forwarding tables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flexibility:  </a:t>
            </a:r>
            <a:r>
              <a:rPr lang="en-US" dirty="0">
                <a:latin typeface="Gill Sans MT" charset="0"/>
                <a:cs typeface="+mn-cs"/>
              </a:rPr>
              <a:t>MPLS forwarding decisions can </a:t>
            </a:r>
            <a:r>
              <a:rPr lang="en-US" i="1" dirty="0">
                <a:latin typeface="Gill Sans MT" charset="0"/>
                <a:cs typeface="+mn-cs"/>
              </a:rPr>
              <a:t>differ</a:t>
            </a:r>
            <a:r>
              <a:rPr lang="en-US" dirty="0">
                <a:latin typeface="Gill Sans MT" charset="0"/>
                <a:cs typeface="+mn-cs"/>
              </a:rPr>
              <a:t> from those of 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 destination </a:t>
            </a:r>
            <a:r>
              <a:rPr lang="en-US" i="1" dirty="0">
                <a:latin typeface="Gill Sans MT" charset="0"/>
              </a:rPr>
              <a:t>and</a:t>
            </a:r>
            <a:r>
              <a:rPr lang="en-US" dirty="0">
                <a:latin typeface="Gill Sans MT" charset="0"/>
              </a:rPr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re-route flows quickly if link fails: pre-computed backup paths (useful for VoIP)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90469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07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5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1062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63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4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5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66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8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72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3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4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8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6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6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1049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50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1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2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53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69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59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0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1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7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5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7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1036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37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8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9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40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5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46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7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8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5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43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4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5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8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102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2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2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43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33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4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5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44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30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1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2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9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010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11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2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3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14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3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20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1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2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3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1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05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6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7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9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0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1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2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0913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0914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grpSp>
        <p:nvGrpSpPr>
          <p:cNvPr id="192530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0997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98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99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00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01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17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0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1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04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5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6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16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0917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8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0919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0920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grpSp>
        <p:nvGrpSpPr>
          <p:cNvPr id="192536" name="Group 62"/>
          <p:cNvGrpSpPr>
            <a:grpSpLocks/>
          </p:cNvGrpSpPr>
          <p:nvPr/>
        </p:nvGrpSpPr>
        <p:grpSpPr bwMode="auto">
          <a:xfrm>
            <a:off x="4325938" y="2212975"/>
            <a:ext cx="766762" cy="433388"/>
            <a:chOff x="589" y="1281"/>
            <a:chExt cx="483" cy="273"/>
          </a:xfrm>
        </p:grpSpPr>
        <p:sp>
          <p:nvSpPr>
            <p:cNvPr id="8098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8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8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0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9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0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9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7" name="Group 62"/>
          <p:cNvGrpSpPr>
            <a:grpSpLocks/>
          </p:cNvGrpSpPr>
          <p:nvPr/>
        </p:nvGrpSpPr>
        <p:grpSpPr bwMode="auto">
          <a:xfrm>
            <a:off x="5800725" y="3238500"/>
            <a:ext cx="766763" cy="433388"/>
            <a:chOff x="589" y="1281"/>
            <a:chExt cx="483" cy="273"/>
          </a:xfrm>
        </p:grpSpPr>
        <p:sp>
          <p:nvSpPr>
            <p:cNvPr id="80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9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9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8" name="Group 62"/>
          <p:cNvGrpSpPr>
            <a:grpSpLocks/>
          </p:cNvGrpSpPr>
          <p:nvPr/>
        </p:nvGrpSpPr>
        <p:grpSpPr bwMode="auto">
          <a:xfrm>
            <a:off x="2894013" y="2206625"/>
            <a:ext cx="766762" cy="433388"/>
            <a:chOff x="589" y="1281"/>
            <a:chExt cx="483" cy="273"/>
          </a:xfrm>
        </p:grpSpPr>
        <p:sp>
          <p:nvSpPr>
            <p:cNvPr id="8095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5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6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7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79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6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9" name="Group 62"/>
          <p:cNvGrpSpPr>
            <a:grpSpLocks/>
          </p:cNvGrpSpPr>
          <p:nvPr/>
        </p:nvGrpSpPr>
        <p:grpSpPr bwMode="auto">
          <a:xfrm>
            <a:off x="3975100" y="3230563"/>
            <a:ext cx="766763" cy="433387"/>
            <a:chOff x="589" y="1281"/>
            <a:chExt cx="483" cy="273"/>
          </a:xfrm>
        </p:grpSpPr>
        <p:sp>
          <p:nvSpPr>
            <p:cNvPr id="8094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4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4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6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5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6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5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0" name="Freeform 1"/>
          <p:cNvSpPr>
            <a:spLocks/>
          </p:cNvSpPr>
          <p:nvPr/>
        </p:nvSpPr>
        <p:spPr bwMode="auto">
          <a:xfrm>
            <a:off x="2205038" y="1644650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2541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2542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093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3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3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4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3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3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2544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2545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7573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11175" algn="l"/>
              </a:tabLst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4590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6713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7546975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496887" y="5078413"/>
            <a:ext cx="6389641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  <a:latin typeface="Gill Sans MT" charset="0"/>
              </a:rPr>
              <a:t>destination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address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fast reroute: </a:t>
            </a:r>
            <a:r>
              <a:rPr lang="en-US" i="0" dirty="0">
                <a:solidFill>
                  <a:srgbClr val="000000"/>
                </a:solidFill>
                <a:latin typeface="Gill Sans MT" charset="0"/>
              </a:rPr>
              <a:t>precompute backup routes in case of link failure</a:t>
            </a: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3568700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4000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entry router (R4)  can use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MPLS routes to A based, e.g., on source address</a:t>
            </a:r>
          </a:p>
        </p:txBody>
      </p:sp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1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signaling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92238"/>
            <a:ext cx="8335963" cy="13509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modify OSPF, IS-IS link-state flooding protocols to carry info used by MPLS routing,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link bandwidth, amount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reserved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link bandwidth</a:t>
            </a:r>
          </a:p>
        </p:txBody>
      </p:sp>
      <p:grpSp>
        <p:nvGrpSpPr>
          <p:cNvPr id="196613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8304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4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5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1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5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1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5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4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8303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3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3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0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4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0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4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5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8302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2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2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8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3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8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2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6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8300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0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0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1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7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1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7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1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7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8299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9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9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6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300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6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300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55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6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7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9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0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1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2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2963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6627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8298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8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8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4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99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5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98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8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65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2966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7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2968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536575" y="2578100"/>
            <a:ext cx="83359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93191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19664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93192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19663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  <p:pic>
        <p:nvPicPr>
          <p:cNvPr id="196635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02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MPLS forwarding tables</a:t>
            </a:r>
          </a:p>
        </p:txBody>
      </p:sp>
      <p:pic>
        <p:nvPicPr>
          <p:cNvPr id="198704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207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1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6.6 data center networking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Data center networks 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5950" y="1320800"/>
            <a:ext cx="8274050" cy="835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10’s to 100’s of thousands of hosts, often closely coupled, in close proximity: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e</a:t>
            </a:r>
            <a:r>
              <a:rPr lang="en-US" dirty="0" smtClean="0">
                <a:latin typeface="Gill Sans MT" charset="0"/>
                <a:cs typeface="+mn-cs"/>
              </a:rPr>
              <a:t>-business (e.g. Amazon)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content-servers (e.g., YouTube, Akamai, Apple, Microsoft)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search engines, data mining (e.g., Google)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2757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684213" y="3411538"/>
            <a:ext cx="467836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i="0" dirty="0">
                <a:latin typeface="Gill Sans MT" charset="0"/>
                <a:cs typeface="+mn-cs"/>
              </a:rPr>
              <a:t>c</a:t>
            </a:r>
            <a:r>
              <a:rPr lang="en-US" i="0" dirty="0" smtClean="0">
                <a:latin typeface="Gill Sans MT" charset="0"/>
                <a:cs typeface="+mn-cs"/>
              </a:rPr>
              <a:t>hallenges: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ultiple applications, each serving massive numbers of clients 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anaging/balancing load, avoiding processing, networking, data bottlenecks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Arial" charset="0"/>
                <a:cs typeface="Arial" charset="0"/>
              </a:rPr>
              <a:t>Inside a 40-ft Microsoft container, </a:t>
            </a:r>
          </a:p>
          <a:p>
            <a:r>
              <a:rPr lang="en-US" sz="1400" i="0" dirty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4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2349" y="2846432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67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4948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488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2348" y="2846793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6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488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Border router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6375" y="1112838"/>
            <a:ext cx="5127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returns results to external client (hiding data center internals from client)</a:t>
            </a:r>
          </a:p>
        </p:txBody>
      </p:sp>
      <p:pic>
        <p:nvPicPr>
          <p:cNvPr id="204882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1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33" name="Group 347"/>
          <p:cNvGrpSpPr>
            <a:grpSpLocks/>
          </p:cNvGrpSpPr>
          <p:nvPr/>
        </p:nvGrpSpPr>
        <p:grpSpPr bwMode="auto">
          <a:xfrm>
            <a:off x="2235491" y="3259498"/>
            <a:ext cx="840624" cy="391487"/>
            <a:chOff x="1871277" y="1576300"/>
            <a:chExt cx="1128371" cy="437861"/>
          </a:xfrm>
        </p:grpSpPr>
        <p:sp>
          <p:nvSpPr>
            <p:cNvPr id="1159" name="Oval 115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Rectangle 115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1" name="Oval 116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Freeform 116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3" name="Freeform 116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4" name="Freeform 116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5" name="Freeform 116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6" name="Straight Connector 1165"/>
            <p:cNvCxnSpPr>
              <a:endCxn id="11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347"/>
          <p:cNvGrpSpPr>
            <a:grpSpLocks/>
          </p:cNvGrpSpPr>
          <p:nvPr/>
        </p:nvGrpSpPr>
        <p:grpSpPr bwMode="auto">
          <a:xfrm>
            <a:off x="5120257" y="3365874"/>
            <a:ext cx="840624" cy="391487"/>
            <a:chOff x="1871277" y="1576300"/>
            <a:chExt cx="1128371" cy="437861"/>
          </a:xfrm>
        </p:grpSpPr>
        <p:sp>
          <p:nvSpPr>
            <p:cNvPr id="1224" name="Oval 1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5" name="Rectangle 1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7" name="Freeform 124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8" name="Freeform 124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9" name="Freeform 124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5" name="Freeform 127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76" name="Straight Connector 1275"/>
            <p:cNvCxnSpPr>
              <a:endCxn id="1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Internet</a:t>
            </a:r>
          </a:p>
        </p:txBody>
      </p:sp>
      <p:grpSp>
        <p:nvGrpSpPr>
          <p:cNvPr id="1168" name="Group 347"/>
          <p:cNvGrpSpPr>
            <a:grpSpLocks/>
          </p:cNvGrpSpPr>
          <p:nvPr/>
        </p:nvGrpSpPr>
        <p:grpSpPr bwMode="auto">
          <a:xfrm>
            <a:off x="3717566" y="2796786"/>
            <a:ext cx="840624" cy="391487"/>
            <a:chOff x="1871277" y="1576300"/>
            <a:chExt cx="1128371" cy="437861"/>
          </a:xfrm>
        </p:grpSpPr>
        <p:sp>
          <p:nvSpPr>
            <p:cNvPr id="1189" name="Oval 118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0" name="Rectangle 118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7" name="Freeform 1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8" name="Freeform 1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9" name="Freeform 1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0" name="Freeform 1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21" name="Straight Connector 1220"/>
            <p:cNvCxnSpPr>
              <a:endCxn id="119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pic>
        <p:nvPicPr>
          <p:cNvPr id="205827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590550" y="1166813"/>
            <a:ext cx="827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i="0" dirty="0">
                <a:latin typeface="Gill Sans MT" charset="0"/>
              </a:rPr>
              <a:t>rich interconnection among switches, racks: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throughput between racks (multiple routing paths possible)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Gill Sans MT" charset="0"/>
            </a:endParaRPr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6.7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flow control: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pacing between adjacent sending and receiving nodes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errors caused by signal attenuation, noise.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signals sender for retransmission or drops frame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correction:</a:t>
            </a:r>
            <a:r>
              <a:rPr lang="en-US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identifies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and corrects</a:t>
            </a:r>
            <a:r>
              <a:rPr lang="en-US" sz="2000" dirty="0">
                <a:latin typeface="Gill Sans MT" charset="0"/>
              </a:rPr>
              <a:t> bit error(s) without resorting to retransmission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half-duplex and full-duplex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with half duplex, nodes at both ends of link can transmit, but not at same time</a:t>
            </a:r>
            <a:endParaRPr lang="en-US" dirty="0">
              <a:latin typeface="Gill Sans MT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 (more)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pPr>
              <a:defRPr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  <a:cs typeface="+mj-cs"/>
              </a:rPr>
              <a:t>Synthesis: </a:t>
            </a:r>
            <a:r>
              <a:rPr lang="en-US" sz="3200" dirty="0">
                <a:latin typeface="Gill Sans MT" charset="0"/>
                <a:cs typeface="+mj-cs"/>
              </a:rPr>
              <a:t>a day in the life of a web 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complete!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application, transport, network, link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putting-it-all-together: synthesis!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identify, review, understand protocols (at all layers) involved in seemingly simple scenario: requesting www page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scenario: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student attaches laptop to campus network, requests/receives www.google.com 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8901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715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8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FF0000"/>
                </a:solidFill>
                <a:latin typeface="Arial" charset="0"/>
                <a:cs typeface="+mn-cs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09982" name="Picture 22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461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91</a:t>
            </a:fld>
            <a:endParaRPr lang="en-US" sz="1200" dirty="0">
              <a:latin typeface="Tahoma" charset="0"/>
            </a:endParaRPr>
          </a:p>
        </p:txBody>
      </p:sp>
      <p:sp>
        <p:nvSpPr>
          <p:cNvPr id="2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1262062"/>
          </a:xfrm>
        </p:spPr>
        <p:txBody>
          <a:bodyPr/>
          <a:lstStyle/>
          <a:p>
            <a:pPr marL="231775" indent="-231775">
              <a:defRPr/>
            </a:pPr>
            <a:r>
              <a:rPr lang="en-US" sz="2200" dirty="0">
                <a:latin typeface="Gill Sans MT" charset="0"/>
                <a:cs typeface="+mn-cs"/>
              </a:rPr>
              <a:t>connecting laptop needs to get its own IP address, addr of first-hop router, addr of DNS server: use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56857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DHCP request </a:t>
            </a:r>
            <a:r>
              <a:rPr lang="en-US" sz="2200" dirty="0">
                <a:solidFill>
                  <a:srgbClr val="3333CC"/>
                </a:solidFill>
                <a:latin typeface="Gill Sans MT" charset="0"/>
                <a:cs typeface="+mn-cs"/>
              </a:rPr>
              <a:t>encapsulated</a:t>
            </a:r>
            <a:r>
              <a:rPr lang="en-US" sz="2200" i="0" dirty="0">
                <a:solidFill>
                  <a:srgbClr val="3333CC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UDP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IP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802.3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frame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broadcast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(dest: FFFFFFFFFFFF) on LAN, received at router running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demuxed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to IP demuxed, UDP demuxed to DHCP </a:t>
            </a:r>
          </a:p>
        </p:txBody>
      </p:sp>
      <p:pic>
        <p:nvPicPr>
          <p:cNvPr id="210961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92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>
                <a:latin typeface="Gill Sans MT" charset="0"/>
                <a:cs typeface="+mn-cs"/>
              </a:rPr>
              <a:t>DHCP server formulates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  <a:cs typeface="+mn-cs"/>
              </a:rPr>
              <a:t>DHCP ACK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dirty="0">
                <a:latin typeface="Gill Sans MT" charset="0"/>
                <a:cs typeface="+mn-cs"/>
              </a:rPr>
              <a:t>containing client</a:t>
            </a:r>
            <a:r>
              <a:rPr lang="ja-JP" altLang="en-US" sz="2000" dirty="0">
                <a:latin typeface="Gill Sans MT" charset="0"/>
                <a:cs typeface="+mn-cs"/>
              </a:rPr>
              <a:t>’</a:t>
            </a:r>
            <a:r>
              <a:rPr lang="en-US" sz="2000" dirty="0">
                <a:latin typeface="Gill Sans MT" charset="0"/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encapsulation at DHCP server, frame forwarded (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switch learning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379538" y="5260975"/>
            <a:ext cx="6643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3" y="4111625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pic>
        <p:nvPicPr>
          <p:cNvPr id="21198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93</a:t>
            </a:fld>
            <a:endParaRPr lang="en-US" sz="1200" dirty="0">
              <a:latin typeface="Tahoma" charset="0"/>
            </a:endParaRPr>
          </a:p>
        </p:txBody>
      </p:sp>
      <p:sp>
        <p:nvSpPr>
          <p:cNvPr id="1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0017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atin typeface="Gill Sans MT" charset="0"/>
                <a:cs typeface="+mn-cs"/>
              </a:rPr>
              <a:t>before sending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HTTP</a:t>
            </a:r>
            <a:r>
              <a:rPr lang="en-US" sz="2200" b="1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dirty="0">
                <a:latin typeface="Gill Sans MT" charset="0"/>
                <a:cs typeface="+mn-cs"/>
              </a:rPr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51050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DNS query created, encapsulated in UDP, encapsulated in IP, encapsulated in Eth.  To send frame to router, need MAC address of router interface: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19600" y="3608388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query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broadcast, received by router, which replies with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reply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000625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client now knows MAC address of first hop 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reply</a:t>
              </a:r>
            </a:p>
          </p:txBody>
        </p:sp>
      </p:grpSp>
      <p:pic>
        <p:nvPicPr>
          <p:cNvPr id="213008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containing DNS query forwarded via LAN switch from client to 1</a:t>
            </a:r>
            <a:r>
              <a:rPr lang="en-US" sz="2200" i="0" baseline="30000" dirty="0">
                <a:latin typeface="+mn-lt"/>
                <a:ea typeface="+mn-ea"/>
                <a:cs typeface="+mn-cs"/>
              </a:rPr>
              <a:t>st</a:t>
            </a:r>
            <a:r>
              <a:rPr lang="en-US" sz="2200" i="0" dirty="0">
                <a:latin typeface="+mn-lt"/>
                <a:ea typeface="+mn-ea"/>
                <a:cs typeface="+mn-cs"/>
              </a:rPr>
              <a:t> hop 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router</a:t>
            </a:r>
            <a:endParaRPr lang="en-US" sz="2200" i="0" dirty="0">
              <a:latin typeface="+mn-lt"/>
              <a:ea typeface="+mn-ea"/>
              <a:cs typeface="+mn-cs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forwarded from campus network into 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Comcast </a:t>
            </a:r>
            <a:r>
              <a:rPr lang="en-US" sz="2200" i="0" dirty="0">
                <a:latin typeface="+mn-lt"/>
                <a:ea typeface="+mn-ea"/>
                <a:cs typeface="+mn-cs"/>
              </a:rPr>
              <a:t>network, routed (tables created by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RIP, OSPF, IS-IS</a:t>
            </a:r>
            <a:r>
              <a:rPr lang="en-US" sz="2200" i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0" dirty="0">
                <a:latin typeface="+mn-lt"/>
                <a:ea typeface="+mn-ea"/>
                <a:cs typeface="+mn-cs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BGP</a:t>
            </a:r>
            <a:r>
              <a:rPr lang="en-US" sz="2200" i="0" dirty="0">
                <a:latin typeface="+mn-lt"/>
                <a:ea typeface="+mn-ea"/>
                <a:cs typeface="+mn-cs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97488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 smtClean="0">
                <a:latin typeface="Gill Sans MT" charset="0"/>
              </a:rPr>
              <a:t>demux</a:t>
            </a:r>
            <a:r>
              <a:rPr lang="en-US" altLang="ja-JP" sz="2200" i="0" dirty="0" smtClean="0">
                <a:latin typeface="Gill Sans MT" charset="0"/>
              </a:rPr>
              <a:t>ed </a:t>
            </a:r>
            <a:r>
              <a:rPr lang="en-US" altLang="ja-JP" sz="2200" i="0" dirty="0">
                <a:latin typeface="Gill Sans MT" charset="0"/>
              </a:rPr>
              <a:t>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>
                <a:latin typeface="Gill Sans MT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chemeClr val="bg1"/>
                            </a:solidFill>
                            <a:latin typeface="Arial" charset="0"/>
                            <a:cs typeface="+mn-cs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7150100" y="963613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using DNS</a:t>
            </a:r>
          </a:p>
        </p:txBody>
      </p:sp>
      <p:pic>
        <p:nvPicPr>
          <p:cNvPr id="214050" name="Picture 21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318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>
                <a:buClr>
                  <a:srgbClr val="000090"/>
                </a:buClr>
              </a:pPr>
              <a:t>95</a:t>
            </a:fld>
            <a:endParaRPr lang="en-US" sz="1200" dirty="0">
              <a:latin typeface="Tahoma" charset="0"/>
            </a:endParaRPr>
          </a:p>
        </p:txBody>
      </p:sp>
      <p:sp>
        <p:nvSpPr>
          <p:cNvPr id="2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000090"/>
              </a:buClr>
            </a:pP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93150" cy="9429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208588" y="31686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socket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  <a:endParaRPr lang="en-US" sz="20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40544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SYN segment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1 in 3-way handshake)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inter-domain routed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SYNACK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15074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96</a:t>
            </a:fld>
            <a:endParaRPr lang="en-US" sz="1200" dirty="0">
              <a:latin typeface="Tahoma" charset="0"/>
            </a:endParaRPr>
          </a:p>
        </p:txBody>
      </p:sp>
      <p:sp>
        <p:nvSpPr>
          <p:cNvPr id="2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request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reply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36947" y="959649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finally (!!!)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16097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97</a:t>
            </a:fld>
            <a:endParaRPr lang="en-US" sz="1200" dirty="0">
              <a:latin typeface="Tahoma" charset="0"/>
            </a:endParaRPr>
          </a:p>
        </p:txBody>
      </p:sp>
      <p:sp>
        <p:nvSpPr>
          <p:cNvPr id="3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principles </a:t>
            </a:r>
            <a:r>
              <a:rPr lang="en-US" dirty="0">
                <a:latin typeface="Gill Sans MT" charset="0"/>
                <a:cs typeface="+mn-cs"/>
              </a:rPr>
              <a:t>behind data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 and implementation of various link layer technologies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switched LANS, VLANs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virtualized networks as a link layer: MPLS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synthesis: a day in the life of a web request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302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73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let</a:t>
            </a:r>
            <a:r>
              <a:rPr lang="ja-JP" altLang="en-US" dirty="0">
                <a:latin typeface="Gill Sans MT" charset="0"/>
                <a:cs typeface="+mj-cs"/>
              </a:rPr>
              <a:t>’</a:t>
            </a:r>
            <a:r>
              <a:rPr lang="en-US" dirty="0">
                <a:latin typeface="Gill Sans MT" charset="0"/>
                <a:cs typeface="+mj-cs"/>
              </a:rPr>
              <a:t>s take a breath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complete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(except PHY)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solid understanding of networking principles, practice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….. could stop here …. but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lots</a:t>
            </a:r>
            <a:r>
              <a:rPr lang="en-US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of interesting topics!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multimedia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security 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9141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969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17407</TotalTime>
  <Words>6828</Words>
  <Application>Microsoft Office PowerPoint</Application>
  <PresentationFormat>On-screen Show (4:3)</PresentationFormat>
  <Paragraphs>1825</Paragraphs>
  <Slides>99</Slides>
  <Notes>79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13" baseType="lpstr">
      <vt:lpstr>Gulim</vt:lpstr>
      <vt:lpstr>MS Mincho</vt:lpstr>
      <vt:lpstr>MS PGothic</vt:lpstr>
      <vt:lpstr>MS PGothic</vt:lpstr>
      <vt:lpstr>Arial</vt:lpstr>
      <vt:lpstr>Calibri</vt:lpstr>
      <vt:lpstr>Comic Sans MS</vt:lpstr>
      <vt:lpstr>Courier New</vt:lpstr>
      <vt:lpstr>Gill Sans MT</vt:lpstr>
      <vt:lpstr>Tahoma</vt:lpstr>
      <vt:lpstr>Times New Roman</vt:lpstr>
      <vt:lpstr>Wingdings</vt:lpstr>
      <vt:lpstr>Default Design</vt:lpstr>
      <vt:lpstr>Equation</vt:lpstr>
      <vt:lpstr>PowerPoint Presentation</vt:lpstr>
      <vt:lpstr>Chapter 6: Link layer and LANs</vt:lpstr>
      <vt:lpstr>Link layer, LANs: outline</vt:lpstr>
      <vt:lpstr>View of Encapsulation</vt:lpstr>
      <vt:lpstr>Architecture Layers</vt:lpstr>
      <vt:lpstr>Link layer: introduction</vt:lpstr>
      <vt:lpstr>Link layer: context</vt:lpstr>
      <vt:lpstr>Link layer services</vt:lpstr>
      <vt:lpstr>Link layer services (more)</vt:lpstr>
      <vt:lpstr>Where is the link layer implemented?</vt:lpstr>
      <vt:lpstr>Adaptors communicating</vt:lpstr>
      <vt:lpstr>Link layer, LANs: outline</vt:lpstr>
      <vt:lpstr>Error detection</vt:lpstr>
      <vt:lpstr>Parity checking</vt:lpstr>
      <vt:lpstr>Internet checksum (review)</vt:lpstr>
      <vt:lpstr>Cyclic redundancy check</vt:lpstr>
      <vt:lpstr>CRC example</vt:lpstr>
      <vt:lpstr>Link layer, LANs: outline</vt:lpstr>
      <vt:lpstr>Multiple access links, protocols</vt:lpstr>
      <vt:lpstr>Multiple access protocols</vt:lpstr>
      <vt:lpstr>An ideal multiple access protocol</vt:lpstr>
      <vt:lpstr>MAC protocols: taxonomy</vt:lpstr>
      <vt:lpstr>Channel partitioning MAC protocols: TDMA</vt:lpstr>
      <vt:lpstr>Channel partitioning MAC protocols: FDMA</vt:lpstr>
      <vt:lpstr>Random access protocols</vt:lpstr>
      <vt:lpstr>Slotted ALOHA</vt:lpstr>
      <vt:lpstr>Slotted ALOHA</vt:lpstr>
      <vt:lpstr>Slotted ALOHA: efficiency</vt:lpstr>
      <vt:lpstr>Pure (unslotted) ALOHA</vt:lpstr>
      <vt:lpstr>Pure ALOHA efficiency</vt:lpstr>
      <vt:lpstr>CSMA (carrier sense multiple access)</vt:lpstr>
      <vt:lpstr>CSMA collisions</vt:lpstr>
      <vt:lpstr>CSMA/CD (collision detection)</vt:lpstr>
      <vt:lpstr>CSMA/CD (collision detection)</vt:lpstr>
      <vt:lpstr>Ethernet CSMA/CD algorithm</vt:lpstr>
      <vt:lpstr>CSMA/CD efficiency</vt:lpstr>
      <vt:lpstr>“Taking turns” MAC protocols</vt:lpstr>
      <vt:lpstr>“Taking turns” MAC protocols</vt:lpstr>
      <vt:lpstr>“Taking turns” MAC protocols</vt:lpstr>
      <vt:lpstr>PowerPoint Presentation</vt:lpstr>
      <vt:lpstr>PowerPoint Presentation</vt:lpstr>
      <vt:lpstr> Summary of MAC protocols</vt:lpstr>
      <vt:lpstr>Link layer, LANs: outline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Link layer, LANs: outline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Link layer, LANs: outline</vt:lpstr>
      <vt:lpstr>Ethernet switch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VLANs: motivation</vt:lpstr>
      <vt:lpstr>VLANs</vt:lpstr>
      <vt:lpstr>Port-based VLAN</vt:lpstr>
      <vt:lpstr>VLANS spanning multiple switches</vt:lpstr>
      <vt:lpstr>PowerPoint Presentation</vt:lpstr>
      <vt:lpstr>Link layer, LANs: outline</vt:lpstr>
      <vt:lpstr>Multiprotocol label switching (MPLS)</vt:lpstr>
      <vt:lpstr>MPLS capable routers</vt:lpstr>
      <vt:lpstr>MPLS versus IP paths</vt:lpstr>
      <vt:lpstr>MPLS versus IP paths</vt:lpstr>
      <vt:lpstr>MPLS signaling</vt:lpstr>
      <vt:lpstr>MPLS forwarding tables</vt:lpstr>
      <vt:lpstr>Link layer, LANs: outline</vt:lpstr>
      <vt:lpstr>Data center networks </vt:lpstr>
      <vt:lpstr>PowerPoint Presentation</vt:lpstr>
      <vt:lpstr>PowerPoint Presentation</vt:lpstr>
      <vt:lpstr>Link layer, LANs: outline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Chapter 6: Summary</vt:lpstr>
      <vt:lpstr>Chapter 6: let’s take a breath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Doman, Marguerite</cp:lastModifiedBy>
  <cp:revision>514</cp:revision>
  <dcterms:created xsi:type="dcterms:W3CDTF">1999-10-08T19:08:27Z</dcterms:created>
  <dcterms:modified xsi:type="dcterms:W3CDTF">2016-10-31T18:57:06Z</dcterms:modified>
</cp:coreProperties>
</file>