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83847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167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738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7366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681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0589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4948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174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3623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5249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4442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963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564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5114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524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954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4736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2395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77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58970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4563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271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93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2741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908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095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859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04777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50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82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4033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18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8979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74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605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Font typeface="Calibri"/>
              <a:defRPr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48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>
              <a:spcBef>
                <a:spcPts val="48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>
              <a:spcBef>
                <a:spcPts val="360"/>
              </a:spcBef>
              <a:buClr>
                <a:schemeClr val="dk1"/>
              </a:buClr>
              <a:buFont typeface="Calibri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8.png"/><Relationship Id="rId19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8.png"/><Relationship Id="rId19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SEED Workshop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Buffer Overflow Lab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6187" y="1664237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5150" y="27141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5300" y="2085537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2750" y="1671150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725" y="27279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95650" y="2274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Shape 187"/>
          <p:cNvCxnSpPr/>
          <p:nvPr/>
        </p:nvCxnSpPr>
        <p:spPr>
          <a:xfrm rot="10800000" flipH="1">
            <a:off x="4170275" y="1339312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88" name="Shape 188"/>
          <p:cNvCxnSpPr/>
          <p:nvPr/>
        </p:nvCxnSpPr>
        <p:spPr>
          <a:xfrm>
            <a:off x="4166225" y="2548312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189" name="Shape 1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60825" y="1200150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77550" y="3211925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43325" y="3249200"/>
            <a:ext cx="2190278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31087" y="3934775"/>
            <a:ext cx="807399" cy="80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9725" y="2065575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89875" y="2227525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82625" y="2242008"/>
            <a:ext cx="285125" cy="28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082625" y="2023725"/>
            <a:ext cx="362325" cy="20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625112" y="2305850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625125" y="20237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102750" y="2071025"/>
            <a:ext cx="362325" cy="20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624637" y="1741600"/>
            <a:ext cx="1318571" cy="1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57998" y="1740874"/>
            <a:ext cx="251825" cy="25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725900" y="1417637"/>
            <a:ext cx="1116044" cy="25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57475" y="3181937"/>
            <a:ext cx="110271" cy="62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6187" y="1664237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5150" y="27141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5300" y="2085537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2750" y="1671150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725" y="27279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95650" y="2274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Shape 216"/>
          <p:cNvCxnSpPr/>
          <p:nvPr/>
        </p:nvCxnSpPr>
        <p:spPr>
          <a:xfrm rot="10800000" flipH="1">
            <a:off x="4170275" y="1339312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17" name="Shape 217"/>
          <p:cNvCxnSpPr/>
          <p:nvPr/>
        </p:nvCxnSpPr>
        <p:spPr>
          <a:xfrm>
            <a:off x="4166225" y="2548312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218" name="Shape 2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60825" y="1200150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77550" y="3211925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43325" y="3249200"/>
            <a:ext cx="2190278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31087" y="3934775"/>
            <a:ext cx="807399" cy="80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9725" y="2065575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89875" y="2227525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82625" y="2242008"/>
            <a:ext cx="285125" cy="28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082625" y="2023725"/>
            <a:ext cx="362325" cy="20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625112" y="2305850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625125" y="20237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102750" y="2071025"/>
            <a:ext cx="362325" cy="20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624637" y="1741600"/>
            <a:ext cx="1318571" cy="1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57998" y="1740874"/>
            <a:ext cx="251825" cy="25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725900" y="1441287"/>
            <a:ext cx="1116044" cy="25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57475" y="3181937"/>
            <a:ext cx="110271" cy="62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7983725" y="1540250"/>
            <a:ext cx="737175" cy="80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5125" y="1789150"/>
            <a:ext cx="931650" cy="15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Principle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Program Memory Layout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41" name="Shape 2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3275" y="931925"/>
            <a:ext cx="3717425" cy="394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 Stack Layout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func(int a, int b)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int x,y 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1975" y="1292900"/>
            <a:ext cx="5483074" cy="296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 Call Chain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f(int a, int b)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main()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f(1,2);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printf("hello world");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5850" y="1095047"/>
            <a:ext cx="5518900" cy="3418974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/>
        </p:nvSpPr>
        <p:spPr>
          <a:xfrm>
            <a:off x="7528025" y="4256700"/>
            <a:ext cx="3783599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Practice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Vulnerable Program (stack.c)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int main(int argc, char **argv)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{   char str[517];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FILE *badfile;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 b="1">
                <a:latin typeface="Courier New"/>
                <a:ea typeface="Courier New"/>
                <a:cs typeface="Courier New"/>
                <a:sym typeface="Courier New"/>
              </a:rPr>
              <a:t>// 1. Opens badfile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badfile = fopen("badfile", "r");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 b="1">
                <a:latin typeface="Courier New"/>
                <a:ea typeface="Courier New"/>
                <a:cs typeface="Courier New"/>
                <a:sym typeface="Courier New"/>
              </a:rPr>
              <a:t> // 2. Reads upto 517 bytes from badfile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fread(str, sizeof(char), 517, badfile);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 b="1">
                <a:latin typeface="Courier New"/>
                <a:ea typeface="Courier New"/>
                <a:cs typeface="Courier New"/>
                <a:sym typeface="Courier New"/>
              </a:rPr>
              <a:t>// 3. Call vulnerable function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bof(str);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printf("Returned Properly\n");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63" name="Shape 2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924" y="1364375"/>
            <a:ext cx="3190974" cy="212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Buffer Overflow in stack.c</a:t>
            </a:r>
          </a:p>
        </p:txBody>
      </p:sp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949" y="1423500"/>
            <a:ext cx="3190974" cy="212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2400" y="1255474"/>
            <a:ext cx="4001199" cy="33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Program Behavior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Show program behavior for badfile of length:</a:t>
            </a:r>
          </a:p>
          <a:p>
            <a:pPr marL="457200" lvl="0" indent="-2921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Arial"/>
              <a:buChar char="●"/>
            </a:pPr>
            <a:r>
              <a:rPr lang="en"/>
              <a:t>&lt; 24  bytes</a:t>
            </a:r>
          </a:p>
          <a:p>
            <a:pPr marL="457200" lvl="0" indent="-2921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Arial"/>
              <a:buChar char="●"/>
            </a:pPr>
            <a:r>
              <a:rPr lang="en"/>
              <a:t>&gt; 24 bytes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Goal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775" y="1200150"/>
            <a:ext cx="6114457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Use of NOP’s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91" name="Shape 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700" y="1246474"/>
            <a:ext cx="5907424" cy="363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 b="1"/>
              <a:t>Principle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High Level Picture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Program Memory Layout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Function Stack Layout 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Function Call Chain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300" b="1"/>
              <a:t>Practice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Vulnerable Program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Task Breakdown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Environment Setup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Run Tasks</a:t>
            </a:r>
          </a:p>
          <a:p>
            <a:pPr marL="457200" lvl="0" indent="-3111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300"/>
              <a:t>Run the Exploit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Breakdown - Prepare “badfile”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98" name="Shape 2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2386" y="1664350"/>
            <a:ext cx="5459225" cy="255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Environment Setup for Tasks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Turn off address randomization (countermeasure)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 	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% sudo sysctl -w kernel.randomize_va_space=0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Compile set-uid root version of stack.c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% gcc -o stack -z execstack -fno-stack-protector stack.c</a:t>
            </a: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% sudo chown root stack</a:t>
            </a: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% sudo chmod 4755 stack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Goal - Task A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11" name="Shape 3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862" y="1282825"/>
            <a:ext cx="4254274" cy="330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Goal - Task A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8126" y="1490325"/>
            <a:ext cx="3772099" cy="292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Goal - Task A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Need for debugging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lphaLcPeriod"/>
            </a:pPr>
            <a:r>
              <a:rPr lang="en"/>
              <a:t>Buffer size may exceed 24 bytes at run time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lphaLcPeriod"/>
            </a:pPr>
            <a:r>
              <a:rPr lang="en"/>
              <a:t>Need accurate buffer size</a:t>
            </a:r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8126" y="1490325"/>
            <a:ext cx="3772099" cy="292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 - Task A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Need for debugging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lphaLcPeriod"/>
            </a:pPr>
            <a:r>
              <a:rPr lang="en"/>
              <a:t>Buffer size may exceed 24 bytes at run time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lphaLcPeriod"/>
            </a:pPr>
            <a:r>
              <a:rPr lang="en"/>
              <a:t>Need accurate buffer size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Compile debug version of stack.c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 	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% gcc -z execstack -fno-stack-protector </a:t>
            </a:r>
            <a:br>
              <a:rPr lang="en" sz="11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   -g -o stack_dbg stack.c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8126" y="1490325"/>
            <a:ext cx="3772099" cy="292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A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Start debugging using gdb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Set breakpoint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Print buffer address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Print frame pointer address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Calculate distance</a:t>
            </a:r>
          </a:p>
        </p:txBody>
      </p:sp>
      <p:pic>
        <p:nvPicPr>
          <p:cNvPr id="339" name="Shape 3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8126" y="1490325"/>
            <a:ext cx="3772099" cy="292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Task Breakdown - Prepare “badfile”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46" name="Shape 3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2386" y="1664350"/>
            <a:ext cx="5459225" cy="255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Goal - Task B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4425" y="1150187"/>
            <a:ext cx="2926499" cy="351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975" y="1254787"/>
            <a:ext cx="4950950" cy="33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B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  <p:pic>
        <p:nvPicPr>
          <p:cNvPr id="361" name="Shape 3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0750" y="1200161"/>
            <a:ext cx="4665675" cy="311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Task B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Calculate lowest address for shellcode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/>
              <a:t>Add offset</a:t>
            </a:r>
          </a:p>
        </p:txBody>
      </p:sp>
      <p:pic>
        <p:nvPicPr>
          <p:cNvPr id="368" name="Shape 3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0750" y="1200161"/>
            <a:ext cx="4665675" cy="311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Task Breakdown - Prepare “badfile”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75" name="Shape 3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2386" y="1664350"/>
            <a:ext cx="5459225" cy="255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Construct the badfile - exploit.c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void main(int argc, char **argv)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100" b="1">
                <a:latin typeface="Courier New"/>
                <a:ea typeface="Courier New"/>
                <a:cs typeface="Courier New"/>
                <a:sym typeface="Courier New"/>
              </a:rPr>
              <a:t> // Initialize buffer with 0x90 (NOP instruction)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memset(&amp;buffer, 0x90, 517);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// From tasks A and B</a:t>
            </a:r>
            <a:r>
              <a:rPr lang="en" sz="11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*((long *) (buffer + &lt;distance - task A&gt;)) = &lt;address - task B&gt;;</a:t>
            </a:r>
          </a:p>
          <a:p>
            <a:pPr lvl="0" rtl="0"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100" b="1">
                <a:latin typeface="Courier New"/>
                <a:ea typeface="Courier New"/>
                <a:cs typeface="Courier New"/>
                <a:sym typeface="Courier New"/>
              </a:rPr>
              <a:t>// Place the shellcode towards the end of buffer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memcpy(buffer + sizeof(buffer) - sizeof(shellcode), shellcode, sizeof(shellcode));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Run the exploit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Char char="●"/>
            </a:pPr>
            <a:r>
              <a:rPr lang="en"/>
              <a:t>Compile and run exploit.c to generate badfile</a:t>
            </a:r>
          </a:p>
          <a:p>
            <a:pPr marL="457200" lvl="0" indent="-29845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Char char="●"/>
            </a:pPr>
            <a:r>
              <a:rPr lang="en"/>
              <a:t>Run set-uid root compiled stack.c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Countermeasures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ASLR </a:t>
            </a:r>
            <a:r>
              <a:rPr lang="en" smtClean="0"/>
              <a:t> </a:t>
            </a:r>
            <a:endParaRPr lang="en" dirty="0"/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StackGuard </a:t>
            </a:r>
            <a:endParaRPr lang="en" dirty="0" smtClean="0"/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Non-Executable </a:t>
            </a:r>
            <a:r>
              <a:rPr lang="en" dirty="0"/>
              <a:t>(NX) Stack </a:t>
            </a:r>
            <a:r>
              <a:rPr lang="en" dirty="0" smtClean="0"/>
              <a:t> 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indent="-3175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dirty="0"/>
              <a:t>For each of these, </a:t>
            </a:r>
            <a:r>
              <a:rPr lang="en" dirty="0" smtClean="0"/>
              <a:t>refer to </a:t>
            </a:r>
            <a:r>
              <a:rPr lang="en" dirty="0"/>
              <a:t>lab </a:t>
            </a:r>
            <a:r>
              <a:rPr lang="en" dirty="0" smtClean="0"/>
              <a:t>description or research.</a:t>
            </a:r>
            <a:endParaRPr lang="en" dirty="0"/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800" y="2527112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7625" y="2112725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9600" y="32630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0800" y="2682400"/>
            <a:ext cx="870950" cy="31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800" y="2527112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7625" y="2112725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9600" y="32630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0800" y="2682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/>
          <p:nvPr/>
        </p:nvCxnSpPr>
        <p:spPr>
          <a:xfrm rot="10800000" flipH="1">
            <a:off x="4844375" y="1753987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/>
          <p:nvPr/>
        </p:nvCxnSpPr>
        <p:spPr>
          <a:xfrm>
            <a:off x="4840325" y="3096787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78" name="Shape 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62800" y="1650625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4900" y="3662400"/>
            <a:ext cx="1412725" cy="28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800" y="2527112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7625" y="2112725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9600" y="32630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0800" y="2682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hape 92"/>
          <p:cNvCxnSpPr/>
          <p:nvPr/>
        </p:nvCxnSpPr>
        <p:spPr>
          <a:xfrm rot="10800000" flipH="1">
            <a:off x="4844375" y="1753987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93" name="Shape 93"/>
          <p:cNvCxnSpPr/>
          <p:nvPr/>
        </p:nvCxnSpPr>
        <p:spPr>
          <a:xfrm>
            <a:off x="4840325" y="3096787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94" name="Shape 9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62800" y="1650625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4900" y="3662400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4826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7874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79612" y="2513950"/>
            <a:ext cx="460087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5250" y="2572900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019400" y="2682412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61212" y="2507975"/>
            <a:ext cx="460087" cy="28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800" y="2527112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7625" y="2112725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9600" y="32630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0800" y="2682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Shape 114"/>
          <p:cNvCxnSpPr/>
          <p:nvPr/>
        </p:nvCxnSpPr>
        <p:spPr>
          <a:xfrm rot="10800000" flipH="1">
            <a:off x="4844375" y="1753987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>
            <a:off x="4840325" y="3096787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116" name="Shape 1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62800" y="1650625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4900" y="3662400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4826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7874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79612" y="2513950"/>
            <a:ext cx="460087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5250" y="2572900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019400" y="2682412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61212" y="2507975"/>
            <a:ext cx="460087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312175" y="3790975"/>
            <a:ext cx="2190278" cy="28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262" y="2112700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25" y="32492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800" y="2527112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7625" y="2112725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89600" y="32630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0800" y="2682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Shape 137"/>
          <p:cNvCxnSpPr/>
          <p:nvPr/>
        </p:nvCxnSpPr>
        <p:spPr>
          <a:xfrm rot="10800000" flipH="1">
            <a:off x="4844375" y="1753987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38" name="Shape 138"/>
          <p:cNvCxnSpPr/>
          <p:nvPr/>
        </p:nvCxnSpPr>
        <p:spPr>
          <a:xfrm>
            <a:off x="4840325" y="3096787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139" name="Shape 13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62800" y="1650625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84900" y="3662400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4826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25600" y="2787425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79612" y="2437750"/>
            <a:ext cx="460087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5250" y="2572900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019400" y="2682412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61212" y="2507975"/>
            <a:ext cx="460087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312175" y="3790975"/>
            <a:ext cx="2190278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579625" y="2648875"/>
            <a:ext cx="460074" cy="293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225600" y="2204300"/>
            <a:ext cx="1318571" cy="1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713125" y="2257225"/>
            <a:ext cx="342550" cy="18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7597625" y="2056262"/>
            <a:ext cx="1325700" cy="460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520250" y="2431362"/>
            <a:ext cx="851242" cy="45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High Level Picture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6187" y="1664237"/>
            <a:ext cx="984099" cy="98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5150" y="2714100"/>
            <a:ext cx="1446175" cy="50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5300" y="2085537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2750" y="1671150"/>
            <a:ext cx="984075" cy="9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725" y="2727900"/>
            <a:ext cx="1640125" cy="4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95650" y="2274400"/>
            <a:ext cx="870950" cy="31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Shape 165"/>
          <p:cNvCxnSpPr/>
          <p:nvPr/>
        </p:nvCxnSpPr>
        <p:spPr>
          <a:xfrm rot="10800000" flipH="1">
            <a:off x="4170275" y="1339312"/>
            <a:ext cx="1317600" cy="4502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66" name="Shape 166"/>
          <p:cNvCxnSpPr/>
          <p:nvPr/>
        </p:nvCxnSpPr>
        <p:spPr>
          <a:xfrm>
            <a:off x="4166225" y="2548312"/>
            <a:ext cx="1325700" cy="4745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pic>
        <p:nvPicPr>
          <p:cNvPr id="167" name="Shape 16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60825" y="1200150"/>
            <a:ext cx="1446174" cy="20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77550" y="3211925"/>
            <a:ext cx="1412725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43325" y="3249200"/>
            <a:ext cx="2190278" cy="285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31087" y="3934775"/>
            <a:ext cx="807399" cy="80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9725" y="2065575"/>
            <a:ext cx="931650" cy="1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89875" y="2227525"/>
            <a:ext cx="870950" cy="314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625112" y="2305850"/>
            <a:ext cx="1317600" cy="1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625125" y="2023725"/>
            <a:ext cx="1317600" cy="16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449</Words>
  <Application>Microsoft Office PowerPoint</Application>
  <PresentationFormat>On-screen Show (16:9)</PresentationFormat>
  <Paragraphs>120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simple-light</vt:lpstr>
      <vt:lpstr>SEED Workshop Buffer Overflow Lab</vt:lpstr>
      <vt:lpstr>Outline</vt:lpstr>
      <vt:lpstr>High Level Picture</vt:lpstr>
      <vt:lpstr>High Level Picture</vt:lpstr>
      <vt:lpstr>High Level Picture</vt:lpstr>
      <vt:lpstr>High Level Picture</vt:lpstr>
      <vt:lpstr>High Level Picture</vt:lpstr>
      <vt:lpstr>High Level Picture</vt:lpstr>
      <vt:lpstr>High Level Picture</vt:lpstr>
      <vt:lpstr>High Level Picture</vt:lpstr>
      <vt:lpstr>High Level Picture</vt:lpstr>
      <vt:lpstr>Principle Program Memory Layout</vt:lpstr>
      <vt:lpstr>Function Stack Layout</vt:lpstr>
      <vt:lpstr>Function Call Chain</vt:lpstr>
      <vt:lpstr>Practice Vulnerable Program (stack.c)</vt:lpstr>
      <vt:lpstr>Buffer Overflow in stack.c</vt:lpstr>
      <vt:lpstr>Program Behavior</vt:lpstr>
      <vt:lpstr>Goal</vt:lpstr>
      <vt:lpstr>Use of NOP’s</vt:lpstr>
      <vt:lpstr>Task Breakdown - Prepare “badfile”</vt:lpstr>
      <vt:lpstr>Environment Setup for Tasks</vt:lpstr>
      <vt:lpstr>Goal - Task A</vt:lpstr>
      <vt:lpstr>Goal - Task A</vt:lpstr>
      <vt:lpstr>Goal - Task A</vt:lpstr>
      <vt:lpstr>Goal - Task A</vt:lpstr>
      <vt:lpstr>Task A</vt:lpstr>
      <vt:lpstr>Task Breakdown - Prepare “badfile”</vt:lpstr>
      <vt:lpstr>Goal - Task B</vt:lpstr>
      <vt:lpstr>Task B</vt:lpstr>
      <vt:lpstr>Task B</vt:lpstr>
      <vt:lpstr>Task Breakdown - Prepare “badfile”</vt:lpstr>
      <vt:lpstr>Construct the badfile - exploit.c</vt:lpstr>
      <vt:lpstr>Run the exploit</vt:lpstr>
      <vt:lpstr>Countermeasures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Workshop Buffer Overflow Lab</dc:title>
  <cp:lastModifiedBy>Doman, Marguerite</cp:lastModifiedBy>
  <cp:revision>2</cp:revision>
  <dcterms:modified xsi:type="dcterms:W3CDTF">2017-02-11T23:47:23Z</dcterms:modified>
</cp:coreProperties>
</file>