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84" r:id="rId3"/>
    <p:sldId id="285" r:id="rId4"/>
    <p:sldId id="341" r:id="rId5"/>
    <p:sldId id="295" r:id="rId6"/>
    <p:sldId id="351" r:id="rId7"/>
    <p:sldId id="352" r:id="rId8"/>
    <p:sldId id="353" r:id="rId9"/>
    <p:sldId id="355" r:id="rId10"/>
    <p:sldId id="344" r:id="rId11"/>
    <p:sldId id="301" r:id="rId12"/>
    <p:sldId id="356" r:id="rId13"/>
    <p:sldId id="357" r:id="rId14"/>
    <p:sldId id="302" r:id="rId15"/>
    <p:sldId id="303" r:id="rId16"/>
    <p:sldId id="304" r:id="rId17"/>
    <p:sldId id="307" r:id="rId18"/>
    <p:sldId id="258" r:id="rId19"/>
    <p:sldId id="264" r:id="rId20"/>
    <p:sldId id="326" r:id="rId21"/>
    <p:sldId id="349" r:id="rId22"/>
    <p:sldId id="327" r:id="rId23"/>
    <p:sldId id="334" r:id="rId24"/>
    <p:sldId id="335" r:id="rId25"/>
    <p:sldId id="336" r:id="rId26"/>
    <p:sldId id="330" r:id="rId27"/>
    <p:sldId id="332" r:id="rId28"/>
    <p:sldId id="333" r:id="rId29"/>
    <p:sldId id="337" r:id="rId30"/>
    <p:sldId id="350" r:id="rId31"/>
    <p:sldId id="338" r:id="rId32"/>
    <p:sldId id="359" r:id="rId33"/>
    <p:sldId id="360" r:id="rId34"/>
    <p:sldId id="361" r:id="rId35"/>
    <p:sldId id="265" r:id="rId36"/>
    <p:sldId id="308" r:id="rId37"/>
    <p:sldId id="309" r:id="rId38"/>
    <p:sldId id="267" r:id="rId39"/>
    <p:sldId id="348" r:id="rId40"/>
    <p:sldId id="346" r:id="rId41"/>
    <p:sldId id="347" r:id="rId42"/>
    <p:sldId id="363" r:id="rId43"/>
    <p:sldId id="364" r:id="rId44"/>
    <p:sldId id="365" r:id="rId45"/>
    <p:sldId id="366" r:id="rId46"/>
    <p:sldId id="362" r:id="rId4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E28952-5969-4D67-8850-38A5A9415C61}">
          <p14:sldIdLst>
            <p14:sldId id="256"/>
            <p14:sldId id="284"/>
            <p14:sldId id="285"/>
            <p14:sldId id="341"/>
            <p14:sldId id="295"/>
            <p14:sldId id="351"/>
            <p14:sldId id="352"/>
            <p14:sldId id="353"/>
            <p14:sldId id="355"/>
            <p14:sldId id="344"/>
            <p14:sldId id="301"/>
            <p14:sldId id="356"/>
            <p14:sldId id="357"/>
            <p14:sldId id="302"/>
            <p14:sldId id="303"/>
            <p14:sldId id="304"/>
            <p14:sldId id="307"/>
            <p14:sldId id="258"/>
            <p14:sldId id="264"/>
            <p14:sldId id="326"/>
            <p14:sldId id="349"/>
            <p14:sldId id="327"/>
            <p14:sldId id="334"/>
            <p14:sldId id="335"/>
            <p14:sldId id="336"/>
            <p14:sldId id="330"/>
            <p14:sldId id="332"/>
            <p14:sldId id="333"/>
            <p14:sldId id="337"/>
            <p14:sldId id="350"/>
            <p14:sldId id="338"/>
            <p14:sldId id="359"/>
            <p14:sldId id="360"/>
            <p14:sldId id="361"/>
            <p14:sldId id="265"/>
            <p14:sldId id="308"/>
            <p14:sldId id="309"/>
            <p14:sldId id="267"/>
            <p14:sldId id="348"/>
            <p14:sldId id="346"/>
            <p14:sldId id="347"/>
            <p14:sldId id="363"/>
            <p14:sldId id="364"/>
            <p14:sldId id="365"/>
            <p14:sldId id="366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9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925F4FF-4E6B-4166-8500-B7A7CAC0D307}" type="slidenum">
              <a:rPr lang="en-US" smtClean="0"/>
              <a:pPr lvl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2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5BAC458-0711-473A-B5BE-34F695683902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586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D8C9EAB4-29AA-40A1-8C6A-2B118716711D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919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98F844E-150C-487C-AA0F-BFEF65788E48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039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D50F915-480E-44B5-87DD-BA051C9C29EA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616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300F7811-64A1-46FF-823C-092AA2678748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76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C3DD57B-2AB9-49F1-8101-CF89112DF125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814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40D3BFB-C34B-4458-9053-FB69FB551998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48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7CB4FC9-3332-4629-AC04-CE9C7F4651AE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617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E9AE82E-B215-40FA-B4E2-5E8E2C6C5E39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977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B5B98F3-CD86-4EDB-883D-B3F8A0F0F368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555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1">
              <a:defRPr/>
            </a:pPr>
            <a:fld id="{A02F66D0-26CE-4CA8-94CB-2B95F1C6F11B}" type="slidenum">
              <a:rPr lang="en-US" smtClean="0"/>
              <a:pPr lvl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5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2620" y="2690236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Polymorphism, Virtual Methods</a:t>
            </a:r>
            <a:b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and Abstract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78429" y="2133600"/>
            <a:ext cx="543129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Creature* c1 = new Dwarf(“</a:t>
            </a:r>
            <a:r>
              <a:rPr lang="en-US" sz="1800" dirty="0" err="1">
                <a:latin typeface="Comic Sans MS" pitchFamily="66" charset="0"/>
              </a:rPr>
              <a:t>Egrew</a:t>
            </a:r>
            <a:r>
              <a:rPr lang="en-US" sz="1800" dirty="0">
                <a:latin typeface="Comic Sans MS" pitchFamily="66" charset="0"/>
              </a:rPr>
              <a:t>”, 600, 500, 2</a:t>
            </a:r>
            <a:r>
              <a:rPr lang="en-US" sz="1800" dirty="0" smtClean="0">
                <a:latin typeface="Comic Sans MS" pitchFamily="66" charset="0"/>
              </a:rPr>
              <a:t>);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5715000" y="3200400"/>
            <a:ext cx="1524000" cy="1981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604100" y="5257800"/>
            <a:ext cx="174579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ahoma" pitchFamily="34" charset="0"/>
              </a:rPr>
              <a:t>The Dwarf object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905000" y="4114800"/>
            <a:ext cx="2209800" cy="4572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343150" y="4540250"/>
            <a:ext cx="39145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ahoma" pitchFamily="34" charset="0"/>
              </a:rPr>
              <a:t>c1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3733800" y="4343400"/>
            <a:ext cx="2286000" cy="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 type="none" w="sm" len="sm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3657600" y="4267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209800" y="5105400"/>
            <a:ext cx="180850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92D050"/>
                </a:solidFill>
                <a:latin typeface="Comic Sans MS" pitchFamily="66" charset="0"/>
              </a:rPr>
              <a:t>c1 is a</a:t>
            </a:r>
            <a:endParaRPr lang="en-US" sz="1600" dirty="0">
              <a:solidFill>
                <a:srgbClr val="92D050"/>
              </a:solidFill>
              <a:latin typeface="Comic Sans MS" pitchFamily="66" charset="0"/>
            </a:endParaRPr>
          </a:p>
          <a:p>
            <a:pPr algn="ctr"/>
            <a:r>
              <a:rPr lang="en-US" sz="1600" b="1" dirty="0" smtClean="0">
                <a:solidFill>
                  <a:srgbClr val="92D050"/>
                </a:solidFill>
                <a:latin typeface="Comic Sans MS" pitchFamily="66" charset="0"/>
              </a:rPr>
              <a:t>Creature</a:t>
            </a:r>
            <a:r>
              <a:rPr lang="en-US" sz="1600" dirty="0" smtClean="0">
                <a:solidFill>
                  <a:srgbClr val="92D050"/>
                </a:solidFill>
                <a:latin typeface="Comic Sans MS" pitchFamily="66" charset="0"/>
              </a:rPr>
              <a:t> pointer</a:t>
            </a:r>
            <a:endParaRPr lang="en-US" sz="16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4692" y="1652954"/>
            <a:ext cx="6909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So I could define an array of Creature objects like this: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1086" y="2674100"/>
            <a:ext cx="59362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const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 TEAM = 3;</a:t>
            </a:r>
          </a:p>
          <a:p>
            <a:r>
              <a:rPr lang="en-US" sz="2000" dirty="0" smtClean="0">
                <a:latin typeface="Comic Sans MS" pitchFamily="66" charset="0"/>
              </a:rPr>
              <a:t>Creature* </a:t>
            </a:r>
            <a:r>
              <a:rPr lang="en-US" sz="2000" dirty="0" err="1" smtClean="0">
                <a:latin typeface="Comic Sans MS" pitchFamily="66" charset="0"/>
              </a:rPr>
              <a:t>aTeam</a:t>
            </a:r>
            <a:r>
              <a:rPr lang="en-US" sz="2000" dirty="0" smtClean="0">
                <a:latin typeface="Comic Sans MS" pitchFamily="66" charset="0"/>
              </a:rPr>
              <a:t>[TEAM];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err="1" smtClean="0">
                <a:latin typeface="Comic Sans MS" pitchFamily="66" charset="0"/>
              </a:rPr>
              <a:t>aTeam</a:t>
            </a:r>
            <a:r>
              <a:rPr lang="en-US" sz="2000" dirty="0" smtClean="0">
                <a:latin typeface="Comic Sans MS" pitchFamily="66" charset="0"/>
              </a:rPr>
              <a:t>[0] =  new Dwarf(“</a:t>
            </a:r>
            <a:r>
              <a:rPr lang="en-US" sz="2000" dirty="0" err="1" smtClean="0">
                <a:latin typeface="Comic Sans MS" pitchFamily="66" charset="0"/>
              </a:rPr>
              <a:t>Bulgar</a:t>
            </a:r>
            <a:r>
              <a:rPr lang="en-US" sz="2000" dirty="0" smtClean="0">
                <a:latin typeface="Comic Sans MS" pitchFamily="66" charset="0"/>
              </a:rPr>
              <a:t>”, 100, 300, 4) ;</a:t>
            </a:r>
          </a:p>
          <a:p>
            <a:r>
              <a:rPr lang="en-US" sz="2000" dirty="0" err="1" smtClean="0">
                <a:latin typeface="Comic Sans MS" pitchFamily="66" charset="0"/>
              </a:rPr>
              <a:t>aTeam</a:t>
            </a:r>
            <a:r>
              <a:rPr lang="en-US" sz="2000" dirty="0" smtClean="0">
                <a:latin typeface="Comic Sans MS" pitchFamily="66" charset="0"/>
              </a:rPr>
              <a:t>[1] </a:t>
            </a:r>
            <a:r>
              <a:rPr lang="en-US" sz="2000" dirty="0">
                <a:latin typeface="Comic Sans MS" pitchFamily="66" charset="0"/>
              </a:rPr>
              <a:t>= new </a:t>
            </a:r>
            <a:r>
              <a:rPr lang="en-US" sz="2000" dirty="0" smtClean="0">
                <a:latin typeface="Comic Sans MS" pitchFamily="66" charset="0"/>
              </a:rPr>
              <a:t>Elf(“</a:t>
            </a:r>
            <a:r>
              <a:rPr lang="en-US" sz="2000" dirty="0" err="1" smtClean="0">
                <a:latin typeface="Comic Sans MS" pitchFamily="66" charset="0"/>
              </a:rPr>
              <a:t>Razel</a:t>
            </a:r>
            <a:r>
              <a:rPr lang="en-US" sz="2000" dirty="0" smtClean="0">
                <a:latin typeface="Comic Sans MS" pitchFamily="66" charset="0"/>
              </a:rPr>
              <a:t>”, 200, 200, 12) ;</a:t>
            </a:r>
          </a:p>
          <a:p>
            <a:r>
              <a:rPr lang="en-US" sz="2000" dirty="0" err="1" smtClean="0">
                <a:latin typeface="Comic Sans MS" pitchFamily="66" charset="0"/>
              </a:rPr>
              <a:t>aTeam</a:t>
            </a:r>
            <a:r>
              <a:rPr lang="en-US" sz="2000" dirty="0" smtClean="0">
                <a:latin typeface="Comic Sans MS" pitchFamily="66" charset="0"/>
              </a:rPr>
              <a:t>[2] </a:t>
            </a:r>
            <a:r>
              <a:rPr lang="en-US" sz="2000" dirty="0">
                <a:latin typeface="Comic Sans MS" pitchFamily="66" charset="0"/>
              </a:rPr>
              <a:t>= new </a:t>
            </a:r>
            <a:r>
              <a:rPr lang="en-US" sz="2000" dirty="0" smtClean="0">
                <a:latin typeface="Comic Sans MS" pitchFamily="66" charset="0"/>
              </a:rPr>
              <a:t>Fairy(“Fiona”, 250, 150, 6, 3) ;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155411"/>
            <a:ext cx="3983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Pointers to Objects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86000"/>
            <a:ext cx="74783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Programs that deal with lots of objects often use arrays of</a:t>
            </a:r>
          </a:p>
          <a:p>
            <a:r>
              <a:rPr lang="en-US" sz="2000" dirty="0" smtClean="0">
                <a:latin typeface="Comic Sans MS" pitchFamily="66" charset="0"/>
              </a:rPr>
              <a:t>pointers to those objects. Recall that a pointer is a C++ data </a:t>
            </a:r>
          </a:p>
          <a:p>
            <a:r>
              <a:rPr lang="en-US" sz="2000" dirty="0" smtClean="0">
                <a:latin typeface="Comic Sans MS" pitchFamily="66" charset="0"/>
              </a:rPr>
              <a:t>type that stores an address. For example, 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  Creature* c1;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Declares c1 to be a variable that contains the address of a </a:t>
            </a:r>
          </a:p>
          <a:p>
            <a:r>
              <a:rPr lang="en-US" sz="2000" dirty="0" smtClean="0">
                <a:latin typeface="Comic Sans MS" pitchFamily="66" charset="0"/>
              </a:rPr>
              <a:t>creature object.</a:t>
            </a:r>
          </a:p>
        </p:txBody>
      </p:sp>
    </p:spTree>
    <p:extLst>
      <p:ext uri="{BB962C8B-B14F-4D97-AF65-F5344CB8AC3E}">
        <p14:creationId xmlns:p14="http://schemas.microsoft.com/office/powerpoint/2010/main" val="125329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073" y="1155411"/>
            <a:ext cx="5238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Arrays of Object Pointers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766267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Programs that deal with lots of objects, where the number</a:t>
            </a:r>
          </a:p>
          <a:p>
            <a:r>
              <a:rPr lang="en-US" sz="2000" dirty="0" smtClean="0">
                <a:latin typeface="Comic Sans MS" pitchFamily="66" charset="0"/>
              </a:rPr>
              <a:t>of objects the program has to deal with is unknown at compile </a:t>
            </a:r>
          </a:p>
          <a:p>
            <a:r>
              <a:rPr lang="en-US" sz="2000" dirty="0" smtClean="0">
                <a:latin typeface="Comic Sans MS" pitchFamily="66" charset="0"/>
              </a:rPr>
              <a:t>time, will use an array to store pointers to dynamically </a:t>
            </a:r>
          </a:p>
          <a:p>
            <a:r>
              <a:rPr lang="en-US" sz="2000" dirty="0" smtClean="0">
                <a:latin typeface="Comic Sans MS" pitchFamily="66" charset="0"/>
              </a:rPr>
              <a:t>allocated objects.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37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4692" y="978772"/>
            <a:ext cx="6755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Now what if I wrote a loop to compute the fight points</a:t>
            </a:r>
          </a:p>
          <a:p>
            <a:r>
              <a:rPr lang="en-US" sz="2000" dirty="0" smtClean="0">
                <a:latin typeface="Comic Sans MS" pitchFamily="66" charset="0"/>
              </a:rPr>
              <a:t>for each of the creatures on my team: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5462" y="1932110"/>
            <a:ext cx="721383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const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int</a:t>
            </a:r>
            <a:r>
              <a:rPr lang="en-US" sz="2000" dirty="0">
                <a:latin typeface="Comic Sans MS" pitchFamily="66" charset="0"/>
              </a:rPr>
              <a:t> TEAM = 3;</a:t>
            </a:r>
          </a:p>
          <a:p>
            <a:r>
              <a:rPr lang="en-US" sz="2000" dirty="0">
                <a:latin typeface="Comic Sans MS" pitchFamily="66" charset="0"/>
              </a:rPr>
              <a:t>Creature* </a:t>
            </a:r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[TEAM];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[0] =  new Dwarf(“</a:t>
            </a:r>
            <a:r>
              <a:rPr lang="en-US" sz="2000" dirty="0" err="1">
                <a:latin typeface="Comic Sans MS" pitchFamily="66" charset="0"/>
              </a:rPr>
              <a:t>Bulgar</a:t>
            </a:r>
            <a:r>
              <a:rPr lang="en-US" sz="2000" dirty="0">
                <a:latin typeface="Comic Sans MS" pitchFamily="66" charset="0"/>
              </a:rPr>
              <a:t>”, 100, 300, 4) ;</a:t>
            </a:r>
          </a:p>
          <a:p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[1] = new Elf(“</a:t>
            </a:r>
            <a:r>
              <a:rPr lang="en-US" sz="2000" dirty="0" err="1">
                <a:latin typeface="Comic Sans MS" pitchFamily="66" charset="0"/>
              </a:rPr>
              <a:t>Razel</a:t>
            </a:r>
            <a:r>
              <a:rPr lang="en-US" sz="2000" dirty="0">
                <a:latin typeface="Comic Sans MS" pitchFamily="66" charset="0"/>
              </a:rPr>
              <a:t>”, 200, 200, 12) ;</a:t>
            </a:r>
          </a:p>
          <a:p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[2] = new Fairy(“Fiona”, 250, 150, 6, 3) ;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for (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= 0;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&lt; TEAM;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++)</a:t>
            </a:r>
          </a:p>
          <a:p>
            <a:r>
              <a:rPr lang="en-US" sz="2000" dirty="0" smtClean="0">
                <a:latin typeface="Comic Sans MS" pitchFamily="66" charset="0"/>
              </a:rPr>
              <a:t>{</a:t>
            </a:r>
          </a:p>
          <a:p>
            <a:r>
              <a:rPr lang="en-US" sz="2000" dirty="0" smtClean="0">
                <a:latin typeface="Comic Sans MS" pitchFamily="66" charset="0"/>
              </a:rPr>
              <a:t>   </a:t>
            </a:r>
            <a:r>
              <a:rPr lang="en-US" sz="2000" dirty="0" err="1" smtClean="0">
                <a:latin typeface="Comic Sans MS" pitchFamily="66" charset="0"/>
              </a:rPr>
              <a:t>cout</a:t>
            </a:r>
            <a:r>
              <a:rPr lang="en-US" sz="2000" dirty="0" smtClean="0">
                <a:latin typeface="Comic Sans MS" pitchFamily="66" charset="0"/>
              </a:rPr>
              <a:t> &lt;&lt; “Fight Points = ” &lt;&lt; </a:t>
            </a:r>
            <a:r>
              <a:rPr lang="en-US" sz="2000" dirty="0" err="1" smtClean="0">
                <a:latin typeface="Comic Sans MS" pitchFamily="66" charset="0"/>
              </a:rPr>
              <a:t>aTeam</a:t>
            </a:r>
            <a:r>
              <a:rPr lang="en-US" sz="2000" dirty="0" smtClean="0">
                <a:latin typeface="Comic Sans MS" pitchFamily="66" charset="0"/>
              </a:rPr>
              <a:t>[ i ]-&gt;</a:t>
            </a:r>
            <a:r>
              <a:rPr lang="en-US" sz="2000" dirty="0" err="1" smtClean="0">
                <a:latin typeface="Comic Sans MS" pitchFamily="66" charset="0"/>
              </a:rPr>
              <a:t>getFightPoints</a:t>
            </a:r>
            <a:r>
              <a:rPr lang="en-US" sz="2000" dirty="0" smtClean="0">
                <a:latin typeface="Comic Sans MS" pitchFamily="66" charset="0"/>
              </a:rPr>
              <a:t>( ));</a:t>
            </a:r>
          </a:p>
          <a:p>
            <a:r>
              <a:rPr lang="en-US" sz="2000" dirty="0">
                <a:latin typeface="Comic Sans MS" pitchFamily="66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0849" y="5820690"/>
            <a:ext cx="4299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C000"/>
                </a:solidFill>
                <a:latin typeface="Comic Sans MS" pitchFamily="66" charset="0"/>
              </a:rPr>
              <a:t>Remember that </a:t>
            </a:r>
            <a:r>
              <a:rPr lang="en-US" sz="1800" dirty="0" err="1" smtClean="0">
                <a:solidFill>
                  <a:srgbClr val="FFC000"/>
                </a:solidFill>
                <a:latin typeface="Comic Sans MS" pitchFamily="66" charset="0"/>
              </a:rPr>
              <a:t>getFightPoints</a:t>
            </a:r>
            <a:r>
              <a:rPr lang="en-US" sz="1800" dirty="0" smtClean="0">
                <a:solidFill>
                  <a:srgbClr val="FFC000"/>
                </a:solidFill>
                <a:latin typeface="Comic Sans MS" pitchFamily="66" charset="0"/>
              </a:rPr>
              <a:t>( ) is </a:t>
            </a:r>
          </a:p>
          <a:p>
            <a:r>
              <a:rPr lang="en-US" sz="1800" dirty="0" smtClean="0">
                <a:solidFill>
                  <a:srgbClr val="FFC000"/>
                </a:solidFill>
                <a:latin typeface="Comic Sans MS" pitchFamily="66" charset="0"/>
              </a:rPr>
              <a:t>implemented differently in each class </a:t>
            </a:r>
            <a:endParaRPr lang="en-US" sz="18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66193" y="2145323"/>
            <a:ext cx="53799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Since </a:t>
            </a:r>
            <a:r>
              <a:rPr lang="en-US" sz="2000" dirty="0" err="1" smtClean="0">
                <a:latin typeface="Comic Sans MS" pitchFamily="66" charset="0"/>
              </a:rPr>
              <a:t>aTeam</a:t>
            </a:r>
            <a:r>
              <a:rPr lang="en-US" sz="2000" dirty="0" smtClean="0">
                <a:latin typeface="Comic Sans MS" pitchFamily="66" charset="0"/>
              </a:rPr>
              <a:t> is an array of Creature class</a:t>
            </a:r>
          </a:p>
          <a:p>
            <a:r>
              <a:rPr lang="en-US" sz="2000" dirty="0" smtClean="0">
                <a:latin typeface="Comic Sans MS" pitchFamily="66" charset="0"/>
              </a:rPr>
              <a:t>pointers, we know that this code will</a:t>
            </a:r>
          </a:p>
          <a:p>
            <a:r>
              <a:rPr lang="en-US" sz="2000" dirty="0" smtClean="0">
                <a:latin typeface="Comic Sans MS" pitchFamily="66" charset="0"/>
              </a:rPr>
              <a:t>call the </a:t>
            </a:r>
            <a:r>
              <a:rPr lang="en-US" sz="2000" dirty="0" err="1" smtClean="0">
                <a:latin typeface="Comic Sans MS" pitchFamily="66" charset="0"/>
              </a:rPr>
              <a:t>getFightPoints</a:t>
            </a:r>
            <a:r>
              <a:rPr lang="en-US" sz="2000" dirty="0" smtClean="0">
                <a:latin typeface="Comic Sans MS" pitchFamily="66" charset="0"/>
              </a:rPr>
              <a:t>( ) method in the </a:t>
            </a:r>
          </a:p>
          <a:p>
            <a:r>
              <a:rPr lang="en-US" sz="2000" dirty="0" smtClean="0">
                <a:latin typeface="Comic Sans MS" pitchFamily="66" charset="0"/>
              </a:rPr>
              <a:t>Creature class.  Can we write this code so</a:t>
            </a:r>
          </a:p>
          <a:p>
            <a:r>
              <a:rPr lang="en-US" sz="2000" dirty="0" smtClean="0">
                <a:latin typeface="Comic Sans MS" pitchFamily="66" charset="0"/>
              </a:rPr>
              <a:t>that it will call the correct </a:t>
            </a:r>
            <a:r>
              <a:rPr lang="en-US" sz="2000" dirty="0" err="1" smtClean="0">
                <a:latin typeface="Comic Sans MS" pitchFamily="66" charset="0"/>
              </a:rPr>
              <a:t>getFightPoints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method for the type of object being</a:t>
            </a:r>
          </a:p>
          <a:p>
            <a:r>
              <a:rPr lang="en-US" sz="2000" dirty="0" smtClean="0">
                <a:latin typeface="Comic Sans MS" pitchFamily="66" charset="0"/>
              </a:rPr>
              <a:t>pointed to?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2669" y="5081954"/>
            <a:ext cx="2919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answer is YES!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019800" y="2667000"/>
            <a:ext cx="1828800" cy="1371600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CC6600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248400" y="2743200"/>
            <a:ext cx="1450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Comic Sans MS" pitchFamily="66" charset="0"/>
              </a:rPr>
              <a:t>Creature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477000" y="3060700"/>
            <a:ext cx="1025525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2"/>
                </a:solidFill>
                <a:latin typeface="Comic Sans MS" pitchFamily="66" charset="0"/>
              </a:rPr>
              <a:t>name</a:t>
            </a:r>
          </a:p>
          <a:p>
            <a:r>
              <a:rPr lang="en-US" sz="1600">
                <a:solidFill>
                  <a:schemeClr val="bg2"/>
                </a:solidFill>
                <a:latin typeface="Comic Sans MS" pitchFamily="66" charset="0"/>
              </a:rPr>
              <a:t>strength</a:t>
            </a:r>
          </a:p>
          <a:p>
            <a:r>
              <a:rPr lang="en-US" sz="1600">
                <a:solidFill>
                  <a:schemeClr val="bg2"/>
                </a:solidFill>
                <a:latin typeface="Comic Sans MS" pitchFamily="66" charset="0"/>
              </a:rPr>
              <a:t>hitpoints</a:t>
            </a: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6400800" y="6096000"/>
            <a:ext cx="856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</a:t>
            </a:r>
            <a:endParaRPr lang="en-US" sz="1800" dirty="0">
              <a:latin typeface="Comic Sans MS" pitchFamily="66" charset="0"/>
            </a:endParaRPr>
          </a:p>
        </p:txBody>
      </p:sp>
      <p:pic>
        <p:nvPicPr>
          <p:cNvPr id="35847" name="Picture 8" descr="dwa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572000"/>
            <a:ext cx="1193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Line 9"/>
          <p:cNvSpPr>
            <a:spLocks noChangeShapeType="1"/>
          </p:cNvSpPr>
          <p:nvPr/>
        </p:nvSpPr>
        <p:spPr bwMode="auto">
          <a:xfrm flipV="1">
            <a:off x="6934200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2860431" y="753208"/>
            <a:ext cx="344517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Virtual Functions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371600" y="2286000"/>
            <a:ext cx="3778599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virtual </a:t>
            </a:r>
            <a:r>
              <a:rPr lang="en-US" sz="1600" dirty="0" err="1" smtClean="0">
                <a:latin typeface="Comic Sans MS" pitchFamily="66" charset="0"/>
              </a:rPr>
              <a:t>int</a:t>
            </a:r>
            <a:r>
              <a:rPr lang="en-US" sz="1600" dirty="0" smtClean="0">
                <a:latin typeface="Comic Sans MS" pitchFamily="66" charset="0"/>
              </a:rPr>
              <a:t> Creature::</a:t>
            </a:r>
            <a:r>
              <a:rPr lang="en-US" sz="1600" dirty="0" err="1" smtClean="0">
                <a:latin typeface="Comic Sans MS" pitchFamily="66" charset="0"/>
              </a:rPr>
              <a:t>getFightPoints</a:t>
            </a:r>
            <a:r>
              <a:rPr lang="en-US" sz="1600" dirty="0" smtClean="0">
                <a:latin typeface="Comic Sans MS" pitchFamily="66" charset="0"/>
              </a:rPr>
              <a:t>( </a:t>
            </a:r>
            <a:r>
              <a:rPr lang="en-US" sz="1600" dirty="0">
                <a:latin typeface="Comic Sans MS" pitchFamily="66" charset="0"/>
              </a:rPr>
              <a:t>)</a:t>
            </a:r>
          </a:p>
          <a:p>
            <a:r>
              <a:rPr lang="en-US" sz="1600" dirty="0">
                <a:latin typeface="Comic Sans MS" pitchFamily="66" charset="0"/>
              </a:rPr>
              <a:t>{</a:t>
            </a:r>
          </a:p>
          <a:p>
            <a:r>
              <a:rPr lang="en-US" sz="1600" dirty="0" smtClean="0">
                <a:latin typeface="Comic Sans MS" pitchFamily="66" charset="0"/>
              </a:rPr>
              <a:t>    return strength;</a:t>
            </a:r>
            <a:endParaRPr lang="en-US" sz="1600" dirty="0">
              <a:latin typeface="Comic Sans MS" pitchFamily="66" charset="0"/>
            </a:endParaRPr>
          </a:p>
          <a:p>
            <a:r>
              <a:rPr lang="en-US" sz="1600" dirty="0">
                <a:latin typeface="Comic Sans MS" pitchFamily="66" charset="0"/>
              </a:rPr>
              <a:t>}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386800" y="4168676"/>
            <a:ext cx="3013967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mic Sans MS" pitchFamily="66" charset="0"/>
              </a:rPr>
              <a:t>int</a:t>
            </a:r>
            <a:r>
              <a:rPr lang="en-US" sz="1600" dirty="0" smtClean="0">
                <a:latin typeface="Comic Sans MS" pitchFamily="66" charset="0"/>
              </a:rPr>
              <a:t> Dwarf::</a:t>
            </a:r>
            <a:r>
              <a:rPr lang="en-US" sz="1600" dirty="0" err="1" smtClean="0">
                <a:latin typeface="Comic Sans MS" pitchFamily="66" charset="0"/>
              </a:rPr>
              <a:t>getFightPoints</a:t>
            </a:r>
            <a:r>
              <a:rPr lang="en-US" sz="1600" dirty="0" smtClean="0">
                <a:latin typeface="Comic Sans MS" pitchFamily="66" charset="0"/>
              </a:rPr>
              <a:t>( </a:t>
            </a:r>
            <a:r>
              <a:rPr lang="en-US" sz="1600" dirty="0">
                <a:latin typeface="Comic Sans MS" pitchFamily="66" charset="0"/>
              </a:rPr>
              <a:t>)</a:t>
            </a:r>
          </a:p>
          <a:p>
            <a:r>
              <a:rPr lang="en-US" sz="1600" dirty="0">
                <a:latin typeface="Comic Sans MS" pitchFamily="66" charset="0"/>
              </a:rPr>
              <a:t>{</a:t>
            </a:r>
          </a:p>
          <a:p>
            <a:r>
              <a:rPr lang="en-US" sz="1600" dirty="0" smtClean="0">
                <a:latin typeface="Comic Sans MS" pitchFamily="66" charset="0"/>
              </a:rPr>
              <a:t>    return strength + weapons;</a:t>
            </a:r>
          </a:p>
          <a:p>
            <a:r>
              <a:rPr lang="en-US" sz="1600" dirty="0" smtClean="0">
                <a:latin typeface="Comic Sans MS" pitchFamily="66" charset="0"/>
              </a:rPr>
              <a:t>}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9305" y="1517940"/>
            <a:ext cx="5580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* Make the </a:t>
            </a: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getFightPoints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function in the Creature class virtual.</a:t>
            </a:r>
            <a:endParaRPr lang="en-US" sz="14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381911" y="4430869"/>
            <a:ext cx="1717553" cy="6710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4486480" y="2667000"/>
            <a:ext cx="1327438" cy="4698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870" y="517410"/>
            <a:ext cx="713689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const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int</a:t>
            </a:r>
            <a:r>
              <a:rPr lang="en-US" sz="2000" dirty="0">
                <a:latin typeface="Comic Sans MS" pitchFamily="66" charset="0"/>
              </a:rPr>
              <a:t> TEAM = 3;</a:t>
            </a:r>
          </a:p>
          <a:p>
            <a:r>
              <a:rPr lang="en-US" sz="2000" dirty="0">
                <a:latin typeface="Comic Sans MS" pitchFamily="66" charset="0"/>
              </a:rPr>
              <a:t>Creature* </a:t>
            </a:r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[TEAM];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[0] =  new Dwarf(“</a:t>
            </a:r>
            <a:r>
              <a:rPr lang="en-US" sz="2000" dirty="0" err="1">
                <a:latin typeface="Comic Sans MS" pitchFamily="66" charset="0"/>
              </a:rPr>
              <a:t>Bulgar</a:t>
            </a:r>
            <a:r>
              <a:rPr lang="en-US" sz="2000" dirty="0">
                <a:latin typeface="Comic Sans MS" pitchFamily="66" charset="0"/>
              </a:rPr>
              <a:t>”, 100, 300, 4) ;</a:t>
            </a:r>
          </a:p>
          <a:p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[1] = new Elf(“</a:t>
            </a:r>
            <a:r>
              <a:rPr lang="en-US" sz="2000" dirty="0" err="1">
                <a:latin typeface="Comic Sans MS" pitchFamily="66" charset="0"/>
              </a:rPr>
              <a:t>Razel</a:t>
            </a:r>
            <a:r>
              <a:rPr lang="en-US" sz="2000" dirty="0">
                <a:latin typeface="Comic Sans MS" pitchFamily="66" charset="0"/>
              </a:rPr>
              <a:t>”, 200, 200, 12) ;</a:t>
            </a:r>
          </a:p>
          <a:p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[2] = new Fairy(“Fiona”, 250, 150, 6, 3) ;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for (</a:t>
            </a:r>
            <a:r>
              <a:rPr lang="en-US" sz="2000" dirty="0" err="1">
                <a:latin typeface="Comic Sans MS" pitchFamily="66" charset="0"/>
              </a:rPr>
              <a:t>int</a:t>
            </a:r>
            <a:r>
              <a:rPr lang="en-US" sz="2000" dirty="0">
                <a:latin typeface="Comic Sans MS" pitchFamily="66" charset="0"/>
              </a:rPr>
              <a:t> i = 0; i &lt; TEAM; i++)</a:t>
            </a:r>
          </a:p>
          <a:p>
            <a:r>
              <a:rPr lang="en-US" sz="2000" dirty="0">
                <a:latin typeface="Comic Sans MS" pitchFamily="66" charset="0"/>
              </a:rPr>
              <a:t>{</a:t>
            </a:r>
          </a:p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 err="1">
                <a:latin typeface="Comic Sans MS" pitchFamily="66" charset="0"/>
              </a:rPr>
              <a:t>cout</a:t>
            </a:r>
            <a:r>
              <a:rPr lang="en-US" sz="2000" dirty="0">
                <a:latin typeface="Comic Sans MS" pitchFamily="66" charset="0"/>
              </a:rPr>
              <a:t> &lt;&lt; “Fight Points = ” &lt;&lt; </a:t>
            </a:r>
            <a:r>
              <a:rPr lang="en-US" sz="2000" dirty="0" err="1">
                <a:latin typeface="Comic Sans MS" pitchFamily="66" charset="0"/>
              </a:rPr>
              <a:t>aTeam</a:t>
            </a:r>
            <a:r>
              <a:rPr lang="en-US" sz="2000" dirty="0">
                <a:latin typeface="Comic Sans MS" pitchFamily="66" charset="0"/>
              </a:rPr>
              <a:t>[ i ]-&gt;</a:t>
            </a:r>
            <a:r>
              <a:rPr lang="en-US" sz="2000" dirty="0" err="1">
                <a:latin typeface="Comic Sans MS" pitchFamily="66" charset="0"/>
              </a:rPr>
              <a:t>getFightPoints</a:t>
            </a:r>
            <a:r>
              <a:rPr lang="en-US" sz="2000" dirty="0">
                <a:latin typeface="Comic Sans MS" pitchFamily="66" charset="0"/>
              </a:rPr>
              <a:t>( ));</a:t>
            </a:r>
          </a:p>
          <a:p>
            <a:r>
              <a:rPr lang="en-US" sz="2000" dirty="0">
                <a:latin typeface="Comic Sans MS" pitchFamily="66" charset="0"/>
              </a:rPr>
              <a:t>}</a:t>
            </a:r>
          </a:p>
        </p:txBody>
      </p:sp>
      <p:pic>
        <p:nvPicPr>
          <p:cNvPr id="4" name="Picture 6" descr="dwa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499" y="5231423"/>
            <a:ext cx="849924" cy="99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el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8630" y="5114194"/>
            <a:ext cx="797477" cy="110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fai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3314" y="5196255"/>
            <a:ext cx="845179" cy="109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 rot="10800000" flipV="1">
            <a:off x="1644165" y="4044461"/>
            <a:ext cx="1881551" cy="10199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63870" y="4009293"/>
            <a:ext cx="16482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When </a:t>
            </a:r>
            <a:r>
              <a:rPr lang="en-US" sz="1400" dirty="0" err="1" smtClean="0">
                <a:solidFill>
                  <a:srgbClr val="92D050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 = 0 invoke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The Dwarf’s </a:t>
            </a:r>
          </a:p>
          <a:p>
            <a:r>
              <a:rPr lang="en-US" sz="1400" dirty="0" err="1" smtClean="0">
                <a:solidFill>
                  <a:srgbClr val="92D050"/>
                </a:solidFill>
                <a:latin typeface="Comic Sans MS" pitchFamily="66" charset="0"/>
              </a:rPr>
              <a:t>getFightPoints</a:t>
            </a:r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( )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function</a:t>
            </a:r>
            <a:endParaRPr lang="en-US" sz="14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124" y="4152437"/>
            <a:ext cx="1619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When </a:t>
            </a:r>
            <a:r>
              <a:rPr lang="en-US" sz="1400" dirty="0" err="1" smtClean="0">
                <a:solidFill>
                  <a:srgbClr val="92D050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 = 1 invoke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The Elf’s </a:t>
            </a:r>
          </a:p>
          <a:p>
            <a:r>
              <a:rPr lang="en-US" sz="1400" dirty="0" err="1" smtClean="0">
                <a:solidFill>
                  <a:srgbClr val="92D050"/>
                </a:solidFill>
                <a:latin typeface="Comic Sans MS" pitchFamily="66" charset="0"/>
              </a:rPr>
              <a:t>getFightPoints</a:t>
            </a:r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( )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function</a:t>
            </a:r>
            <a:endParaRPr lang="en-US" sz="14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3752852" y="4339004"/>
            <a:ext cx="911468" cy="41617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840466" y="3944815"/>
            <a:ext cx="16482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When </a:t>
            </a:r>
            <a:r>
              <a:rPr lang="en-US" sz="1400" dirty="0" err="1" smtClean="0">
                <a:solidFill>
                  <a:srgbClr val="92D050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 = 2 invoke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The Fairy’s</a:t>
            </a:r>
          </a:p>
          <a:p>
            <a:r>
              <a:rPr lang="en-US" sz="1400" dirty="0" err="1" smtClean="0">
                <a:solidFill>
                  <a:srgbClr val="92D050"/>
                </a:solidFill>
                <a:latin typeface="Comic Sans MS" pitchFamily="66" charset="0"/>
              </a:rPr>
              <a:t>getFightPoints</a:t>
            </a:r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( ) 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mic Sans MS" pitchFamily="66" charset="0"/>
              </a:rPr>
              <a:t>function</a:t>
            </a:r>
            <a:endParaRPr lang="en-US" sz="14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6200000" flipH="1">
            <a:off x="6041783" y="4001970"/>
            <a:ext cx="1198684" cy="87336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9541" y="274303"/>
            <a:ext cx="51085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Virtual Functions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1899137" y="1568824"/>
            <a:ext cx="2654933" cy="11128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63785" y="1321680"/>
            <a:ext cx="467948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keyword 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virtual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in a base class function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says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that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this function will use polymorphism.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When we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use a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base class pointer to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point to </a:t>
            </a:r>
            <a:endParaRPr lang="en-US" sz="16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object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and invoke the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virtual function, </a:t>
            </a:r>
            <a:endParaRPr lang="en-US" sz="16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system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will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automatically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find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and execute 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function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defined in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correct derived 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class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n-US" sz="1600" u="sng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not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one defined in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base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class!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8730" y="4056433"/>
            <a:ext cx="4448175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Moreover, if we have many different derived</a:t>
            </a: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classes, the system will find the correct</a:t>
            </a: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function for the object that the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reference 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points to.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266959" y="5460759"/>
            <a:ext cx="26797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This is called 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late binding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</a:t>
            </a: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or 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dynamic binding.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1692" y="2681654"/>
            <a:ext cx="3876382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virtual </a:t>
            </a:r>
            <a:r>
              <a:rPr lang="en-US" sz="1800" dirty="0" err="1" smtClean="0">
                <a:latin typeface="Comic Sans MS" pitchFamily="66" charset="0"/>
              </a:rPr>
              <a:t>int</a:t>
            </a:r>
            <a:r>
              <a:rPr lang="en-US" sz="1800" dirty="0" smtClean="0">
                <a:latin typeface="Comic Sans MS" pitchFamily="66" charset="0"/>
              </a:rPr>
              <a:t> Creature::</a:t>
            </a:r>
            <a:r>
              <a:rPr lang="en-US" sz="1800" dirty="0" err="1" smtClean="0">
                <a:latin typeface="Comic Sans MS" pitchFamily="66" charset="0"/>
              </a:rPr>
              <a:t>GetDamage</a:t>
            </a:r>
            <a:r>
              <a:rPr lang="en-US" sz="1800" dirty="0">
                <a:latin typeface="Comic Sans MS" pitchFamily="66" charset="0"/>
              </a:rPr>
              <a:t>( )</a:t>
            </a:r>
          </a:p>
          <a:p>
            <a:r>
              <a:rPr lang="en-US" sz="1800" dirty="0">
                <a:latin typeface="Comic Sans MS" pitchFamily="66" charset="0"/>
              </a:rPr>
              <a:t>{</a:t>
            </a:r>
          </a:p>
          <a:p>
            <a:r>
              <a:rPr lang="en-US" sz="1800" dirty="0" smtClean="0">
                <a:latin typeface="Comic Sans MS" pitchFamily="66" charset="0"/>
              </a:rPr>
              <a:t>     return strength;</a:t>
            </a:r>
            <a:endParaRPr lang="en-US" sz="1800" dirty="0">
              <a:latin typeface="Comic Sans MS" pitchFamily="66" charset="0"/>
            </a:endParaRPr>
          </a:p>
          <a:p>
            <a:r>
              <a:rPr lang="en-US" sz="1800" dirty="0">
                <a:latin typeface="Comic Sans MS" pitchFamily="66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423" y="632489"/>
            <a:ext cx="67548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Rules for Polymorphism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73470" y="1914525"/>
            <a:ext cx="6192721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1800" dirty="0">
                <a:latin typeface="Comic Sans MS" pitchFamily="66" charset="0"/>
              </a:rPr>
              <a:t>In the base class, the keyword 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virtual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must precede</a:t>
            </a: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any </a:t>
            </a:r>
            <a:r>
              <a:rPr lang="en-US" sz="1800" dirty="0" smtClean="0">
                <a:latin typeface="Comic Sans MS" pitchFamily="66" charset="0"/>
              </a:rPr>
              <a:t>function </a:t>
            </a:r>
            <a:r>
              <a:rPr lang="en-US" sz="1800" dirty="0">
                <a:latin typeface="Comic Sans MS" pitchFamily="66" charset="0"/>
              </a:rPr>
              <a:t>that you want to call using polymorphism.</a:t>
            </a:r>
          </a:p>
          <a:p>
            <a:pPr marL="342900" indent="-342900"/>
            <a:endParaRPr lang="en-US" sz="1800" dirty="0">
              <a:latin typeface="Comic Sans MS" pitchFamily="66" charset="0"/>
            </a:endParaRP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In </a:t>
            </a:r>
            <a:r>
              <a:rPr lang="en-US" sz="1800" dirty="0" smtClean="0">
                <a:latin typeface="Comic Sans MS" pitchFamily="66" charset="0"/>
              </a:rPr>
              <a:t>any </a:t>
            </a:r>
            <a:r>
              <a:rPr lang="en-US" sz="1800" dirty="0">
                <a:latin typeface="Comic Sans MS" pitchFamily="66" charset="0"/>
              </a:rPr>
              <a:t>derived class the signature must </a:t>
            </a:r>
            <a:r>
              <a:rPr lang="en-US" sz="1800" b="1" dirty="0">
                <a:latin typeface="Comic Sans MS" pitchFamily="66" charset="0"/>
              </a:rPr>
              <a:t>exactly match</a:t>
            </a: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the signature of the </a:t>
            </a:r>
            <a:r>
              <a:rPr lang="en-US" sz="1800" dirty="0" smtClean="0">
                <a:latin typeface="Comic Sans MS" pitchFamily="66" charset="0"/>
              </a:rPr>
              <a:t>function </a:t>
            </a:r>
            <a:r>
              <a:rPr lang="en-US" sz="1800" dirty="0">
                <a:latin typeface="Comic Sans MS" pitchFamily="66" charset="0"/>
              </a:rPr>
              <a:t>being over-ridden. If the</a:t>
            </a: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signature is different, the compiler considers it to be</a:t>
            </a: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a different </a:t>
            </a:r>
            <a:r>
              <a:rPr lang="en-US" sz="1800" dirty="0" smtClean="0">
                <a:latin typeface="Comic Sans MS" pitchFamily="66" charset="0"/>
              </a:rPr>
              <a:t>function.</a:t>
            </a:r>
          </a:p>
          <a:p>
            <a:pPr marL="342900" indent="-342900"/>
            <a:endParaRPr lang="en-US" sz="1800" dirty="0">
              <a:latin typeface="Comic Sans MS" pitchFamily="66" charset="0"/>
            </a:endParaRP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The actual implementation of the </a:t>
            </a:r>
            <a:r>
              <a:rPr lang="en-US" sz="1800" dirty="0" smtClean="0">
                <a:latin typeface="Comic Sans MS" pitchFamily="66" charset="0"/>
              </a:rPr>
              <a:t>function </a:t>
            </a:r>
            <a:r>
              <a:rPr lang="en-US" sz="1800" dirty="0">
                <a:latin typeface="Comic Sans MS" pitchFamily="66" charset="0"/>
              </a:rPr>
              <a:t>in the</a:t>
            </a: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derived class will be different than that in the base</a:t>
            </a: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class.</a:t>
            </a:r>
          </a:p>
          <a:p>
            <a:pPr marL="342900" indent="-342900"/>
            <a:endParaRPr lang="en-US" sz="1800" dirty="0">
              <a:latin typeface="Comic Sans MS" pitchFamily="66" charset="0"/>
            </a:endParaRP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The </a:t>
            </a:r>
            <a:r>
              <a:rPr lang="en-US" sz="1800" dirty="0" smtClean="0">
                <a:latin typeface="Comic Sans MS" pitchFamily="66" charset="0"/>
              </a:rPr>
              <a:t>function </a:t>
            </a:r>
            <a:r>
              <a:rPr lang="en-US" sz="1800" dirty="0">
                <a:latin typeface="Comic Sans MS" pitchFamily="66" charset="0"/>
              </a:rPr>
              <a:t>is invoked through a </a:t>
            </a:r>
            <a:r>
              <a:rPr lang="en-US" sz="1800" b="1" dirty="0">
                <a:latin typeface="Comic Sans MS" pitchFamily="66" charset="0"/>
              </a:rPr>
              <a:t>base class </a:t>
            </a:r>
            <a:r>
              <a:rPr lang="en-US" sz="1800" b="1" dirty="0" smtClean="0">
                <a:latin typeface="Comic Sans MS" pitchFamily="66" charset="0"/>
              </a:rPr>
              <a:t>pointer</a:t>
            </a:r>
            <a:endParaRPr lang="en-US" sz="1800" b="1" dirty="0">
              <a:latin typeface="Comic Sans MS" pitchFamily="66" charset="0"/>
            </a:endParaRPr>
          </a:p>
          <a:p>
            <a:pPr marL="342900" indent="-342900"/>
            <a:r>
              <a:rPr lang="en-US" sz="1800" dirty="0">
                <a:latin typeface="Comic Sans MS" pitchFamily="66" charset="0"/>
              </a:rPr>
              <a:t>that </a:t>
            </a:r>
            <a:r>
              <a:rPr lang="en-US" sz="1800" dirty="0" smtClean="0">
                <a:latin typeface="Comic Sans MS" pitchFamily="66" charset="0"/>
              </a:rPr>
              <a:t>contains the address of a derived </a:t>
            </a:r>
            <a:r>
              <a:rPr lang="en-US" sz="1800" dirty="0">
                <a:latin typeface="Comic Sans MS" pitchFamily="66" charset="0"/>
              </a:rPr>
              <a:t>class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3544243" y="1047223"/>
            <a:ext cx="32146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Topics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831123" y="2600692"/>
            <a:ext cx="3807453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Polymorphic Variables</a:t>
            </a:r>
          </a:p>
          <a:p>
            <a:r>
              <a:rPr lang="en-US" sz="2000" dirty="0" smtClean="0">
                <a:latin typeface="Comic Sans MS" pitchFamily="66" charset="0"/>
              </a:rPr>
              <a:t>Collections of Object Pointers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Virtual Functions</a:t>
            </a:r>
          </a:p>
          <a:p>
            <a:r>
              <a:rPr lang="en-US" sz="2000" dirty="0" smtClean="0">
                <a:latin typeface="Comic Sans MS" pitchFamily="66" charset="0"/>
              </a:rPr>
              <a:t>Pure Virtual Functions</a:t>
            </a:r>
          </a:p>
          <a:p>
            <a:r>
              <a:rPr lang="en-US" sz="2000" dirty="0" smtClean="0">
                <a:latin typeface="Comic Sans MS" pitchFamily="66" charset="0"/>
              </a:rPr>
              <a:t>Abstract Classes</a:t>
            </a:r>
          </a:p>
          <a:p>
            <a:r>
              <a:rPr lang="en-US" sz="2000" dirty="0" smtClean="0">
                <a:latin typeface="Comic Sans MS" pitchFamily="66" charset="0"/>
              </a:rPr>
              <a:t>V-Tables</a:t>
            </a:r>
          </a:p>
          <a:p>
            <a:r>
              <a:rPr lang="en-US" sz="2000" dirty="0" smtClean="0">
                <a:latin typeface="Comic Sans MS" pitchFamily="66" charset="0"/>
              </a:rPr>
              <a:t>Writing a </a:t>
            </a:r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 Function</a:t>
            </a:r>
          </a:p>
        </p:txBody>
      </p:sp>
      <p:pic>
        <p:nvPicPr>
          <p:cNvPr id="15364" name="Picture 6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0148" y="2678479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0148" y="3000742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0148" y="3302367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0148" y="3603992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0148" y="3904029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074" y="4233076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243" y="4548205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1674" y="2616547"/>
            <a:ext cx="5617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Virtual Tables (V-Tables)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4345" y="3272403"/>
            <a:ext cx="28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how </a:t>
            </a:r>
            <a:r>
              <a:rPr lang="en-US" sz="1800" dirty="0">
                <a:latin typeface="Comic Sans MS" pitchFamily="66" charset="0"/>
              </a:rPr>
              <a:t>p</a:t>
            </a:r>
            <a:r>
              <a:rPr lang="en-US" sz="1800" dirty="0" smtClean="0">
                <a:latin typeface="Comic Sans MS" pitchFamily="66" charset="0"/>
              </a:rPr>
              <a:t>olymorphism works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2482" y="1579419"/>
            <a:ext cx="53415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this discussion, assume that our</a:t>
            </a:r>
          </a:p>
          <a:p>
            <a:r>
              <a:rPr lang="en-US" dirty="0" smtClean="0">
                <a:latin typeface="Comic Sans MS" pitchFamily="66" charset="0"/>
              </a:rPr>
              <a:t>Creature class has these functions: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26469" y="3040206"/>
            <a:ext cx="4304383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class </a:t>
            </a:r>
            <a:r>
              <a:rPr lang="en-US" sz="2000" dirty="0" smtClean="0">
                <a:latin typeface="Comic Sans MS" pitchFamily="66" charset="0"/>
              </a:rPr>
              <a:t>Creature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{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… </a:t>
            </a:r>
          </a:p>
          <a:p>
            <a:r>
              <a:rPr lang="en-US" sz="2000" dirty="0" smtClean="0">
                <a:latin typeface="Comic Sans MS" pitchFamily="66" charset="0"/>
              </a:rPr>
              <a:t>     public:</a:t>
            </a:r>
          </a:p>
          <a:p>
            <a:r>
              <a:rPr lang="en-US" sz="2000" dirty="0" smtClean="0">
                <a:latin typeface="Comic Sans MS" pitchFamily="66" charset="0"/>
              </a:rPr>
              <a:t>        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getStrength</a:t>
            </a:r>
            <a:r>
              <a:rPr lang="en-US" sz="2000" dirty="0" smtClean="0">
                <a:latin typeface="Comic Sans MS" pitchFamily="66" charset="0"/>
              </a:rPr>
              <a:t>( );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      virtual </a:t>
            </a:r>
            <a:r>
              <a:rPr lang="en-US" sz="2000" dirty="0">
                <a:latin typeface="Comic Sans MS" pitchFamily="66" charset="0"/>
              </a:rPr>
              <a:t>void </a:t>
            </a:r>
            <a:r>
              <a:rPr lang="en-US" sz="2000" dirty="0" err="1" smtClean="0">
                <a:latin typeface="Comic Sans MS" pitchFamily="66" charset="0"/>
              </a:rPr>
              <a:t>getFightPoints</a:t>
            </a:r>
            <a:r>
              <a:rPr lang="en-US" sz="2000" dirty="0" smtClean="0">
                <a:latin typeface="Comic Sans MS" pitchFamily="66" charset="0"/>
              </a:rPr>
              <a:t>( );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      virtual </a:t>
            </a:r>
            <a:r>
              <a:rPr lang="en-US" sz="2000" dirty="0">
                <a:latin typeface="Comic Sans MS" pitchFamily="66" charset="0"/>
              </a:rPr>
              <a:t>void </a:t>
            </a:r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( </a:t>
            </a:r>
            <a:r>
              <a:rPr lang="en-US" sz="2000" dirty="0" smtClean="0">
                <a:latin typeface="Comic Sans MS" pitchFamily="66" charset="0"/>
              </a:rPr>
              <a:t>);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};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4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8716" y="487363"/>
            <a:ext cx="3984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V-Tables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599005" y="1526454"/>
            <a:ext cx="6272871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When the compiler encounters a class definition</a:t>
            </a:r>
          </a:p>
          <a:p>
            <a:r>
              <a:rPr lang="en-US" sz="2000" dirty="0">
                <a:latin typeface="Comic Sans MS" pitchFamily="66" charset="0"/>
              </a:rPr>
              <a:t>that contains </a:t>
            </a:r>
            <a:r>
              <a:rPr lang="en-US" sz="2000" dirty="0" smtClean="0">
                <a:latin typeface="Comic Sans MS" pitchFamily="66" charset="0"/>
              </a:rPr>
              <a:t>a virtual method, </a:t>
            </a:r>
            <a:r>
              <a:rPr lang="en-US" sz="2000" dirty="0">
                <a:latin typeface="Comic Sans MS" pitchFamily="66" charset="0"/>
              </a:rPr>
              <a:t>it builds a v-table</a:t>
            </a:r>
          </a:p>
          <a:p>
            <a:r>
              <a:rPr lang="en-US" sz="2000" dirty="0">
                <a:latin typeface="Comic Sans MS" pitchFamily="66" charset="0"/>
              </a:rPr>
              <a:t>for that class. The v-table contains the addresses</a:t>
            </a:r>
          </a:p>
          <a:p>
            <a:r>
              <a:rPr lang="en-US" sz="2000" dirty="0">
                <a:latin typeface="Comic Sans MS" pitchFamily="66" charset="0"/>
              </a:rPr>
              <a:t>of all of the virtual </a:t>
            </a:r>
            <a:r>
              <a:rPr lang="en-US" sz="2000" dirty="0" smtClean="0">
                <a:latin typeface="Comic Sans MS" pitchFamily="66" charset="0"/>
              </a:rPr>
              <a:t>methods </a:t>
            </a:r>
            <a:r>
              <a:rPr lang="en-US" sz="2000" dirty="0">
                <a:latin typeface="Comic Sans MS" pitchFamily="66" charset="0"/>
              </a:rPr>
              <a:t>for the class.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1333" y="4727465"/>
            <a:ext cx="2787943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class </a:t>
            </a:r>
            <a:r>
              <a:rPr lang="en-US" sz="1400" dirty="0" smtClean="0">
                <a:latin typeface="Comic Sans MS" pitchFamily="66" charset="0"/>
              </a:rPr>
              <a:t>Creature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{</a:t>
            </a:r>
          </a:p>
          <a:p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  … </a:t>
            </a:r>
          </a:p>
          <a:p>
            <a:r>
              <a:rPr lang="en-US" sz="1400" dirty="0" smtClean="0">
                <a:latin typeface="Comic Sans MS" pitchFamily="66" charset="0"/>
              </a:rPr>
              <a:t>     public:</a:t>
            </a:r>
          </a:p>
          <a:p>
            <a:r>
              <a:rPr lang="en-US" sz="1400" dirty="0" smtClean="0">
                <a:latin typeface="Comic Sans MS" pitchFamily="66" charset="0"/>
              </a:rPr>
              <a:t>     </a:t>
            </a:r>
            <a:r>
              <a:rPr lang="en-US" sz="1400" dirty="0" err="1" smtClean="0">
                <a:latin typeface="Comic Sans MS" pitchFamily="66" charset="0"/>
              </a:rPr>
              <a:t>int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err="1" smtClean="0">
                <a:latin typeface="Comic Sans MS" pitchFamily="66" charset="0"/>
              </a:rPr>
              <a:t>getStrength</a:t>
            </a:r>
            <a:r>
              <a:rPr lang="en-US" sz="1400" dirty="0" smtClean="0">
                <a:latin typeface="Comic Sans MS" pitchFamily="66" charset="0"/>
              </a:rPr>
              <a:t>( );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     virtual </a:t>
            </a:r>
            <a:r>
              <a:rPr lang="en-US" sz="1400" dirty="0" err="1" smtClean="0">
                <a:latin typeface="Comic Sans MS" pitchFamily="66" charset="0"/>
              </a:rPr>
              <a:t>int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err="1" smtClean="0">
                <a:latin typeface="Comic Sans MS" pitchFamily="66" charset="0"/>
              </a:rPr>
              <a:t>getFightPoints</a:t>
            </a:r>
            <a:r>
              <a:rPr lang="en-US" sz="1400" dirty="0" smtClean="0">
                <a:latin typeface="Comic Sans MS" pitchFamily="66" charset="0"/>
              </a:rPr>
              <a:t>( );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     virtual string </a:t>
            </a:r>
            <a:r>
              <a:rPr lang="en-US" sz="1400" dirty="0" err="1" smtClean="0">
                <a:latin typeface="Comic Sans MS" pitchFamily="66" charset="0"/>
              </a:rPr>
              <a:t>toString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>
                <a:latin typeface="Comic Sans MS" pitchFamily="66" charset="0"/>
              </a:rPr>
              <a:t>( </a:t>
            </a:r>
            <a:r>
              <a:rPr lang="en-US" sz="1400" dirty="0" smtClean="0">
                <a:latin typeface="Comic Sans MS" pitchFamily="66" charset="0"/>
              </a:rPr>
              <a:t>);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};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893193" y="3819958"/>
            <a:ext cx="2541587" cy="10620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937643" y="4310495"/>
            <a:ext cx="2486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950595" y="3819958"/>
            <a:ext cx="5556" cy="1062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990030" y="3453245"/>
            <a:ext cx="213071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Creature’s </a:t>
            </a:r>
            <a:r>
              <a:rPr lang="en-US" sz="1800" dirty="0">
                <a:latin typeface="Comic Sans MS" pitchFamily="66" charset="0"/>
              </a:rPr>
              <a:t>v-table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937643" y="3900404"/>
            <a:ext cx="20649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getFightPoints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( )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145855" y="4080308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5014093" y="4013633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745930" y="3885045"/>
            <a:ext cx="309571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Creature::</a:t>
            </a:r>
            <a:r>
              <a:rPr lang="en-US" sz="1800" dirty="0" err="1" smtClean="0">
                <a:latin typeface="Comic Sans MS" pitchFamily="66" charset="0"/>
              </a:rPr>
              <a:t>getFightPoints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245618" y="4434320"/>
            <a:ext cx="13404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toString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(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5155380" y="4585133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5014093" y="4507345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5760218" y="4389870"/>
            <a:ext cx="244009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Creature::</a:t>
            </a:r>
            <a:r>
              <a:rPr lang="en-US" sz="1800" dirty="0" err="1" smtClean="0">
                <a:latin typeface="Comic Sans MS" pitchFamily="66" charset="0"/>
              </a:rPr>
              <a:t>toString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37910" name="Straight Connector 22"/>
          <p:cNvCxnSpPr>
            <a:cxnSpLocks noChangeShapeType="1"/>
          </p:cNvCxnSpPr>
          <p:nvPr/>
        </p:nvCxnSpPr>
        <p:spPr bwMode="auto">
          <a:xfrm>
            <a:off x="3234999" y="2785960"/>
            <a:ext cx="728663" cy="1587"/>
          </a:xfrm>
          <a:prstGeom prst="line">
            <a:avLst/>
          </a:prstGeom>
          <a:noFill/>
          <a:ln w="25400" algn="ctr">
            <a:solidFill>
              <a:schemeClr val="tx2"/>
            </a:solidFill>
            <a:round/>
            <a:headEnd type="none" w="sm" len="sm"/>
            <a:tailEnd type="none" w="sm" len="sm"/>
          </a:ln>
        </p:spPr>
      </p:cxnSp>
      <p:sp>
        <p:nvSpPr>
          <p:cNvPr id="2" name="TextBox 1"/>
          <p:cNvSpPr txBox="1"/>
          <p:nvPr/>
        </p:nvSpPr>
        <p:spPr>
          <a:xfrm>
            <a:off x="3103154" y="5032408"/>
            <a:ext cx="24737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C000"/>
                </a:solidFill>
                <a:latin typeface="Comic Sans MS" pitchFamily="66" charset="0"/>
              </a:rPr>
              <a:t>getStrength</a:t>
            </a:r>
            <a:r>
              <a:rPr lang="en-US" sz="1400" dirty="0" smtClean="0">
                <a:solidFill>
                  <a:srgbClr val="FFC000"/>
                </a:solidFill>
                <a:latin typeface="Comic Sans MS" pitchFamily="66" charset="0"/>
              </a:rPr>
              <a:t>( ) is not in the</a:t>
            </a:r>
          </a:p>
          <a:p>
            <a:r>
              <a:rPr lang="en-US" sz="1400" dirty="0" smtClean="0">
                <a:solidFill>
                  <a:srgbClr val="FFC000"/>
                </a:solidFill>
                <a:latin typeface="Comic Sans MS" pitchFamily="66" charset="0"/>
              </a:rPr>
              <a:t>V-table because it is not</a:t>
            </a:r>
          </a:p>
          <a:p>
            <a:r>
              <a:rPr lang="en-US" sz="1400" dirty="0" smtClean="0">
                <a:solidFill>
                  <a:srgbClr val="FFC000"/>
                </a:solidFill>
                <a:latin typeface="Comic Sans MS" pitchFamily="66" charset="0"/>
              </a:rPr>
              <a:t>virtual.</a:t>
            </a:r>
            <a:endParaRPr lang="en-US" sz="14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51453" y="453736"/>
            <a:ext cx="3984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V-Tables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1333" y="5024232"/>
            <a:ext cx="2464136" cy="160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Tahoma" pitchFamily="34" charset="0"/>
              </a:rPr>
              <a:t>class </a:t>
            </a:r>
            <a:r>
              <a:rPr lang="en-US" sz="1400" dirty="0" smtClean="0">
                <a:latin typeface="Tahoma" pitchFamily="34" charset="0"/>
              </a:rPr>
              <a:t>Dwarf : public Creature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{</a:t>
            </a:r>
          </a:p>
          <a:p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</a:rPr>
              <a:t>  … </a:t>
            </a:r>
          </a:p>
          <a:p>
            <a:r>
              <a:rPr lang="en-US" sz="1400" dirty="0" smtClean="0">
                <a:latin typeface="Tahoma" pitchFamily="34" charset="0"/>
              </a:rPr>
              <a:t>   public: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      </a:t>
            </a:r>
            <a:r>
              <a:rPr lang="en-US" sz="1400" dirty="0" err="1" smtClean="0">
                <a:latin typeface="Tahoma" pitchFamily="34" charset="0"/>
              </a:rPr>
              <a:t>int</a:t>
            </a:r>
            <a:r>
              <a:rPr lang="en-US" sz="1400" dirty="0" smtClean="0">
                <a:latin typeface="Tahoma" pitchFamily="34" charset="0"/>
              </a:rPr>
              <a:t> </a:t>
            </a:r>
            <a:r>
              <a:rPr lang="en-US" sz="1400" dirty="0" err="1" smtClean="0">
                <a:latin typeface="Tahoma" pitchFamily="34" charset="0"/>
              </a:rPr>
              <a:t>getFightPoints</a:t>
            </a:r>
            <a:r>
              <a:rPr lang="en-US" sz="1400" dirty="0" smtClean="0">
                <a:latin typeface="Tahoma" pitchFamily="34" charset="0"/>
              </a:rPr>
              <a:t>( );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      string </a:t>
            </a:r>
            <a:r>
              <a:rPr lang="en-US" sz="1400" dirty="0" err="1" smtClean="0">
                <a:latin typeface="Tahoma" pitchFamily="34" charset="0"/>
              </a:rPr>
              <a:t>toString</a:t>
            </a:r>
            <a:r>
              <a:rPr lang="en-US" sz="1400" dirty="0" smtClean="0">
                <a:latin typeface="Tahoma" pitchFamily="34" charset="0"/>
              </a:rPr>
              <a:t>(</a:t>
            </a:r>
            <a:r>
              <a:rPr lang="en-US" sz="1400" dirty="0" err="1" smtClean="0">
                <a:latin typeface="Tahoma" pitchFamily="34" charset="0"/>
              </a:rPr>
              <a:t>int</a:t>
            </a:r>
            <a:r>
              <a:rPr lang="en-US" sz="1400" dirty="0" smtClean="0">
                <a:latin typeface="Tahoma" pitchFamily="34" charset="0"/>
              </a:rPr>
              <a:t>);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}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345874" y="1797049"/>
            <a:ext cx="7010252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When the compiler encounters a derived class definition</a:t>
            </a:r>
          </a:p>
          <a:p>
            <a:r>
              <a:rPr lang="en-US" sz="2000" dirty="0">
                <a:latin typeface="Comic Sans MS" pitchFamily="66" charset="0"/>
              </a:rPr>
              <a:t>that inherits </a:t>
            </a:r>
            <a:r>
              <a:rPr lang="en-US" sz="2000" dirty="0" smtClean="0">
                <a:latin typeface="Comic Sans MS" pitchFamily="66" charset="0"/>
              </a:rPr>
              <a:t>from </a:t>
            </a:r>
            <a:r>
              <a:rPr lang="en-US" sz="2000" dirty="0">
                <a:latin typeface="Comic Sans MS" pitchFamily="66" charset="0"/>
              </a:rPr>
              <a:t>this base class, it </a:t>
            </a:r>
            <a:r>
              <a:rPr lang="en-US" sz="2000" dirty="0" smtClean="0">
                <a:latin typeface="Comic Sans MS" pitchFamily="66" charset="0"/>
              </a:rPr>
              <a:t>makes a copy of the</a:t>
            </a:r>
          </a:p>
          <a:p>
            <a:r>
              <a:rPr lang="en-US" sz="2000" dirty="0" smtClean="0">
                <a:latin typeface="Comic Sans MS" pitchFamily="66" charset="0"/>
              </a:rPr>
              <a:t>v-table from </a:t>
            </a:r>
            <a:r>
              <a:rPr lang="en-US" sz="2000" dirty="0">
                <a:latin typeface="Comic Sans MS" pitchFamily="66" charset="0"/>
              </a:rPr>
              <a:t>the base class for the derived class.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893193" y="3819958"/>
            <a:ext cx="2541587" cy="10620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2937643" y="4310495"/>
            <a:ext cx="2486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4950595" y="3819958"/>
            <a:ext cx="5556" cy="1062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990030" y="3453245"/>
            <a:ext cx="18405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Dwarf’s </a:t>
            </a:r>
            <a:r>
              <a:rPr lang="en-US" sz="1800" dirty="0">
                <a:latin typeface="Comic Sans MS" pitchFamily="66" charset="0"/>
              </a:rPr>
              <a:t>v-table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937643" y="3900404"/>
            <a:ext cx="20649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getFightPoints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( )</a:t>
            </a: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5145855" y="4080308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5014093" y="4013633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745930" y="3885045"/>
            <a:ext cx="309571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Creature::</a:t>
            </a:r>
            <a:r>
              <a:rPr lang="en-US" sz="1800" dirty="0" err="1" smtClean="0">
                <a:latin typeface="Comic Sans MS" pitchFamily="66" charset="0"/>
              </a:rPr>
              <a:t>getFightPoints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245618" y="4434320"/>
            <a:ext cx="13404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toString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(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5155380" y="4585133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Oval 20"/>
          <p:cNvSpPr>
            <a:spLocks noChangeArrowheads="1"/>
          </p:cNvSpPr>
          <p:nvPr/>
        </p:nvSpPr>
        <p:spPr bwMode="auto">
          <a:xfrm>
            <a:off x="5014093" y="4507345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5760218" y="4389870"/>
            <a:ext cx="244009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Creature::</a:t>
            </a:r>
            <a:r>
              <a:rPr lang="en-US" sz="1800" dirty="0" err="1" smtClean="0">
                <a:latin typeface="Comic Sans MS" pitchFamily="66" charset="0"/>
              </a:rPr>
              <a:t>toString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3984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V-Tables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355724" y="1757363"/>
            <a:ext cx="7091363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Now, for any </a:t>
            </a:r>
            <a:r>
              <a:rPr lang="en-US" sz="2000" dirty="0" smtClean="0">
                <a:latin typeface="Comic Sans MS" pitchFamily="66" charset="0"/>
              </a:rPr>
              <a:t>method </a:t>
            </a:r>
            <a:r>
              <a:rPr lang="en-US" sz="2000" dirty="0">
                <a:latin typeface="Comic Sans MS" pitchFamily="66" charset="0"/>
              </a:rPr>
              <a:t>in the derived class that </a:t>
            </a:r>
            <a:r>
              <a:rPr lang="en-US" sz="2000" b="1" dirty="0">
                <a:latin typeface="Comic Sans MS" pitchFamily="66" charset="0"/>
              </a:rPr>
              <a:t>over-rides</a:t>
            </a:r>
          </a:p>
          <a:p>
            <a:r>
              <a:rPr lang="en-US" sz="2000" dirty="0">
                <a:latin typeface="Comic Sans MS" pitchFamily="66" charset="0"/>
              </a:rPr>
              <a:t>a virtual </a:t>
            </a:r>
            <a:r>
              <a:rPr lang="en-US" sz="2000" dirty="0" smtClean="0">
                <a:latin typeface="Comic Sans MS" pitchFamily="66" charset="0"/>
              </a:rPr>
              <a:t>method </a:t>
            </a:r>
            <a:r>
              <a:rPr lang="en-US" sz="2000" dirty="0">
                <a:latin typeface="Comic Sans MS" pitchFamily="66" charset="0"/>
              </a:rPr>
              <a:t>in the base class, the compiler sets the</a:t>
            </a:r>
          </a:p>
          <a:p>
            <a:r>
              <a:rPr lang="en-US" sz="2000" dirty="0">
                <a:latin typeface="Comic Sans MS" pitchFamily="66" charset="0"/>
              </a:rPr>
              <a:t>address for that </a:t>
            </a:r>
            <a:r>
              <a:rPr lang="en-US" sz="2000" dirty="0" smtClean="0">
                <a:latin typeface="Comic Sans MS" pitchFamily="66" charset="0"/>
              </a:rPr>
              <a:t>method to </a:t>
            </a:r>
            <a:r>
              <a:rPr lang="en-US" sz="2000" dirty="0">
                <a:latin typeface="Comic Sans MS" pitchFamily="66" charset="0"/>
              </a:rPr>
              <a:t>the derived class </a:t>
            </a:r>
            <a:r>
              <a:rPr lang="en-US" sz="2000" dirty="0" smtClean="0">
                <a:latin typeface="Comic Sans MS" pitchFamily="66" charset="0"/>
              </a:rPr>
              <a:t>method’s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address.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3839479" y="5489933"/>
            <a:ext cx="4177747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signature of the </a:t>
            </a: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toString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( ) method</a:t>
            </a:r>
            <a:endParaRPr lang="en-US" sz="14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does not match the one in the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base class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so no change is made to the v-table in this case.</a:t>
            </a:r>
            <a:endParaRPr lang="en-US" sz="14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51333" y="5024232"/>
            <a:ext cx="2464136" cy="160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Tahoma" pitchFamily="34" charset="0"/>
              </a:rPr>
              <a:t>class </a:t>
            </a:r>
            <a:r>
              <a:rPr lang="en-US" sz="1400" dirty="0" smtClean="0">
                <a:latin typeface="Tahoma" pitchFamily="34" charset="0"/>
              </a:rPr>
              <a:t>Dwarf : public Creature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{</a:t>
            </a:r>
          </a:p>
          <a:p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</a:rPr>
              <a:t>  … </a:t>
            </a:r>
          </a:p>
          <a:p>
            <a:r>
              <a:rPr lang="en-US" sz="1400" dirty="0" smtClean="0">
                <a:latin typeface="Tahoma" pitchFamily="34" charset="0"/>
              </a:rPr>
              <a:t>   public: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      </a:t>
            </a:r>
            <a:r>
              <a:rPr lang="en-US" sz="1400" dirty="0" err="1" smtClean="0">
                <a:latin typeface="Tahoma" pitchFamily="34" charset="0"/>
              </a:rPr>
              <a:t>int</a:t>
            </a:r>
            <a:r>
              <a:rPr lang="en-US" sz="1400" dirty="0" smtClean="0">
                <a:latin typeface="Tahoma" pitchFamily="34" charset="0"/>
              </a:rPr>
              <a:t> </a:t>
            </a:r>
            <a:r>
              <a:rPr lang="en-US" sz="1400" dirty="0" err="1" smtClean="0">
                <a:latin typeface="Tahoma" pitchFamily="34" charset="0"/>
              </a:rPr>
              <a:t>getFightPoints</a:t>
            </a:r>
            <a:r>
              <a:rPr lang="en-US" sz="1400" dirty="0" smtClean="0">
                <a:latin typeface="Tahoma" pitchFamily="34" charset="0"/>
              </a:rPr>
              <a:t>( );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      string </a:t>
            </a:r>
            <a:r>
              <a:rPr lang="en-US" sz="1400" dirty="0" err="1" smtClean="0">
                <a:latin typeface="Tahoma" pitchFamily="34" charset="0"/>
              </a:rPr>
              <a:t>toString</a:t>
            </a:r>
            <a:r>
              <a:rPr lang="en-US" sz="1400" dirty="0" smtClean="0">
                <a:latin typeface="Tahoma" pitchFamily="34" charset="0"/>
              </a:rPr>
              <a:t>(</a:t>
            </a:r>
            <a:r>
              <a:rPr lang="en-US" sz="1400" dirty="0" err="1" smtClean="0">
                <a:latin typeface="Tahoma" pitchFamily="34" charset="0"/>
              </a:rPr>
              <a:t>int</a:t>
            </a:r>
            <a:r>
              <a:rPr lang="en-US" sz="1400" dirty="0" smtClean="0">
                <a:latin typeface="Tahoma" pitchFamily="34" charset="0"/>
              </a:rPr>
              <a:t>);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}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893193" y="3819958"/>
            <a:ext cx="2541587" cy="10620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2937643" y="4310495"/>
            <a:ext cx="2486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950595" y="3819958"/>
            <a:ext cx="5556" cy="1062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990030" y="3453245"/>
            <a:ext cx="18405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Dwarf’s </a:t>
            </a:r>
            <a:r>
              <a:rPr lang="en-US" sz="1800" dirty="0">
                <a:latin typeface="Comic Sans MS" pitchFamily="66" charset="0"/>
              </a:rPr>
              <a:t>v-table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937643" y="3900404"/>
            <a:ext cx="20649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getFightPoints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( )</a:t>
            </a:r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5145855" y="4080308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Oval 13"/>
          <p:cNvSpPr>
            <a:spLocks noChangeArrowheads="1"/>
          </p:cNvSpPr>
          <p:nvPr/>
        </p:nvSpPr>
        <p:spPr bwMode="auto">
          <a:xfrm>
            <a:off x="5014093" y="4013633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745930" y="3885045"/>
            <a:ext cx="28055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Dwarf::</a:t>
            </a:r>
            <a:r>
              <a:rPr lang="en-US" sz="1800" dirty="0" err="1" smtClean="0">
                <a:latin typeface="Comic Sans MS" pitchFamily="66" charset="0"/>
              </a:rPr>
              <a:t>getFightPoints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3245618" y="4434320"/>
            <a:ext cx="13404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toString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(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5155380" y="4585133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0"/>
          <p:cNvSpPr>
            <a:spLocks noChangeArrowheads="1"/>
          </p:cNvSpPr>
          <p:nvPr/>
        </p:nvSpPr>
        <p:spPr bwMode="auto">
          <a:xfrm>
            <a:off x="5014093" y="4507345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760218" y="4389870"/>
            <a:ext cx="244009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Creature::</a:t>
            </a:r>
            <a:r>
              <a:rPr lang="en-US" sz="1800" dirty="0" err="1" smtClean="0">
                <a:latin typeface="Comic Sans MS" pitchFamily="66" charset="0"/>
              </a:rPr>
              <a:t>toString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0" name="Text Box 24"/>
          <p:cNvSpPr txBox="1">
            <a:spLocks noChangeArrowheads="1"/>
          </p:cNvSpPr>
          <p:nvPr/>
        </p:nvSpPr>
        <p:spPr bwMode="auto">
          <a:xfrm>
            <a:off x="1980010" y="2244209"/>
            <a:ext cx="48093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Creature* cr1 = new Dwarf(“</a:t>
            </a:r>
            <a:r>
              <a:rPr lang="en-US" sz="1800" dirty="0" err="1" smtClean="0">
                <a:latin typeface="Comic Sans MS" pitchFamily="66" charset="0"/>
              </a:rPr>
              <a:t>Dargon</a:t>
            </a:r>
            <a:r>
              <a:rPr lang="en-US" sz="1800" dirty="0" smtClean="0">
                <a:latin typeface="Comic Sans MS" pitchFamily="66" charset="0"/>
              </a:rPr>
              <a:t>”, 200);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0981" name="Oval 25"/>
          <p:cNvSpPr>
            <a:spLocks noChangeArrowheads="1"/>
          </p:cNvSpPr>
          <p:nvPr/>
        </p:nvSpPr>
        <p:spPr bwMode="auto">
          <a:xfrm>
            <a:off x="1133475" y="2997200"/>
            <a:ext cx="1630363" cy="272097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Text Box 30"/>
          <p:cNvSpPr txBox="1">
            <a:spLocks noChangeArrowheads="1"/>
          </p:cNvSpPr>
          <p:nvPr/>
        </p:nvSpPr>
        <p:spPr bwMode="auto">
          <a:xfrm>
            <a:off x="1421162" y="4111625"/>
            <a:ext cx="104387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member</a:t>
            </a:r>
          </a:p>
          <a:p>
            <a:pPr algn="ctr"/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data</a:t>
            </a:r>
          </a:p>
        </p:txBody>
      </p:sp>
      <p:sp>
        <p:nvSpPr>
          <p:cNvPr id="40986" name="TextBox 26"/>
          <p:cNvSpPr txBox="1">
            <a:spLocks noChangeArrowheads="1"/>
          </p:cNvSpPr>
          <p:nvPr/>
        </p:nvSpPr>
        <p:spPr bwMode="auto">
          <a:xfrm>
            <a:off x="1098550" y="5791200"/>
            <a:ext cx="19014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The </a:t>
            </a:r>
            <a:r>
              <a:rPr lang="en-US" sz="1600" dirty="0" smtClean="0">
                <a:latin typeface="Comic Sans MS" pitchFamily="66" charset="0"/>
              </a:rPr>
              <a:t>Dwarf </a:t>
            </a:r>
            <a:r>
              <a:rPr lang="en-US" sz="1600" dirty="0">
                <a:latin typeface="Comic Sans MS" pitchFamily="66" charset="0"/>
              </a:rPr>
              <a:t>object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270000" y="1000125"/>
            <a:ext cx="652614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Now … create an object and save the address of the </a:t>
            </a:r>
          </a:p>
          <a:p>
            <a:r>
              <a:rPr lang="en-US" sz="2000" dirty="0" smtClean="0">
                <a:latin typeface="Comic Sans MS" pitchFamily="66" charset="0"/>
              </a:rPr>
              <a:t>object in </a:t>
            </a:r>
            <a:r>
              <a:rPr lang="en-US" sz="2000" dirty="0">
                <a:latin typeface="Comic Sans MS" pitchFamily="66" charset="0"/>
              </a:rPr>
              <a:t>a </a:t>
            </a:r>
            <a:r>
              <a:rPr lang="en-US" sz="2000" dirty="0" smtClean="0">
                <a:latin typeface="Comic Sans MS" pitchFamily="66" charset="0"/>
              </a:rPr>
              <a:t>variable that is a base </a:t>
            </a:r>
            <a:r>
              <a:rPr lang="en-US" sz="2000" dirty="0">
                <a:latin typeface="Comic Sans MS" pitchFamily="66" charset="0"/>
              </a:rPr>
              <a:t>class </a:t>
            </a:r>
            <a:r>
              <a:rPr lang="en-US" sz="2000" dirty="0" smtClean="0">
                <a:latin typeface="Comic Sans MS" pitchFamily="66" charset="0"/>
              </a:rPr>
              <a:t>pointer.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976688" y="2797175"/>
            <a:ext cx="2093912" cy="573088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4865111" y="3443144"/>
            <a:ext cx="51809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cr1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5" name="Oval 31"/>
          <p:cNvSpPr>
            <a:spLocks noChangeArrowheads="1"/>
          </p:cNvSpPr>
          <p:nvPr/>
        </p:nvSpPr>
        <p:spPr bwMode="auto">
          <a:xfrm>
            <a:off x="4219575" y="2986088"/>
            <a:ext cx="165100" cy="142875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 flipH="1">
            <a:off x="2452687" y="3051175"/>
            <a:ext cx="1844675" cy="209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9" name="Text Box 23"/>
          <p:cNvSpPr txBox="1">
            <a:spLocks noChangeArrowheads="1"/>
          </p:cNvSpPr>
          <p:nvPr/>
        </p:nvSpPr>
        <p:spPr bwMode="auto">
          <a:xfrm>
            <a:off x="1433513" y="1216025"/>
            <a:ext cx="644118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When the </a:t>
            </a:r>
            <a:r>
              <a:rPr lang="en-US" sz="2000" dirty="0">
                <a:latin typeface="Comic Sans MS" pitchFamily="66" charset="0"/>
              </a:rPr>
              <a:t>object of the derived class is </a:t>
            </a:r>
            <a:r>
              <a:rPr lang="en-US" sz="2000" dirty="0" smtClean="0">
                <a:latin typeface="Comic Sans MS" pitchFamily="66" charset="0"/>
              </a:rPr>
              <a:t>created a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pointer </a:t>
            </a:r>
            <a:r>
              <a:rPr lang="en-US" sz="2000" dirty="0">
                <a:latin typeface="Comic Sans MS" pitchFamily="66" charset="0"/>
              </a:rPr>
              <a:t>to the class’s v-table is added to the object.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980010" y="2244209"/>
            <a:ext cx="48093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Creature* cr1 = new Dwarf(“</a:t>
            </a:r>
            <a:r>
              <a:rPr lang="en-US" sz="1800" dirty="0" err="1" smtClean="0">
                <a:latin typeface="Comic Sans MS" pitchFamily="66" charset="0"/>
              </a:rPr>
              <a:t>Dargon</a:t>
            </a:r>
            <a:r>
              <a:rPr lang="en-US" sz="1800" dirty="0" smtClean="0">
                <a:latin typeface="Comic Sans MS" pitchFamily="66" charset="0"/>
              </a:rPr>
              <a:t>”, 200);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1133475" y="2997200"/>
            <a:ext cx="1630363" cy="272097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421162" y="4111625"/>
            <a:ext cx="104387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member</a:t>
            </a:r>
          </a:p>
          <a:p>
            <a:pPr algn="ctr"/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data</a:t>
            </a:r>
          </a:p>
        </p:txBody>
      </p:sp>
      <p:sp>
        <p:nvSpPr>
          <p:cNvPr id="33" name="TextBox 26"/>
          <p:cNvSpPr txBox="1">
            <a:spLocks noChangeArrowheads="1"/>
          </p:cNvSpPr>
          <p:nvPr/>
        </p:nvSpPr>
        <p:spPr bwMode="auto">
          <a:xfrm>
            <a:off x="1098550" y="5791200"/>
            <a:ext cx="19014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The </a:t>
            </a:r>
            <a:r>
              <a:rPr lang="en-US" sz="1600" dirty="0" smtClean="0">
                <a:latin typeface="Comic Sans MS" pitchFamily="66" charset="0"/>
              </a:rPr>
              <a:t>Dwarf </a:t>
            </a:r>
            <a:r>
              <a:rPr lang="en-US" sz="1600" dirty="0">
                <a:latin typeface="Comic Sans MS" pitchFamily="66" charset="0"/>
              </a:rPr>
              <a:t>object</a:t>
            </a: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3976688" y="2797175"/>
            <a:ext cx="2093912" cy="573088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4865111" y="3443144"/>
            <a:ext cx="51809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cr1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6" name="Oval 31"/>
          <p:cNvSpPr>
            <a:spLocks noChangeArrowheads="1"/>
          </p:cNvSpPr>
          <p:nvPr/>
        </p:nvSpPr>
        <p:spPr bwMode="auto">
          <a:xfrm>
            <a:off x="4219575" y="2986088"/>
            <a:ext cx="165100" cy="142875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0"/>
          <p:cNvSpPr>
            <a:spLocks noChangeShapeType="1"/>
          </p:cNvSpPr>
          <p:nvPr/>
        </p:nvSpPr>
        <p:spPr bwMode="auto">
          <a:xfrm flipH="1">
            <a:off x="2452687" y="3051175"/>
            <a:ext cx="1844675" cy="209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1527464" y="3627810"/>
            <a:ext cx="925223" cy="2999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3" name="Line 28"/>
          <p:cNvSpPr>
            <a:spLocks noChangeShapeType="1"/>
          </p:cNvSpPr>
          <p:nvPr/>
        </p:nvSpPr>
        <p:spPr bwMode="auto">
          <a:xfrm>
            <a:off x="2170113" y="3777787"/>
            <a:ext cx="944609" cy="6570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3017885" y="4588892"/>
            <a:ext cx="2541587" cy="10620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3062335" y="5079429"/>
            <a:ext cx="2486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>
            <a:off x="5075287" y="4588892"/>
            <a:ext cx="5556" cy="1062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3114722" y="4222179"/>
            <a:ext cx="18405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Dwarf’s </a:t>
            </a:r>
            <a:r>
              <a:rPr lang="en-US" sz="1800" dirty="0">
                <a:latin typeface="Comic Sans MS" pitchFamily="66" charset="0"/>
              </a:rPr>
              <a:t>v-table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3062335" y="4669338"/>
            <a:ext cx="20649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getFightPoints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( )</a:t>
            </a: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5270547" y="4849242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13"/>
          <p:cNvSpPr>
            <a:spLocks noChangeArrowheads="1"/>
          </p:cNvSpPr>
          <p:nvPr/>
        </p:nvSpPr>
        <p:spPr bwMode="auto">
          <a:xfrm>
            <a:off x="5138785" y="4782567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5870622" y="4653979"/>
            <a:ext cx="28055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Dwarf::</a:t>
            </a:r>
            <a:r>
              <a:rPr lang="en-US" sz="1800" dirty="0" err="1" smtClean="0">
                <a:latin typeface="Comic Sans MS" pitchFamily="66" charset="0"/>
              </a:rPr>
              <a:t>getFightPoints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3370310" y="5203254"/>
            <a:ext cx="13404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toString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(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5280072" y="5354067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5138785" y="5276279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5884910" y="5158804"/>
            <a:ext cx="244009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Creature::</a:t>
            </a:r>
            <a:r>
              <a:rPr lang="en-US" sz="1800" dirty="0" err="1" smtClean="0">
                <a:latin typeface="Comic Sans MS" pitchFamily="66" charset="0"/>
              </a:rPr>
              <a:t>toString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861351" y="925513"/>
            <a:ext cx="54120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When the </a:t>
            </a:r>
            <a:r>
              <a:rPr lang="en-US" sz="1800" dirty="0" err="1" smtClean="0">
                <a:latin typeface="Comic Sans MS" pitchFamily="66" charset="0"/>
              </a:rPr>
              <a:t>getFightPoints</a:t>
            </a:r>
            <a:r>
              <a:rPr lang="en-US" sz="1800" dirty="0" smtClean="0">
                <a:latin typeface="Comic Sans MS" pitchFamily="66" charset="0"/>
              </a:rPr>
              <a:t>( </a:t>
            </a:r>
            <a:r>
              <a:rPr lang="en-US" sz="1800" dirty="0">
                <a:latin typeface="Comic Sans MS" pitchFamily="66" charset="0"/>
              </a:rPr>
              <a:t>) </a:t>
            </a:r>
            <a:r>
              <a:rPr lang="en-US" sz="1800" dirty="0" smtClean="0">
                <a:latin typeface="Comic Sans MS" pitchFamily="66" charset="0"/>
              </a:rPr>
              <a:t>method is invoked … 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3307697" y="1517652"/>
            <a:ext cx="28637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ahoma" pitchFamily="34" charset="0"/>
              </a:rPr>
              <a:t>cr1-&gt;</a:t>
            </a:r>
            <a:r>
              <a:rPr lang="en-US" sz="2000" dirty="0" err="1" smtClean="0">
                <a:latin typeface="Tahoma" pitchFamily="34" charset="0"/>
              </a:rPr>
              <a:t>getFightPoints</a:t>
            </a:r>
            <a:r>
              <a:rPr lang="en-US" sz="2000" dirty="0" smtClean="0">
                <a:latin typeface="Tahoma" pitchFamily="34" charset="0"/>
              </a:rPr>
              <a:t> </a:t>
            </a:r>
            <a:r>
              <a:rPr lang="en-US" sz="2000" dirty="0">
                <a:latin typeface="Tahoma" pitchFamily="34" charset="0"/>
              </a:rPr>
              <a:t>( );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253162" y="1966178"/>
            <a:ext cx="198323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the pointer cr1</a:t>
            </a: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     is used </a:t>
            </a:r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to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find </a:t>
            </a: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     the </a:t>
            </a:r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object.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995508" y="1872358"/>
            <a:ext cx="182453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2. the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pointer </a:t>
            </a:r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to </a:t>
            </a: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   the v-table </a:t>
            </a: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   is located in </a:t>
            </a: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  the object.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2802775" y="3690381"/>
            <a:ext cx="246253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3. This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pointer is used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    to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locate </a:t>
            </a:r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the v-table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5940425" y="3321050"/>
            <a:ext cx="3315331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4. the </a:t>
            </a:r>
            <a:r>
              <a:rPr lang="en-US" sz="1600" dirty="0" err="1" smtClean="0">
                <a:solidFill>
                  <a:schemeClr val="accent2"/>
                </a:solidFill>
                <a:latin typeface="Comic Sans MS" pitchFamily="66" charset="0"/>
              </a:rPr>
              <a:t>getFightPoints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 function 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    is located in </a:t>
            </a:r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the v-table and </a:t>
            </a:r>
            <a:endParaRPr lang="en-US" sz="16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   the corresponding </a:t>
            </a:r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address is </a:t>
            </a: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   used to invoke the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correct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mic Sans MS" pitchFamily="66" charset="0"/>
              </a:rPr>
              <a:t>    </a:t>
            </a:r>
            <a:r>
              <a:rPr lang="en-US" sz="1600" dirty="0" smtClean="0">
                <a:solidFill>
                  <a:schemeClr val="accent2"/>
                </a:solidFill>
                <a:latin typeface="Comic Sans MS" pitchFamily="66" charset="0"/>
              </a:rPr>
              <a:t>method..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1133475" y="2997200"/>
            <a:ext cx="1630363" cy="272097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421162" y="4111625"/>
            <a:ext cx="104387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member</a:t>
            </a:r>
          </a:p>
          <a:p>
            <a:pPr algn="ctr"/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data</a:t>
            </a:r>
          </a:p>
        </p:txBody>
      </p:sp>
      <p:sp>
        <p:nvSpPr>
          <p:cNvPr id="33" name="TextBox 26"/>
          <p:cNvSpPr txBox="1">
            <a:spLocks noChangeArrowheads="1"/>
          </p:cNvSpPr>
          <p:nvPr/>
        </p:nvSpPr>
        <p:spPr bwMode="auto">
          <a:xfrm>
            <a:off x="1098550" y="5791200"/>
            <a:ext cx="19014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The </a:t>
            </a:r>
            <a:r>
              <a:rPr lang="en-US" sz="1600" dirty="0" smtClean="0">
                <a:latin typeface="Comic Sans MS" pitchFamily="66" charset="0"/>
              </a:rPr>
              <a:t>Dwarf </a:t>
            </a:r>
            <a:r>
              <a:rPr lang="en-US" sz="1600" dirty="0">
                <a:latin typeface="Comic Sans MS" pitchFamily="66" charset="0"/>
              </a:rPr>
              <a:t>object</a:t>
            </a: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3976688" y="2797175"/>
            <a:ext cx="2093912" cy="573088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4752456" y="2410967"/>
            <a:ext cx="51809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cr1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4219575" y="2986088"/>
            <a:ext cx="165100" cy="142875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0"/>
          <p:cNvSpPr>
            <a:spLocks noChangeShapeType="1"/>
          </p:cNvSpPr>
          <p:nvPr/>
        </p:nvSpPr>
        <p:spPr bwMode="auto">
          <a:xfrm flipH="1">
            <a:off x="2452687" y="3051175"/>
            <a:ext cx="1844675" cy="209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 bwMode="auto">
          <a:xfrm>
            <a:off x="1527464" y="3627810"/>
            <a:ext cx="925223" cy="2999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ine 28"/>
          <p:cNvSpPr>
            <a:spLocks noChangeShapeType="1"/>
          </p:cNvSpPr>
          <p:nvPr/>
        </p:nvSpPr>
        <p:spPr bwMode="auto">
          <a:xfrm>
            <a:off x="2170113" y="3777787"/>
            <a:ext cx="944609" cy="6570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017885" y="4588892"/>
            <a:ext cx="2541587" cy="10620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6"/>
          <p:cNvSpPr>
            <a:spLocks noChangeShapeType="1"/>
          </p:cNvSpPr>
          <p:nvPr/>
        </p:nvSpPr>
        <p:spPr bwMode="auto">
          <a:xfrm>
            <a:off x="3062335" y="5079429"/>
            <a:ext cx="2486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5075287" y="4588892"/>
            <a:ext cx="5556" cy="1062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3114722" y="4222179"/>
            <a:ext cx="18405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Dwarf’s </a:t>
            </a:r>
            <a:r>
              <a:rPr lang="en-US" sz="1800" dirty="0">
                <a:latin typeface="Comic Sans MS" pitchFamily="66" charset="0"/>
              </a:rPr>
              <a:t>v-table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062335" y="4669338"/>
            <a:ext cx="20649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getFightPoints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( )</a:t>
            </a:r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>
            <a:off x="5270547" y="4849242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13"/>
          <p:cNvSpPr>
            <a:spLocks noChangeArrowheads="1"/>
          </p:cNvSpPr>
          <p:nvPr/>
        </p:nvSpPr>
        <p:spPr bwMode="auto">
          <a:xfrm>
            <a:off x="5138785" y="4782567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5870622" y="4653979"/>
            <a:ext cx="28055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Dwarf::</a:t>
            </a:r>
            <a:r>
              <a:rPr lang="en-US" sz="1800" dirty="0" err="1" smtClean="0">
                <a:latin typeface="Comic Sans MS" pitchFamily="66" charset="0"/>
              </a:rPr>
              <a:t>getFightPoints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3370310" y="5203254"/>
            <a:ext cx="13404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toString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(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5280072" y="5354067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Oval 20"/>
          <p:cNvSpPr>
            <a:spLocks noChangeArrowheads="1"/>
          </p:cNvSpPr>
          <p:nvPr/>
        </p:nvSpPr>
        <p:spPr bwMode="auto">
          <a:xfrm>
            <a:off x="5138785" y="5276279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1"/>
          <p:cNvSpPr txBox="1">
            <a:spLocks noChangeArrowheads="1"/>
          </p:cNvSpPr>
          <p:nvPr/>
        </p:nvSpPr>
        <p:spPr bwMode="auto">
          <a:xfrm>
            <a:off x="5884910" y="5158804"/>
            <a:ext cx="244009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Creature::</a:t>
            </a:r>
            <a:r>
              <a:rPr lang="en-US" sz="1800" dirty="0" err="1" smtClean="0">
                <a:latin typeface="Comic Sans MS" pitchFamily="66" charset="0"/>
              </a:rPr>
              <a:t>toString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3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1" grpId="0"/>
      <p:bldP spid="71712" grpId="0"/>
      <p:bldP spid="71713" grpId="0"/>
      <p:bldP spid="717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101850" y="1222375"/>
            <a:ext cx="553228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What happens now if you want to invoke the</a:t>
            </a:r>
          </a:p>
          <a:p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</a:rPr>
              <a:t>function </a:t>
            </a:r>
            <a:r>
              <a:rPr lang="en-US" sz="2000" dirty="0">
                <a:latin typeface="Comic Sans MS" pitchFamily="66" charset="0"/>
              </a:rPr>
              <a:t>from the </a:t>
            </a:r>
            <a:r>
              <a:rPr lang="en-US" sz="2000" dirty="0" smtClean="0">
                <a:latin typeface="Comic Sans MS" pitchFamily="66" charset="0"/>
              </a:rPr>
              <a:t>Dwarf </a:t>
            </a:r>
            <a:r>
              <a:rPr lang="en-US" sz="2000" dirty="0">
                <a:latin typeface="Comic Sans MS" pitchFamily="66" charset="0"/>
              </a:rPr>
              <a:t>class?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2658642" y="2139950"/>
            <a:ext cx="4289957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function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toString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int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) was not defined </a:t>
            </a: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in the base class, and it is not virtual, so it</a:t>
            </a: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is not in the v-table.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37643" y="5347397"/>
            <a:ext cx="43749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  <a:latin typeface="Comic Sans MS" pitchFamily="66" charset="0"/>
              </a:rPr>
              <a:t>You can’t do it unless you actually know that</a:t>
            </a:r>
          </a:p>
          <a:p>
            <a:r>
              <a:rPr lang="en-US" sz="1400" dirty="0" smtClean="0">
                <a:solidFill>
                  <a:srgbClr val="FFC000"/>
                </a:solidFill>
                <a:latin typeface="Comic Sans MS" pitchFamily="66" charset="0"/>
              </a:rPr>
              <a:t>you have a Dwarf object – then you could cast the</a:t>
            </a:r>
          </a:p>
          <a:p>
            <a:r>
              <a:rPr lang="en-US" sz="1400" dirty="0" smtClean="0">
                <a:solidFill>
                  <a:srgbClr val="FFC000"/>
                </a:solidFill>
                <a:latin typeface="Comic Sans MS" pitchFamily="66" charset="0"/>
              </a:rPr>
              <a:t>Pointer to a Dwarf pointer. You can test an object</a:t>
            </a:r>
          </a:p>
          <a:p>
            <a:r>
              <a:rPr lang="en-US" sz="1400" dirty="0" smtClean="0">
                <a:solidFill>
                  <a:srgbClr val="FFC000"/>
                </a:solidFill>
                <a:latin typeface="Comic Sans MS" pitchFamily="66" charset="0"/>
              </a:rPr>
              <a:t>using run time type identification (RTTI)</a:t>
            </a:r>
            <a:endParaRPr lang="en-US" sz="1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51333" y="5024232"/>
            <a:ext cx="2464136" cy="160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Tahoma" pitchFamily="34" charset="0"/>
              </a:rPr>
              <a:t>class </a:t>
            </a:r>
            <a:r>
              <a:rPr lang="en-US" sz="1400" dirty="0" smtClean="0">
                <a:latin typeface="Tahoma" pitchFamily="34" charset="0"/>
              </a:rPr>
              <a:t>Dwarf : public Creature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{</a:t>
            </a:r>
          </a:p>
          <a:p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</a:rPr>
              <a:t>  … </a:t>
            </a:r>
          </a:p>
          <a:p>
            <a:r>
              <a:rPr lang="en-US" sz="1400" dirty="0" smtClean="0">
                <a:latin typeface="Tahoma" pitchFamily="34" charset="0"/>
              </a:rPr>
              <a:t>   public: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      </a:t>
            </a:r>
            <a:r>
              <a:rPr lang="en-US" sz="1400" dirty="0" err="1" smtClean="0">
                <a:latin typeface="Tahoma" pitchFamily="34" charset="0"/>
              </a:rPr>
              <a:t>int</a:t>
            </a:r>
            <a:r>
              <a:rPr lang="en-US" sz="1400" dirty="0" smtClean="0">
                <a:latin typeface="Tahoma" pitchFamily="34" charset="0"/>
              </a:rPr>
              <a:t> </a:t>
            </a:r>
            <a:r>
              <a:rPr lang="en-US" sz="1400" dirty="0" err="1" smtClean="0">
                <a:latin typeface="Tahoma" pitchFamily="34" charset="0"/>
              </a:rPr>
              <a:t>getFightPoints</a:t>
            </a:r>
            <a:r>
              <a:rPr lang="en-US" sz="1400" dirty="0" smtClean="0">
                <a:latin typeface="Tahoma" pitchFamily="34" charset="0"/>
              </a:rPr>
              <a:t>( );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      string </a:t>
            </a:r>
            <a:r>
              <a:rPr lang="en-US" sz="1400" dirty="0" err="1" smtClean="0">
                <a:latin typeface="Tahoma" pitchFamily="34" charset="0"/>
              </a:rPr>
              <a:t>toString</a:t>
            </a:r>
            <a:r>
              <a:rPr lang="en-US" sz="1400" dirty="0" smtClean="0">
                <a:latin typeface="Tahoma" pitchFamily="34" charset="0"/>
              </a:rPr>
              <a:t>(</a:t>
            </a:r>
            <a:r>
              <a:rPr lang="en-US" sz="1400" dirty="0" err="1" smtClean="0">
                <a:latin typeface="Tahoma" pitchFamily="34" charset="0"/>
              </a:rPr>
              <a:t>int</a:t>
            </a:r>
            <a:r>
              <a:rPr lang="en-US" sz="1400" dirty="0" smtClean="0">
                <a:latin typeface="Tahoma" pitchFamily="34" charset="0"/>
              </a:rPr>
              <a:t>);</a:t>
            </a:r>
            <a:endParaRPr lang="en-US" sz="1400" dirty="0">
              <a:latin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</a:rPr>
              <a:t>}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893193" y="3819958"/>
            <a:ext cx="2541587" cy="10620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2937643" y="4310495"/>
            <a:ext cx="2486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950595" y="3819958"/>
            <a:ext cx="5556" cy="1062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990030" y="3453245"/>
            <a:ext cx="18405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Dwarf’s </a:t>
            </a:r>
            <a:r>
              <a:rPr lang="en-US" sz="1800" dirty="0">
                <a:latin typeface="Comic Sans MS" pitchFamily="66" charset="0"/>
              </a:rPr>
              <a:t>v-table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937643" y="3900404"/>
            <a:ext cx="20649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getFightPoints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( )</a:t>
            </a:r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5145855" y="4080308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5014093" y="4013633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745930" y="3885045"/>
            <a:ext cx="28055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Dwarf::</a:t>
            </a:r>
            <a:r>
              <a:rPr lang="en-US" sz="1800" dirty="0" err="1" smtClean="0">
                <a:latin typeface="Comic Sans MS" pitchFamily="66" charset="0"/>
              </a:rPr>
              <a:t>getFightPoints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3245618" y="4434320"/>
            <a:ext cx="13404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bg2"/>
                </a:solidFill>
                <a:latin typeface="Comic Sans MS" pitchFamily="66" charset="0"/>
              </a:rPr>
              <a:t>toString</a:t>
            </a:r>
            <a:r>
              <a:rPr lang="en-US" sz="1800" dirty="0" smtClean="0">
                <a:solidFill>
                  <a:schemeClr val="bg2"/>
                </a:solidFill>
                <a:latin typeface="Comic Sans MS" pitchFamily="66" charset="0"/>
              </a:rPr>
              <a:t>( </a:t>
            </a:r>
            <a:r>
              <a:rPr lang="en-US" sz="1800" dirty="0">
                <a:solidFill>
                  <a:schemeClr val="bg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5155380" y="4585133"/>
            <a:ext cx="550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20"/>
          <p:cNvSpPr>
            <a:spLocks noChangeArrowheads="1"/>
          </p:cNvSpPr>
          <p:nvPr/>
        </p:nvSpPr>
        <p:spPr bwMode="auto">
          <a:xfrm>
            <a:off x="5014093" y="4507345"/>
            <a:ext cx="131762" cy="1428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760218" y="4389870"/>
            <a:ext cx="244009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Creature::</a:t>
            </a:r>
            <a:r>
              <a:rPr lang="en-US" sz="1800" dirty="0" err="1" smtClean="0">
                <a:latin typeface="Comic Sans MS" pitchFamily="66" charset="0"/>
              </a:rPr>
              <a:t>toString</a:t>
            </a:r>
            <a:r>
              <a:rPr lang="en-US" sz="1800" dirty="0" smtClean="0">
                <a:latin typeface="Comic Sans MS" pitchFamily="66" charset="0"/>
              </a:rPr>
              <a:t>( )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6450" y="1238249"/>
            <a:ext cx="5141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Downcasting</a:t>
            </a:r>
            <a:r>
              <a:rPr lang="en-US" sz="3600" dirty="0" smtClean="0">
                <a:latin typeface="Comic Sans MS" pitchFamily="66" charset="0"/>
              </a:rPr>
              <a:t> an Object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724" y="2590740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Given the code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2371725" y="3086100"/>
            <a:ext cx="467493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Tahoma" pitchFamily="34" charset="0"/>
              </a:rPr>
              <a:t>Creature* cr1 = new Dwarf(“Samuel”, 150);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0658" y="4057649"/>
            <a:ext cx="63818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You can’t invoke the </a:t>
            </a:r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) method directly,</a:t>
            </a:r>
          </a:p>
          <a:p>
            <a:r>
              <a:rPr lang="en-US" sz="2000" dirty="0" smtClean="0">
                <a:latin typeface="Comic Sans MS" pitchFamily="66" charset="0"/>
              </a:rPr>
              <a:t>because cr1 is a Creature pointer and </a:t>
            </a:r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r>
              <a:rPr lang="en-US" sz="2000" dirty="0" smtClean="0">
                <a:latin typeface="Comic Sans MS" pitchFamily="66" charset="0"/>
              </a:rPr>
              <a:t>is not a virtual method in the Creature class.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1107" y="5373469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mic Sans MS" pitchFamily="66" charset="0"/>
                <a:cs typeface="Tahoma" pitchFamily="34" charset="0"/>
              </a:rPr>
              <a:t>cr1-&gt;</a:t>
            </a:r>
            <a:r>
              <a:rPr lang="en-US" sz="1800" dirty="0" err="1" smtClean="0">
                <a:latin typeface="Comic Sans MS" pitchFamily="66" charset="0"/>
                <a:cs typeface="Tahoma" pitchFamily="34" charset="0"/>
              </a:rPr>
              <a:t>toString</a:t>
            </a:r>
            <a:r>
              <a:rPr lang="en-US" sz="1800" dirty="0" smtClean="0">
                <a:latin typeface="Comic Sans MS" pitchFamily="66" charset="0"/>
                <a:cs typeface="Tahoma" pitchFamily="34" charset="0"/>
              </a:rPr>
              <a:t>(3);</a:t>
            </a:r>
            <a:endParaRPr lang="en-US" sz="1800" dirty="0">
              <a:latin typeface="Comic Sans MS" pitchFamily="66" charset="0"/>
              <a:cs typeface="Tahom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181350" y="5558135"/>
            <a:ext cx="246697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355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2600430" y="451875"/>
            <a:ext cx="38560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Objectives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894251" y="1773726"/>
            <a:ext cx="7435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At the completion of this module, students should be able to: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312863" y="2528304"/>
            <a:ext cx="7292381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Design classes that enable polymorphism</a:t>
            </a:r>
          </a:p>
          <a:p>
            <a:r>
              <a:rPr lang="en-US" sz="2000" dirty="0">
                <a:latin typeface="Comic Sans MS" pitchFamily="66" charset="0"/>
              </a:rPr>
              <a:t>* Properly use inheritance</a:t>
            </a:r>
          </a:p>
          <a:p>
            <a:r>
              <a:rPr lang="en-US" sz="2000" dirty="0" smtClean="0">
                <a:latin typeface="Comic Sans MS" pitchFamily="66" charset="0"/>
              </a:rPr>
              <a:t>* Include </a:t>
            </a:r>
            <a:r>
              <a:rPr lang="en-US" sz="2000" dirty="0">
                <a:latin typeface="Comic Sans MS" pitchFamily="66" charset="0"/>
              </a:rPr>
              <a:t>virtual </a:t>
            </a:r>
            <a:r>
              <a:rPr lang="en-US" sz="2000" dirty="0" smtClean="0">
                <a:latin typeface="Comic Sans MS" pitchFamily="66" charset="0"/>
              </a:rPr>
              <a:t>functions</a:t>
            </a:r>
          </a:p>
          <a:p>
            <a:r>
              <a:rPr lang="en-US" sz="2000" dirty="0" smtClean="0">
                <a:latin typeface="Comic Sans MS" pitchFamily="66" charset="0"/>
              </a:rPr>
              <a:t>* Use pure virtual functions and abstract classes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Correctly use polymorphism in a program</a:t>
            </a:r>
          </a:p>
          <a:p>
            <a:r>
              <a:rPr lang="en-US" sz="2000" dirty="0">
                <a:latin typeface="Comic Sans MS" pitchFamily="66" charset="0"/>
              </a:rPr>
              <a:t>* Store </a:t>
            </a:r>
            <a:r>
              <a:rPr lang="en-US" sz="2000" dirty="0" smtClean="0">
                <a:latin typeface="Comic Sans MS" pitchFamily="66" charset="0"/>
              </a:rPr>
              <a:t>addresses of </a:t>
            </a:r>
            <a:r>
              <a:rPr lang="en-US" sz="2000" dirty="0">
                <a:latin typeface="Comic Sans MS" pitchFamily="66" charset="0"/>
              </a:rPr>
              <a:t>dynamically created objects in arrays</a:t>
            </a:r>
          </a:p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 smtClean="0">
                <a:latin typeface="Comic Sans MS" pitchFamily="66" charset="0"/>
              </a:rPr>
              <a:t>or vectors of base </a:t>
            </a:r>
            <a:r>
              <a:rPr lang="en-US" sz="2000" dirty="0">
                <a:latin typeface="Comic Sans MS" pitchFamily="66" charset="0"/>
              </a:rPr>
              <a:t>class </a:t>
            </a:r>
            <a:r>
              <a:rPr lang="en-US" sz="2000" dirty="0" smtClean="0">
                <a:latin typeface="Comic Sans MS" pitchFamily="66" charset="0"/>
              </a:rPr>
              <a:t>pointers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Write and use a </a:t>
            </a:r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 function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6389" name="Picture 7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06092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65712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 descr="WB022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77792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165" y="1163879"/>
            <a:ext cx="6989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Using Run Time Type Identification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3039" y="2819400"/>
            <a:ext cx="5984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A dynamic cast verifies that a pointer can be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safely converted to a pointer of a derived class.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0978" y="4067145"/>
            <a:ext cx="6048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Dwarf* </a:t>
            </a:r>
            <a:r>
              <a:rPr lang="en-US" sz="2000" dirty="0" err="1" smtClean="0">
                <a:latin typeface="Comic Sans MS" panose="030F0702030302020204" pitchFamily="66" charset="0"/>
              </a:rPr>
              <a:t>dptr</a:t>
            </a:r>
            <a:r>
              <a:rPr lang="en-US" sz="2000" dirty="0" smtClean="0"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latin typeface="Comic Sans MS" panose="030F0702030302020204" pitchFamily="66" charset="0"/>
              </a:rPr>
              <a:t>dynamic_cast</a:t>
            </a:r>
            <a:r>
              <a:rPr lang="en-US" sz="2000" dirty="0" smtClean="0">
                <a:latin typeface="Comic Sans MS" panose="030F0702030302020204" pitchFamily="66" charset="0"/>
              </a:rPr>
              <a:t>&lt;Dwarf*&gt;(</a:t>
            </a:r>
            <a:r>
              <a:rPr lang="en-US" sz="2000" dirty="0" err="1" smtClean="0">
                <a:latin typeface="Comic Sans MS" panose="030F0702030302020204" pitchFamily="66" charset="0"/>
              </a:rPr>
              <a:t>aTeam</a:t>
            </a:r>
            <a:r>
              <a:rPr lang="en-US" sz="2000" dirty="0" smtClean="0">
                <a:latin typeface="Comic Sans MS" panose="030F0702030302020204" pitchFamily="66" charset="0"/>
              </a:rPr>
              <a:t>[0]);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3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5746" y="1510077"/>
            <a:ext cx="70663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If the dynamic cast is successful, the </a:t>
            </a:r>
            <a:r>
              <a:rPr lang="en-US" sz="2000" dirty="0" err="1" smtClean="0">
                <a:latin typeface="Comic Sans MS" pitchFamily="66" charset="0"/>
              </a:rPr>
              <a:t>dynamic_cast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operator returns the pointer, converted to the specified</a:t>
            </a:r>
          </a:p>
          <a:p>
            <a:r>
              <a:rPr lang="en-US" sz="2000" dirty="0" smtClean="0">
                <a:latin typeface="Comic Sans MS" pitchFamily="66" charset="0"/>
              </a:rPr>
              <a:t>type. If the conversion cannot be done, a null pointer is</a:t>
            </a:r>
          </a:p>
          <a:p>
            <a:r>
              <a:rPr lang="en-US" sz="2000" dirty="0" smtClean="0">
                <a:latin typeface="Comic Sans MS" pitchFamily="66" charset="0"/>
              </a:rPr>
              <a:t>returned.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0376" y="3791615"/>
            <a:ext cx="41520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if </a:t>
            </a:r>
            <a:r>
              <a:rPr lang="en-US" sz="1800" dirty="0" smtClean="0">
                <a:latin typeface="Comic Sans MS" pitchFamily="66" charset="0"/>
              </a:rPr>
              <a:t>(</a:t>
            </a:r>
            <a:r>
              <a:rPr lang="en-US" sz="1800" dirty="0" err="1" smtClean="0">
                <a:latin typeface="Comic Sans MS" pitchFamily="66" charset="0"/>
              </a:rPr>
              <a:t>dptr</a:t>
            </a:r>
            <a:r>
              <a:rPr lang="en-US" sz="1800" dirty="0" smtClean="0">
                <a:latin typeface="Comic Sans MS" pitchFamily="66" charset="0"/>
              </a:rPr>
              <a:t> ) </a:t>
            </a:r>
            <a:r>
              <a:rPr lang="en-US" sz="1800" dirty="0" smtClean="0">
                <a:solidFill>
                  <a:srgbClr val="92D050"/>
                </a:solidFill>
                <a:latin typeface="Comic Sans MS" pitchFamily="66" charset="0"/>
              </a:rPr>
              <a:t>// its not a null pointer</a:t>
            </a:r>
            <a:endParaRPr lang="en-US" sz="1800" dirty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n-US" sz="1800" dirty="0">
                <a:latin typeface="Comic Sans MS" pitchFamily="66" charset="0"/>
              </a:rPr>
              <a:t>    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cout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&lt;&lt; '\n' &lt;&lt; </a:t>
            </a:r>
            <a:r>
              <a:rPr lang="en-US" sz="1800" dirty="0" err="1" smtClean="0">
                <a:latin typeface="Comic Sans MS" pitchFamily="66" charset="0"/>
              </a:rPr>
              <a:t>dptr</a:t>
            </a:r>
            <a:r>
              <a:rPr lang="en-US" sz="1800" dirty="0" smtClean="0">
                <a:latin typeface="Comic Sans MS" pitchFamily="66" charset="0"/>
              </a:rPr>
              <a:t>-&gt;</a:t>
            </a:r>
            <a:r>
              <a:rPr lang="en-US" sz="1800" dirty="0" err="1" smtClean="0">
                <a:latin typeface="Comic Sans MS" pitchFamily="66" charset="0"/>
              </a:rPr>
              <a:t>toString</a:t>
            </a:r>
            <a:r>
              <a:rPr lang="en-US" sz="1800" dirty="0" smtClean="0">
                <a:latin typeface="Comic Sans MS" pitchFamily="66" charset="0"/>
              </a:rPr>
              <a:t>( 5 );</a:t>
            </a:r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}</a:t>
            </a:r>
            <a:endParaRPr lang="en-US" sz="1800" dirty="0">
              <a:latin typeface="Comic Sans MS" pitchFamily="66" charset="0"/>
            </a:endParaRPr>
          </a:p>
          <a:p>
            <a:endParaRPr lang="en-US" sz="1800" dirty="0">
              <a:latin typeface="Comic Sans MS" pitchFamily="66" charset="0"/>
            </a:endParaRPr>
          </a:p>
          <a:p>
            <a:endParaRPr lang="en-US" sz="1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0376" y="3370869"/>
            <a:ext cx="6048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Dwarf* </a:t>
            </a:r>
            <a:r>
              <a:rPr lang="en-US" sz="2000" dirty="0" err="1" smtClean="0">
                <a:latin typeface="Comic Sans MS" panose="030F0702030302020204" pitchFamily="66" charset="0"/>
              </a:rPr>
              <a:t>dptr</a:t>
            </a:r>
            <a:r>
              <a:rPr lang="en-US" sz="2000" dirty="0" smtClean="0"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latin typeface="Comic Sans MS" panose="030F0702030302020204" pitchFamily="66" charset="0"/>
              </a:rPr>
              <a:t>dynamic_cast</a:t>
            </a:r>
            <a:r>
              <a:rPr lang="en-US" sz="2000" dirty="0" smtClean="0">
                <a:latin typeface="Comic Sans MS" panose="030F0702030302020204" pitchFamily="66" charset="0"/>
              </a:rPr>
              <a:t>&lt;Dwarf*&gt;(</a:t>
            </a:r>
            <a:r>
              <a:rPr lang="en-US" sz="2000" dirty="0" err="1" smtClean="0">
                <a:latin typeface="Comic Sans MS" panose="030F0702030302020204" pitchFamily="66" charset="0"/>
              </a:rPr>
              <a:t>aTeam</a:t>
            </a:r>
            <a:r>
              <a:rPr lang="en-US" sz="2000" dirty="0" smtClean="0">
                <a:latin typeface="Comic Sans MS" panose="030F0702030302020204" pitchFamily="66" charset="0"/>
              </a:rPr>
              <a:t>[0]);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626" y="429163"/>
            <a:ext cx="7049236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Comic Sans MS" pitchFamily="66" charset="0"/>
              </a:rPr>
              <a:t>Another example</a:t>
            </a:r>
            <a:endParaRPr lang="en-US" sz="3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79036" y="1262217"/>
            <a:ext cx="614944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Base class for sales object that determines a bill: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88420" y="1929029"/>
            <a:ext cx="7496553" cy="47089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class Sale {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public: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…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i="1" dirty="0" smtClean="0">
                <a:latin typeface="Comic Sans MS" pitchFamily="66" charset="0"/>
              </a:rPr>
              <a:t>virtual</a:t>
            </a:r>
            <a:r>
              <a:rPr lang="en-US" sz="2000" dirty="0" smtClean="0">
                <a:latin typeface="Comic Sans MS" pitchFamily="66" charset="0"/>
              </a:rPr>
              <a:t> double</a:t>
            </a:r>
            <a:r>
              <a:rPr lang="en-US" sz="2000" i="1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bill();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…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protected: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   </a:t>
            </a:r>
            <a:r>
              <a:rPr lang="en-US" sz="2000" dirty="0" smtClean="0">
                <a:latin typeface="Comic Sans MS" pitchFamily="66" charset="0"/>
              </a:rPr>
              <a:t>double price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};</a:t>
            </a:r>
          </a:p>
          <a:p>
            <a:r>
              <a:rPr lang="en-US" sz="2000" dirty="0" smtClean="0">
                <a:latin typeface="Comic Sans MS" pitchFamily="66" charset="0"/>
              </a:rPr>
              <a:t>bool operator&lt; (Sale&amp; first, Sale&amp; second) ;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double Sale::bill()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{return price;}</a:t>
            </a:r>
          </a:p>
          <a:p>
            <a:r>
              <a:rPr lang="en-US" sz="2000" dirty="0">
                <a:latin typeface="Comic Sans MS" pitchFamily="66" charset="0"/>
              </a:rPr>
              <a:t>bool operator&lt; (Sale&amp; first, Sale&amp; second</a:t>
            </a:r>
            <a:r>
              <a:rPr lang="en-US" sz="2000" dirty="0" smtClean="0">
                <a:latin typeface="Comic Sans MS" pitchFamily="66" charset="0"/>
              </a:rPr>
              <a:t>)  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    {return </a:t>
            </a:r>
            <a:r>
              <a:rPr lang="en-US" sz="2000" dirty="0" err="1" smtClean="0">
                <a:latin typeface="Comic Sans MS" pitchFamily="66" charset="0"/>
              </a:rPr>
              <a:t>first.bill</a:t>
            </a:r>
            <a:r>
              <a:rPr lang="en-US" sz="2000" dirty="0" smtClean="0">
                <a:latin typeface="Comic Sans MS" pitchFamily="66" charset="0"/>
              </a:rPr>
              <a:t>() &lt; </a:t>
            </a:r>
            <a:r>
              <a:rPr lang="en-US" sz="2000" dirty="0" err="1" smtClean="0">
                <a:latin typeface="Comic Sans MS" pitchFamily="66" charset="0"/>
              </a:rPr>
              <a:t>second.bill</a:t>
            </a:r>
            <a:r>
              <a:rPr lang="en-US" sz="2000" dirty="0" smtClean="0">
                <a:latin typeface="Comic Sans MS" pitchFamily="66" charset="0"/>
              </a:rPr>
              <a:t>(); }</a:t>
            </a:r>
          </a:p>
          <a:p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626" y="429163"/>
            <a:ext cx="7049236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Comic Sans MS" pitchFamily="66" charset="0"/>
              </a:rPr>
              <a:t>Derived discount class</a:t>
            </a:r>
            <a:endParaRPr lang="en-US" sz="3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79036" y="1262217"/>
            <a:ext cx="652774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Derived class for sales object that determines a bill: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35555" y="1821937"/>
            <a:ext cx="7496553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class </a:t>
            </a:r>
            <a:r>
              <a:rPr lang="en-US" sz="2000" dirty="0" err="1" smtClean="0">
                <a:latin typeface="Comic Sans MS" pitchFamily="66" charset="0"/>
              </a:rPr>
              <a:t>DiscountSale</a:t>
            </a:r>
            <a:r>
              <a:rPr lang="en-US" sz="2000" dirty="0" smtClean="0">
                <a:latin typeface="Comic Sans MS" pitchFamily="66" charset="0"/>
              </a:rPr>
              <a:t>{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public: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…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i="1" dirty="0" smtClean="0">
                <a:latin typeface="Comic Sans MS" pitchFamily="66" charset="0"/>
              </a:rPr>
              <a:t>virtual</a:t>
            </a:r>
            <a:r>
              <a:rPr lang="en-US" sz="2000" dirty="0" smtClean="0">
                <a:latin typeface="Comic Sans MS" pitchFamily="66" charset="0"/>
              </a:rPr>
              <a:t> double</a:t>
            </a:r>
            <a:r>
              <a:rPr lang="en-US" sz="2000" i="1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bill();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…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protected: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   </a:t>
            </a:r>
            <a:r>
              <a:rPr lang="en-US" sz="2000" dirty="0" smtClean="0">
                <a:latin typeface="Comic Sans MS" pitchFamily="66" charset="0"/>
              </a:rPr>
              <a:t>double discount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};</a:t>
            </a:r>
          </a:p>
          <a:p>
            <a:r>
              <a:rPr lang="en-US" sz="2000" dirty="0" smtClean="0">
                <a:latin typeface="Comic Sans MS" pitchFamily="66" charset="0"/>
              </a:rPr>
              <a:t>double </a:t>
            </a:r>
            <a:r>
              <a:rPr lang="en-US" sz="2000" dirty="0" err="1">
                <a:latin typeface="Comic Sans MS" pitchFamily="66" charset="0"/>
              </a:rPr>
              <a:t>DiscountSale</a:t>
            </a:r>
            <a:r>
              <a:rPr lang="en-US" sz="2000" dirty="0">
                <a:latin typeface="Comic Sans MS" pitchFamily="66" charset="0"/>
              </a:rPr>
              <a:t> ::</a:t>
            </a:r>
            <a:r>
              <a:rPr lang="en-US" sz="2000" dirty="0" smtClean="0">
                <a:latin typeface="Comic Sans MS" pitchFamily="66" charset="0"/>
              </a:rPr>
              <a:t>bill()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{double fraction = discount/100;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  return (1-fraction)*price; 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}</a:t>
            </a:r>
          </a:p>
          <a:p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 smtClean="0">
              <a:latin typeface="Comic Sans MS" pitchFamily="66" charset="0"/>
            </a:endParaRPr>
          </a:p>
          <a:p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626" y="429163"/>
            <a:ext cx="7049236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Comic Sans MS" pitchFamily="66" charset="0"/>
              </a:rPr>
              <a:t>Using virtual functions</a:t>
            </a:r>
            <a:endParaRPr lang="en-US" sz="3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01362" y="1821937"/>
            <a:ext cx="8353167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 main()</a:t>
            </a:r>
          </a:p>
          <a:p>
            <a:r>
              <a:rPr lang="en-US" sz="2000" dirty="0" smtClean="0">
                <a:latin typeface="Comic Sans MS" pitchFamily="66" charset="0"/>
              </a:rPr>
              <a:t>{</a:t>
            </a:r>
          </a:p>
          <a:p>
            <a:r>
              <a:rPr lang="en-US" sz="2000" dirty="0" smtClean="0">
                <a:latin typeface="Comic Sans MS" pitchFamily="66" charset="0"/>
              </a:rPr>
              <a:t>    Sale simple(10.0); // </a:t>
            </a:r>
            <a:r>
              <a:rPr lang="en-US" sz="1800" dirty="0" smtClean="0">
                <a:latin typeface="Comic Sans MS" pitchFamily="66" charset="0"/>
              </a:rPr>
              <a:t>one item at $10.00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</a:t>
            </a:r>
            <a:r>
              <a:rPr lang="en-US" sz="2000" dirty="0" err="1" smtClean="0">
                <a:latin typeface="Comic Sans MS" pitchFamily="66" charset="0"/>
              </a:rPr>
              <a:t>DiscountSale</a:t>
            </a:r>
            <a:r>
              <a:rPr lang="en-US" sz="2000" dirty="0" smtClean="0">
                <a:latin typeface="Comic Sans MS" pitchFamily="66" charset="0"/>
              </a:rPr>
              <a:t> discount(11.00, 10) ; // </a:t>
            </a:r>
            <a:r>
              <a:rPr lang="en-US" sz="1800" dirty="0" smtClean="0">
                <a:latin typeface="Comic Sans MS" pitchFamily="66" charset="0"/>
              </a:rPr>
              <a:t>item at $11.00 at 10% discount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   if (discount &lt; simple)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   { </a:t>
            </a:r>
            <a:r>
              <a:rPr lang="en-US" sz="2000" dirty="0" err="1" smtClean="0">
                <a:latin typeface="Comic Sans MS" pitchFamily="66" charset="0"/>
              </a:rPr>
              <a:t>cout</a:t>
            </a:r>
            <a:r>
              <a:rPr lang="en-US" sz="2000" dirty="0" smtClean="0">
                <a:latin typeface="Comic Sans MS" pitchFamily="66" charset="0"/>
              </a:rPr>
              <a:t> &lt;&lt; “Discounted item is cheaper” &lt;&lt; </a:t>
            </a:r>
            <a:r>
              <a:rPr lang="en-US" sz="2000" dirty="0" err="1" smtClean="0">
                <a:latin typeface="Comic Sans MS" pitchFamily="66" charset="0"/>
              </a:rPr>
              <a:t>endl</a:t>
            </a:r>
            <a:r>
              <a:rPr lang="en-US" sz="2000" dirty="0" smtClean="0">
                <a:latin typeface="Comic Sans MS" pitchFamily="66" charset="0"/>
              </a:rPr>
              <a:t>; }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else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{ </a:t>
            </a:r>
            <a:r>
              <a:rPr lang="en-US" sz="2000" dirty="0" err="1" smtClean="0">
                <a:latin typeface="Comic Sans MS" pitchFamily="66" charset="0"/>
              </a:rPr>
              <a:t>cout</a:t>
            </a:r>
            <a:r>
              <a:rPr lang="en-US" sz="2000" dirty="0" smtClean="0">
                <a:latin typeface="Comic Sans MS" pitchFamily="66" charset="0"/>
              </a:rPr>
              <a:t> &lt;&lt; “ Discounted item is not cheaper” &lt;&lt; </a:t>
            </a:r>
            <a:r>
              <a:rPr lang="en-US" sz="2000" dirty="0" err="1" smtClean="0">
                <a:latin typeface="Comic Sans MS" pitchFamily="66" charset="0"/>
              </a:rPr>
              <a:t>endl</a:t>
            </a:r>
            <a:r>
              <a:rPr lang="en-US" sz="2000" dirty="0" smtClean="0">
                <a:latin typeface="Comic Sans MS" pitchFamily="66" charset="0"/>
              </a:rPr>
              <a:t>;}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…</a:t>
            </a:r>
          </a:p>
          <a:p>
            <a:r>
              <a:rPr lang="en-US" sz="2000" dirty="0">
                <a:latin typeface="Comic Sans MS" pitchFamily="66" charset="0"/>
              </a:rPr>
              <a:t>}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 </a:t>
            </a:r>
            <a:endParaRPr lang="en-US" sz="2000" dirty="0" smtClean="0">
              <a:latin typeface="Comic Sans MS" pitchFamily="66" charset="0"/>
            </a:endParaRPr>
          </a:p>
          <a:p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488" y="1195282"/>
            <a:ext cx="561596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Pure Virtual Functions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56162" y="2679125"/>
            <a:ext cx="7640233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In the previous example, we </a:t>
            </a:r>
            <a:r>
              <a:rPr lang="en-US" sz="2000" dirty="0" smtClean="0">
                <a:latin typeface="Comic Sans MS" pitchFamily="66" charset="0"/>
              </a:rPr>
              <a:t>over-rode the </a:t>
            </a:r>
            <a:r>
              <a:rPr lang="en-US" sz="2000" dirty="0" err="1" smtClean="0">
                <a:latin typeface="Comic Sans MS" pitchFamily="66" charset="0"/>
              </a:rPr>
              <a:t>getFightPoints</a:t>
            </a:r>
            <a:r>
              <a:rPr lang="en-US" sz="2000" dirty="0" smtClean="0">
                <a:latin typeface="Comic Sans MS" pitchFamily="66" charset="0"/>
              </a:rPr>
              <a:t>( )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function in all of the classes derived from the Creature class. </a:t>
            </a:r>
          </a:p>
          <a:p>
            <a:r>
              <a:rPr lang="en-US" sz="2000" dirty="0" smtClean="0">
                <a:latin typeface="Comic Sans MS" pitchFamily="66" charset="0"/>
              </a:rPr>
              <a:t>However, there was nothing in the structure of the code that </a:t>
            </a:r>
          </a:p>
          <a:p>
            <a:r>
              <a:rPr lang="en-US" sz="2000" dirty="0" smtClean="0">
                <a:latin typeface="Comic Sans MS" pitchFamily="66" charset="0"/>
              </a:rPr>
              <a:t>forced us to do this.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92136" y="4255850"/>
            <a:ext cx="6914072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To force a derived class to override a virtual function in</a:t>
            </a:r>
          </a:p>
          <a:p>
            <a:r>
              <a:rPr lang="en-US" sz="2000" dirty="0" smtClean="0">
                <a:latin typeface="Comic Sans MS" pitchFamily="66" charset="0"/>
              </a:rPr>
              <a:t>the base class, we must define that function as a </a:t>
            </a:r>
            <a:r>
              <a:rPr lang="en-US" sz="2000" b="1" dirty="0" smtClean="0">
                <a:latin typeface="Comic Sans MS" pitchFamily="66" charset="0"/>
              </a:rPr>
              <a:t>pure</a:t>
            </a:r>
          </a:p>
          <a:p>
            <a:r>
              <a:rPr lang="en-US" sz="2000" b="1" dirty="0" smtClean="0">
                <a:latin typeface="Comic Sans MS" pitchFamily="66" charset="0"/>
              </a:rPr>
              <a:t>virtual function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3174901" y="2390101"/>
            <a:ext cx="947648" cy="4165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269317" y="1975645"/>
            <a:ext cx="3472425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= 0 </a:t>
            </a:r>
            <a:r>
              <a:rPr lang="en-US" sz="1600" dirty="0" smtClean="0">
                <a:latin typeface="Comic Sans MS" pitchFamily="66" charset="0"/>
              </a:rPr>
              <a:t>at the end of the function</a:t>
            </a:r>
          </a:p>
          <a:p>
            <a:r>
              <a:rPr lang="en-US" sz="1600" dirty="0" smtClean="0">
                <a:latin typeface="Comic Sans MS" pitchFamily="66" charset="0"/>
              </a:rPr>
              <a:t>prototype tells the compiler that</a:t>
            </a:r>
          </a:p>
          <a:p>
            <a:r>
              <a:rPr lang="en-US" sz="1600" dirty="0" smtClean="0">
                <a:latin typeface="Comic Sans MS" pitchFamily="66" charset="0"/>
              </a:rPr>
              <a:t>this is a pure virtual function.</a:t>
            </a:r>
          </a:p>
          <a:p>
            <a:endParaRPr lang="en-US" sz="1600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Pure virtual functions have no</a:t>
            </a:r>
          </a:p>
          <a:p>
            <a:r>
              <a:rPr lang="en-US" sz="1600" dirty="0" smtClean="0">
                <a:latin typeface="Comic Sans MS" pitchFamily="66" charset="0"/>
              </a:rPr>
              <a:t>implementation code in the class.</a:t>
            </a:r>
          </a:p>
          <a:p>
            <a:endParaRPr lang="en-US" sz="1600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This forces every child class to</a:t>
            </a:r>
          </a:p>
          <a:p>
            <a:r>
              <a:rPr lang="en-US" sz="1600" dirty="0" smtClean="0">
                <a:latin typeface="Comic Sans MS" pitchFamily="66" charset="0"/>
              </a:rPr>
              <a:t>implement the function.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1692" y="2672858"/>
            <a:ext cx="282320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err="1" smtClean="0">
                <a:latin typeface="Comic Sans MS" pitchFamily="66" charset="0"/>
              </a:rPr>
              <a:t>int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getFightPoints</a:t>
            </a:r>
            <a:r>
              <a:rPr lang="en-US" sz="1800" dirty="0" smtClean="0">
                <a:latin typeface="Comic Sans MS" pitchFamily="66" charset="0"/>
              </a:rPr>
              <a:t>( ) = 0;</a:t>
            </a: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8063" y="1156067"/>
            <a:ext cx="51085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Abstract Classes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4288" y="2566161"/>
            <a:ext cx="682911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If a class contains at least one pure virtual function, </a:t>
            </a:r>
          </a:p>
          <a:p>
            <a:r>
              <a:rPr lang="en-US" sz="2000" dirty="0" smtClean="0">
                <a:latin typeface="Comic Sans MS" pitchFamily="66" charset="0"/>
              </a:rPr>
              <a:t>the class becomes an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abstract class. 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You cannot create an object from an abstract class.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Abstract classes are truly an abstraction. They provide</a:t>
            </a:r>
          </a:p>
          <a:p>
            <a:r>
              <a:rPr lang="en-US" sz="2000" dirty="0" smtClean="0">
                <a:latin typeface="Comic Sans MS" pitchFamily="66" charset="0"/>
              </a:rPr>
              <a:t>a contract for all derived classes, defining the public </a:t>
            </a:r>
          </a:p>
          <a:p>
            <a:r>
              <a:rPr lang="en-US" sz="2000" dirty="0" smtClean="0">
                <a:latin typeface="Comic Sans MS" pitchFamily="66" charset="0"/>
              </a:rPr>
              <a:t>methods that a derived class must implement.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If you can create an object from a class, we call that</a:t>
            </a:r>
          </a:p>
          <a:p>
            <a:r>
              <a:rPr lang="en-US" sz="2000" dirty="0" smtClean="0">
                <a:latin typeface="Comic Sans MS" pitchFamily="66" charset="0"/>
              </a:rPr>
              <a:t>class a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concrete class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11575" y="1218636"/>
            <a:ext cx="51625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Abstract Classes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39763" y="2795588"/>
            <a:ext cx="7657866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If a class </a:t>
            </a:r>
            <a:r>
              <a:rPr lang="en-US" sz="2000" dirty="0" smtClean="0">
                <a:latin typeface="Comic Sans MS" pitchFamily="66" charset="0"/>
              </a:rPr>
              <a:t>is abstract then </a:t>
            </a:r>
            <a:r>
              <a:rPr lang="en-US" sz="2000" dirty="0">
                <a:latin typeface="Comic Sans MS" pitchFamily="66" charset="0"/>
              </a:rPr>
              <a:t>it is impossible to create an object 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of </a:t>
            </a:r>
            <a:r>
              <a:rPr lang="en-US" sz="2000" dirty="0">
                <a:latin typeface="Comic Sans MS" pitchFamily="66" charset="0"/>
              </a:rPr>
              <a:t>that class.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                               Why?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3625" y="1295400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Upcasting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vs.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Downcasting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1447800" y="2767094"/>
            <a:ext cx="6923088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Casting from a descendant type to an ancestor type </a:t>
            </a:r>
          </a:p>
          <a:p>
            <a:r>
              <a:rPr lang="en-US" sz="2000" dirty="0">
                <a:latin typeface="Comic Sans MS" pitchFamily="66" charset="0"/>
              </a:rPr>
              <a:t>is known as </a:t>
            </a:r>
            <a:r>
              <a:rPr lang="en-US" sz="2000" u="sng" dirty="0" err="1">
                <a:solidFill>
                  <a:schemeClr val="tx2"/>
                </a:solidFill>
                <a:latin typeface="Comic Sans MS" pitchFamily="66" charset="0"/>
              </a:rPr>
              <a:t>upcasting</a:t>
            </a:r>
            <a:r>
              <a:rPr lang="en-US" sz="2000" dirty="0">
                <a:latin typeface="Comic Sans MS" pitchFamily="66" charset="0"/>
              </a:rPr>
              <a:t>. It is always safe, since you are</a:t>
            </a:r>
          </a:p>
          <a:p>
            <a:r>
              <a:rPr lang="en-US" sz="2000" dirty="0">
                <a:latin typeface="Comic Sans MS" pitchFamily="66" charset="0"/>
              </a:rPr>
              <a:t>moving up the inheritance hierarchy. In our case, for</a:t>
            </a:r>
          </a:p>
          <a:p>
            <a:r>
              <a:rPr lang="en-US" sz="2000" dirty="0">
                <a:latin typeface="Comic Sans MS" pitchFamily="66" charset="0"/>
              </a:rPr>
              <a:t>example, we are always know that a dwarf is </a:t>
            </a:r>
            <a:r>
              <a:rPr lang="en-US" sz="2000" dirty="0" smtClean="0">
                <a:latin typeface="Comic Sans MS" pitchFamily="66" charset="0"/>
              </a:rPr>
              <a:t>a </a:t>
            </a:r>
            <a:r>
              <a:rPr lang="en-US" sz="2000" dirty="0">
                <a:latin typeface="Comic Sans MS" pitchFamily="66" charset="0"/>
              </a:rPr>
              <a:t>creature.</a:t>
            </a:r>
          </a:p>
        </p:txBody>
      </p:sp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1676400" y="4430713"/>
            <a:ext cx="6478588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Casting from an ancestor type to a descendant type</a:t>
            </a:r>
          </a:p>
          <a:p>
            <a:r>
              <a:rPr lang="en-US" sz="2000">
                <a:latin typeface="Comic Sans MS" pitchFamily="66" charset="0"/>
              </a:rPr>
              <a:t>is called 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downcasting</a:t>
            </a:r>
            <a:r>
              <a:rPr lang="en-US" sz="2000">
                <a:latin typeface="Comic Sans MS" pitchFamily="66" charset="0"/>
              </a:rPr>
              <a:t>. In our case, we can’t guarantee</a:t>
            </a:r>
          </a:p>
          <a:p>
            <a:r>
              <a:rPr lang="en-US" sz="2000">
                <a:latin typeface="Comic Sans MS" pitchFamily="66" charset="0"/>
              </a:rPr>
              <a:t>that every creature is a dwarf, so downcasting a </a:t>
            </a:r>
          </a:p>
          <a:p>
            <a:r>
              <a:rPr lang="en-US" sz="2000">
                <a:latin typeface="Comic Sans MS" pitchFamily="66" charset="0"/>
              </a:rPr>
              <a:t>creature to a dwarf can be very dangerous, since</a:t>
            </a:r>
          </a:p>
          <a:p>
            <a:r>
              <a:rPr lang="en-US" sz="2000">
                <a:latin typeface="Comic Sans MS" pitchFamily="66" charset="0"/>
              </a:rPr>
              <a:t>we assume that information may be there that isn’t.</a:t>
            </a:r>
            <a:r>
              <a:rPr lang="en-US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09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155411"/>
            <a:ext cx="3791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Dynamic Allocation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79896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Programs that deal with lots of objects often allocate the</a:t>
            </a:r>
          </a:p>
          <a:p>
            <a:r>
              <a:rPr lang="en-US" sz="2000" dirty="0" smtClean="0">
                <a:latin typeface="Comic Sans MS" pitchFamily="66" charset="0"/>
              </a:rPr>
              <a:t>space for those objects dynamically. Remember that dynamically </a:t>
            </a:r>
          </a:p>
          <a:p>
            <a:r>
              <a:rPr lang="en-US" sz="2000" dirty="0" smtClean="0">
                <a:latin typeface="Comic Sans MS" pitchFamily="66" charset="0"/>
              </a:rPr>
              <a:t>allocated objects are stored on the heap and we use the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new </a:t>
            </a:r>
          </a:p>
          <a:p>
            <a:r>
              <a:rPr lang="en-US" sz="2000" dirty="0" smtClean="0">
                <a:latin typeface="Comic Sans MS" pitchFamily="66" charset="0"/>
              </a:rPr>
              <a:t>keyword to allocate an object dynamically: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  Creature* c1 = new Creature(‘</a:t>
            </a:r>
            <a:r>
              <a:rPr lang="en-US" sz="2000" dirty="0" err="1" smtClean="0">
                <a:latin typeface="Comic Sans MS" pitchFamily="66" charset="0"/>
              </a:rPr>
              <a:t>joe</a:t>
            </a:r>
            <a:r>
              <a:rPr lang="en-US" sz="2000" dirty="0" smtClean="0">
                <a:latin typeface="Comic Sans MS" pitchFamily="66" charset="0"/>
              </a:rPr>
              <a:t>”, 123);</a:t>
            </a:r>
          </a:p>
        </p:txBody>
      </p:sp>
    </p:spTree>
    <p:extLst>
      <p:ext uri="{BB962C8B-B14F-4D97-AF65-F5344CB8AC3E}">
        <p14:creationId xmlns:p14="http://schemas.microsoft.com/office/powerpoint/2010/main" val="1444711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828800" y="1763713"/>
            <a:ext cx="6279283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You can store the </a:t>
            </a:r>
            <a:r>
              <a:rPr lang="en-US" sz="2000" dirty="0" smtClean="0">
                <a:latin typeface="Comic Sans MS" pitchFamily="66" charset="0"/>
              </a:rPr>
              <a:t>reference to </a:t>
            </a:r>
            <a:r>
              <a:rPr lang="en-US" sz="2000" dirty="0">
                <a:latin typeface="Comic Sans MS" pitchFamily="66" charset="0"/>
              </a:rPr>
              <a:t>a base class object</a:t>
            </a:r>
          </a:p>
          <a:p>
            <a:r>
              <a:rPr lang="en-US" sz="2000" dirty="0">
                <a:latin typeface="Comic Sans MS" pitchFamily="66" charset="0"/>
              </a:rPr>
              <a:t>in a derived class </a:t>
            </a:r>
            <a:r>
              <a:rPr lang="en-US" sz="2000" dirty="0" smtClean="0">
                <a:latin typeface="Comic Sans MS" pitchFamily="66" charset="0"/>
              </a:rPr>
              <a:t>reference, </a:t>
            </a:r>
            <a:r>
              <a:rPr lang="en-US" sz="2000" dirty="0">
                <a:latin typeface="Comic Sans MS" pitchFamily="66" charset="0"/>
              </a:rPr>
              <a:t>but you must do an</a:t>
            </a:r>
          </a:p>
          <a:p>
            <a:r>
              <a:rPr lang="en-US" sz="2000" dirty="0">
                <a:latin typeface="Comic Sans MS" pitchFamily="66" charset="0"/>
              </a:rPr>
              <a:t>explicit cast </a:t>
            </a:r>
            <a:r>
              <a:rPr lang="en-US" sz="2000" dirty="0" smtClean="0">
                <a:latin typeface="Comic Sans MS" pitchFamily="66" charset="0"/>
              </a:rPr>
              <a:t>to make this work.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981200" y="3429000"/>
            <a:ext cx="4639412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Dwarf*  dw1;</a:t>
            </a:r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Creature*  c1 = new Creature(“</a:t>
            </a:r>
            <a:r>
              <a:rPr lang="en-US" sz="1800" dirty="0" err="1">
                <a:latin typeface="Comic Sans MS" pitchFamily="66" charset="0"/>
              </a:rPr>
              <a:t>joe</a:t>
            </a:r>
            <a:r>
              <a:rPr lang="en-US" sz="1800" dirty="0" smtClean="0">
                <a:latin typeface="Comic Sans MS" pitchFamily="66" charset="0"/>
              </a:rPr>
              <a:t>”, 400);</a:t>
            </a:r>
            <a:endParaRPr lang="en-US" sz="1800" dirty="0">
              <a:latin typeface="Comic Sans MS" pitchFamily="66" charset="0"/>
            </a:endParaRPr>
          </a:p>
          <a:p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Dw1 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(Dwarf)c1;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5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600200" y="1687513"/>
            <a:ext cx="6712094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This is pretty dangerous and not often used, because</a:t>
            </a:r>
          </a:p>
          <a:p>
            <a:r>
              <a:rPr lang="en-US" sz="2000" dirty="0">
                <a:latin typeface="Comic Sans MS" pitchFamily="66" charset="0"/>
              </a:rPr>
              <a:t>the derived class </a:t>
            </a:r>
            <a:r>
              <a:rPr lang="en-US" sz="2000" dirty="0" smtClean="0">
                <a:latin typeface="Comic Sans MS" pitchFamily="66" charset="0"/>
              </a:rPr>
              <a:t>reference </a:t>
            </a:r>
            <a:r>
              <a:rPr lang="en-US" sz="2000" dirty="0">
                <a:latin typeface="Comic Sans MS" pitchFamily="66" charset="0"/>
              </a:rPr>
              <a:t>thinks it is </a:t>
            </a:r>
            <a:r>
              <a:rPr lang="en-US" sz="2000" dirty="0" smtClean="0">
                <a:latin typeface="Comic Sans MS" pitchFamily="66" charset="0"/>
              </a:rPr>
              <a:t>referencing a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derived class object, but it really isn’t.  This is</a:t>
            </a:r>
          </a:p>
          <a:p>
            <a:r>
              <a:rPr lang="en-US" sz="2000" dirty="0">
                <a:latin typeface="Comic Sans MS" pitchFamily="66" charset="0"/>
              </a:rPr>
              <a:t>referred to as the “</a:t>
            </a:r>
            <a:r>
              <a:rPr lang="en-US" sz="2000" i="1" dirty="0">
                <a:latin typeface="Comic Sans MS" pitchFamily="66" charset="0"/>
              </a:rPr>
              <a:t>slicing problem</a:t>
            </a:r>
            <a:r>
              <a:rPr lang="en-US" sz="2000" dirty="0">
                <a:latin typeface="Comic Sans MS" pitchFamily="66" charset="0"/>
              </a:rPr>
              <a:t>”.  </a:t>
            </a:r>
          </a:p>
        </p:txBody>
      </p:sp>
      <p:sp>
        <p:nvSpPr>
          <p:cNvPr id="63491" name="Oval 3"/>
          <p:cNvSpPr>
            <a:spLocks noChangeArrowheads="1"/>
          </p:cNvSpPr>
          <p:nvPr/>
        </p:nvSpPr>
        <p:spPr bwMode="auto">
          <a:xfrm>
            <a:off x="6400800" y="3733800"/>
            <a:ext cx="1524000" cy="1981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717630" y="5808077"/>
            <a:ext cx="195713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ahoma" pitchFamily="34" charset="0"/>
              </a:rPr>
              <a:t>A Creature object   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905000" y="4800600"/>
            <a:ext cx="2209800" cy="4572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438400" y="5257800"/>
            <a:ext cx="5629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ahoma" pitchFamily="34" charset="0"/>
              </a:rPr>
              <a:t>dw1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3733800" y="4495800"/>
            <a:ext cx="2971800" cy="53340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3657600" y="4953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6400800" y="4800600"/>
            <a:ext cx="152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858000" y="4038600"/>
            <a:ext cx="6000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Tahoma" pitchFamily="34" charset="0"/>
              </a:rPr>
              <a:t>base</a:t>
            </a:r>
          </a:p>
          <a:p>
            <a:pPr algn="ctr"/>
            <a:r>
              <a:rPr lang="en-US" sz="1600">
                <a:latin typeface="Tahoma" pitchFamily="34" charset="0"/>
              </a:rPr>
              <a:t>part</a:t>
            </a:r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 flipH="1">
            <a:off x="6705600" y="48006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 flipH="1">
            <a:off x="6934200" y="4800600"/>
            <a:ext cx="609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Line 14"/>
          <p:cNvSpPr>
            <a:spLocks noChangeShapeType="1"/>
          </p:cNvSpPr>
          <p:nvPr/>
        </p:nvSpPr>
        <p:spPr bwMode="auto">
          <a:xfrm flipH="1">
            <a:off x="7315200" y="480060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2" name="Line 15"/>
          <p:cNvSpPr>
            <a:spLocks noChangeShapeType="1"/>
          </p:cNvSpPr>
          <p:nvPr/>
        </p:nvSpPr>
        <p:spPr bwMode="auto">
          <a:xfrm flipH="1">
            <a:off x="6553200" y="48006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Line 16"/>
          <p:cNvSpPr>
            <a:spLocks noChangeShapeType="1"/>
          </p:cNvSpPr>
          <p:nvPr/>
        </p:nvSpPr>
        <p:spPr bwMode="auto">
          <a:xfrm flipH="1">
            <a:off x="6477000" y="48006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7010400" y="48006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7391400" y="4800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6" name="Line 19"/>
          <p:cNvSpPr>
            <a:spLocks noChangeShapeType="1"/>
          </p:cNvSpPr>
          <p:nvPr/>
        </p:nvSpPr>
        <p:spPr bwMode="auto">
          <a:xfrm>
            <a:off x="7772400" y="48006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7" name="Line 20"/>
          <p:cNvSpPr>
            <a:spLocks noChangeShapeType="1"/>
          </p:cNvSpPr>
          <p:nvPr/>
        </p:nvSpPr>
        <p:spPr bwMode="auto">
          <a:xfrm>
            <a:off x="6629400" y="4800600"/>
            <a:ext cx="838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8" name="Line 21"/>
          <p:cNvSpPr>
            <a:spLocks noChangeShapeType="1"/>
          </p:cNvSpPr>
          <p:nvPr/>
        </p:nvSpPr>
        <p:spPr bwMode="auto">
          <a:xfrm>
            <a:off x="6477000" y="49530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09" name="Text Box 22"/>
          <p:cNvSpPr txBox="1">
            <a:spLocks noChangeArrowheads="1"/>
          </p:cNvSpPr>
          <p:nvPr/>
        </p:nvSpPr>
        <p:spPr bwMode="auto">
          <a:xfrm>
            <a:off x="3616325" y="5608337"/>
            <a:ext cx="2898775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mic Sans MS" pitchFamily="66" charset="0"/>
              </a:rPr>
              <a:t>there is no derived part.</a:t>
            </a:r>
          </a:p>
          <a:p>
            <a:r>
              <a:rPr lang="en-US" sz="1600" dirty="0">
                <a:solidFill>
                  <a:srgbClr val="92D050"/>
                </a:solidFill>
                <a:latin typeface="Comic Sans MS" pitchFamily="66" charset="0"/>
              </a:rPr>
              <a:t>If you try to access member</a:t>
            </a:r>
          </a:p>
          <a:p>
            <a:r>
              <a:rPr lang="en-US" sz="1600" dirty="0">
                <a:solidFill>
                  <a:srgbClr val="92D050"/>
                </a:solidFill>
                <a:latin typeface="Comic Sans MS" pitchFamily="66" charset="0"/>
              </a:rPr>
              <a:t>data in the derived part, you</a:t>
            </a:r>
          </a:p>
          <a:p>
            <a:r>
              <a:rPr lang="en-US" sz="1600" dirty="0">
                <a:solidFill>
                  <a:srgbClr val="92D050"/>
                </a:solidFill>
                <a:latin typeface="Comic Sans MS" pitchFamily="66" charset="0"/>
              </a:rPr>
              <a:t>will get garbage!</a:t>
            </a:r>
          </a:p>
        </p:txBody>
      </p:sp>
      <p:sp>
        <p:nvSpPr>
          <p:cNvPr id="63510" name="Line 23"/>
          <p:cNvSpPr>
            <a:spLocks noChangeShapeType="1"/>
          </p:cNvSpPr>
          <p:nvPr/>
        </p:nvSpPr>
        <p:spPr bwMode="auto">
          <a:xfrm flipV="1">
            <a:off x="5029200" y="5105400"/>
            <a:ext cx="1371600" cy="53340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4813" y="2082435"/>
            <a:ext cx="56829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 very useful method to write for a class</a:t>
            </a:r>
          </a:p>
          <a:p>
            <a:r>
              <a:rPr lang="en-US" sz="2000" dirty="0" smtClean="0">
                <a:latin typeface="Comic Sans MS" pitchFamily="66" charset="0"/>
              </a:rPr>
              <a:t>is the </a:t>
            </a:r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 Method. Most often we want </a:t>
            </a:r>
          </a:p>
          <a:p>
            <a:r>
              <a:rPr lang="en-US" sz="2000" dirty="0" smtClean="0">
                <a:latin typeface="Comic Sans MS" pitchFamily="66" charset="0"/>
              </a:rPr>
              <a:t>the </a:t>
            </a:r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 method to return a textual </a:t>
            </a:r>
          </a:p>
          <a:p>
            <a:r>
              <a:rPr lang="en-US" sz="2000" dirty="0" smtClean="0">
                <a:latin typeface="Comic Sans MS" pitchFamily="66" charset="0"/>
              </a:rPr>
              <a:t>representation of the class.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The following slides illustrate how to write</a:t>
            </a:r>
          </a:p>
          <a:p>
            <a:r>
              <a:rPr lang="en-US" sz="2000" dirty="0" smtClean="0">
                <a:latin typeface="Comic Sans MS" pitchFamily="66" charset="0"/>
              </a:rPr>
              <a:t>the </a:t>
            </a:r>
            <a:r>
              <a:rPr lang="en-US" sz="2000" dirty="0" err="1" smtClean="0">
                <a:latin typeface="Comic Sans MS" pitchFamily="66" charset="0"/>
              </a:rPr>
              <a:t>toString</a:t>
            </a:r>
            <a:r>
              <a:rPr lang="en-US" sz="2000" dirty="0" smtClean="0">
                <a:latin typeface="Comic Sans MS" pitchFamily="66" charset="0"/>
              </a:rPr>
              <a:t> method in the Creature classes.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6895" y="1177870"/>
            <a:ext cx="2244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toString</a:t>
            </a:r>
            <a:r>
              <a:rPr lang="en-US" sz="3200" dirty="0" smtClean="0">
                <a:latin typeface="Comic Sans MS" pitchFamily="66" charset="0"/>
              </a:rPr>
              <a:t>( )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9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2629546" y="1296692"/>
            <a:ext cx="36423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The </a:t>
            </a:r>
            <a:r>
              <a:rPr lang="en-US" dirty="0" err="1" smtClean="0">
                <a:latin typeface="Comic Sans MS" pitchFamily="66" charset="0"/>
              </a:rPr>
              <a:t>ostringstream</a:t>
            </a:r>
            <a:r>
              <a:rPr lang="en-US" dirty="0" smtClean="0">
                <a:latin typeface="Comic Sans MS" pitchFamily="66" charset="0"/>
              </a:rPr>
              <a:t> class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1084" y="2479729"/>
            <a:ext cx="609493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One of the important stream classes in C++ is the</a:t>
            </a:r>
          </a:p>
          <a:p>
            <a:r>
              <a:rPr lang="en-US" sz="1800" dirty="0" err="1" smtClean="0">
                <a:latin typeface="Comic Sans MS" pitchFamily="66" charset="0"/>
              </a:rPr>
              <a:t>stringstream</a:t>
            </a:r>
            <a:r>
              <a:rPr lang="en-US" sz="1800" dirty="0" smtClean="0">
                <a:latin typeface="Comic Sans MS" pitchFamily="66" charset="0"/>
              </a:rPr>
              <a:t> class. It operates much like the other</a:t>
            </a:r>
          </a:p>
          <a:p>
            <a:r>
              <a:rPr lang="en-US" sz="1800" dirty="0" smtClean="0">
                <a:latin typeface="Comic Sans MS" pitchFamily="66" charset="0"/>
              </a:rPr>
              <a:t>stream classes in C++, but instead of generating any</a:t>
            </a:r>
          </a:p>
          <a:p>
            <a:r>
              <a:rPr lang="en-US" sz="1800" dirty="0" smtClean="0">
                <a:latin typeface="Comic Sans MS" pitchFamily="66" charset="0"/>
              </a:rPr>
              <a:t>output, the </a:t>
            </a:r>
            <a:r>
              <a:rPr lang="en-US" sz="1800" dirty="0" err="1" smtClean="0">
                <a:latin typeface="Comic Sans MS" pitchFamily="66" charset="0"/>
              </a:rPr>
              <a:t>ostringstream</a:t>
            </a:r>
            <a:r>
              <a:rPr lang="en-US" sz="1800" dirty="0" smtClean="0">
                <a:latin typeface="Comic Sans MS" pitchFamily="66" charset="0"/>
              </a:rPr>
              <a:t> class generates a formatted</a:t>
            </a:r>
          </a:p>
          <a:p>
            <a:r>
              <a:rPr lang="en-US" sz="1800" dirty="0" smtClean="0">
                <a:latin typeface="Comic Sans MS" pitchFamily="66" charset="0"/>
              </a:rPr>
              <a:t>string in memory. </a:t>
            </a:r>
          </a:p>
          <a:p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To retrieve the string, use the </a:t>
            </a:r>
            <a:r>
              <a:rPr lang="en-US" sz="1800" dirty="0" err="1" smtClean="0">
                <a:latin typeface="Comic Sans MS" pitchFamily="66" charset="0"/>
              </a:rPr>
              <a:t>str</a:t>
            </a:r>
            <a:r>
              <a:rPr lang="en-US" sz="1800" dirty="0" smtClean="0">
                <a:latin typeface="Comic Sans MS" pitchFamily="66" charset="0"/>
              </a:rPr>
              <a:t>( ) function that</a:t>
            </a:r>
          </a:p>
          <a:p>
            <a:r>
              <a:rPr lang="en-US" sz="1800" dirty="0" smtClean="0">
                <a:latin typeface="Comic Sans MS" pitchFamily="66" charset="0"/>
              </a:rPr>
              <a:t>belongs to the </a:t>
            </a:r>
            <a:r>
              <a:rPr lang="en-US" sz="1800" dirty="0" err="1" smtClean="0">
                <a:latin typeface="Comic Sans MS" pitchFamily="66" charset="0"/>
              </a:rPr>
              <a:t>ostingstream</a:t>
            </a:r>
            <a:r>
              <a:rPr lang="en-US" sz="1800" dirty="0" smtClean="0">
                <a:latin typeface="Comic Sans MS" pitchFamily="66" charset="0"/>
              </a:rPr>
              <a:t> class.</a:t>
            </a:r>
          </a:p>
          <a:p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To use the </a:t>
            </a:r>
            <a:r>
              <a:rPr lang="en-US" sz="1800" dirty="0" err="1" smtClean="0">
                <a:latin typeface="Comic Sans MS" pitchFamily="66" charset="0"/>
              </a:rPr>
              <a:t>stringstream</a:t>
            </a:r>
            <a:r>
              <a:rPr lang="en-US" sz="1800" dirty="0" smtClean="0">
                <a:latin typeface="Comic Sans MS" pitchFamily="66" charset="0"/>
              </a:rPr>
              <a:t> class, #include &lt;</a:t>
            </a:r>
            <a:r>
              <a:rPr lang="en-US" sz="1800" dirty="0" err="1" smtClean="0">
                <a:latin typeface="Comic Sans MS" pitchFamily="66" charset="0"/>
              </a:rPr>
              <a:t>sstream</a:t>
            </a:r>
            <a:r>
              <a:rPr lang="en-US" sz="1800" dirty="0" smtClean="0">
                <a:latin typeface="Comic Sans MS" pitchFamily="66" charset="0"/>
              </a:rPr>
              <a:t>&gt;</a:t>
            </a:r>
            <a:endParaRPr lang="en-US" sz="1800" dirty="0">
              <a:latin typeface="Comic Sans MS" pitchFamily="66" charset="0"/>
            </a:endParaRPr>
          </a:p>
          <a:p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689483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The </a:t>
            </a:r>
            <a:r>
              <a:rPr lang="en-US" dirty="0" err="1" smtClean="0">
                <a:latin typeface="Comic Sans MS" pitchFamily="66" charset="0"/>
              </a:rPr>
              <a:t>toString</a:t>
            </a:r>
            <a:r>
              <a:rPr lang="en-US" dirty="0">
                <a:latin typeface="Comic Sans MS" pitchFamily="66" charset="0"/>
              </a:rPr>
              <a:t>( ) function in the </a:t>
            </a:r>
            <a:r>
              <a:rPr lang="en-US" dirty="0" smtClean="0">
                <a:latin typeface="Comic Sans MS" pitchFamily="66" charset="0"/>
              </a:rPr>
              <a:t>Creature </a:t>
            </a:r>
            <a:r>
              <a:rPr lang="en-US" dirty="0">
                <a:latin typeface="Comic Sans MS" pitchFamily="66" charset="0"/>
              </a:rPr>
              <a:t>class: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5614037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string Creature::</a:t>
            </a:r>
            <a:r>
              <a:rPr lang="en-US" sz="1800" dirty="0" err="1">
                <a:latin typeface="Comic Sans MS" pitchFamily="66" charset="0"/>
              </a:rPr>
              <a:t>toString</a:t>
            </a:r>
            <a:r>
              <a:rPr lang="en-US" sz="1800" dirty="0">
                <a:latin typeface="Comic Sans MS" pitchFamily="66" charset="0"/>
              </a:rPr>
              <a:t>( )</a:t>
            </a:r>
          </a:p>
          <a:p>
            <a:r>
              <a:rPr lang="en-US" sz="1800" dirty="0">
                <a:latin typeface="Comic Sans MS" pitchFamily="66" charset="0"/>
              </a:rPr>
              <a:t>{</a:t>
            </a:r>
          </a:p>
          <a:p>
            <a:r>
              <a:rPr lang="en-US" sz="1800" dirty="0" smtClean="0">
                <a:latin typeface="Comic Sans MS" pitchFamily="66" charset="0"/>
              </a:rPr>
              <a:t>     </a:t>
            </a:r>
            <a:r>
              <a:rPr lang="en-US" sz="1800" dirty="0" err="1" smtClean="0">
                <a:latin typeface="Comic Sans MS" pitchFamily="66" charset="0"/>
              </a:rPr>
              <a:t>ostringstream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out</a:t>
            </a:r>
            <a:r>
              <a:rPr lang="en-US" sz="1800" dirty="0" smtClean="0">
                <a:latin typeface="Comic Sans MS" pitchFamily="66" charset="0"/>
              </a:rPr>
              <a:t>;</a:t>
            </a:r>
          </a:p>
          <a:p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     out </a:t>
            </a:r>
            <a:r>
              <a:rPr lang="en-US" sz="1800" dirty="0">
                <a:latin typeface="Comic Sans MS" pitchFamily="66" charset="0"/>
              </a:rPr>
              <a:t>&lt;&lt; "My name is " &lt;&lt; name &lt;&lt; " .\n </a:t>
            </a:r>
            <a:endParaRPr lang="en-US" sz="1800" dirty="0" smtClean="0">
              <a:latin typeface="Comic Sans MS" pitchFamily="66" charset="0"/>
            </a:endParaRPr>
          </a:p>
          <a:p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smtClean="0">
                <a:latin typeface="Comic Sans MS" pitchFamily="66" charset="0"/>
              </a:rPr>
              <a:t>    out &lt;&lt; I </a:t>
            </a:r>
            <a:r>
              <a:rPr lang="en-US" sz="1800" dirty="0">
                <a:latin typeface="Comic Sans MS" pitchFamily="66" charset="0"/>
              </a:rPr>
              <a:t>have " &lt;&lt; strength &lt;&lt; " strength points</a:t>
            </a:r>
            <a:r>
              <a:rPr lang="en-US" sz="1800" dirty="0" smtClean="0">
                <a:latin typeface="Comic Sans MS" pitchFamily="66" charset="0"/>
              </a:rPr>
              <a:t>";</a:t>
            </a:r>
          </a:p>
          <a:p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     return </a:t>
            </a:r>
            <a:r>
              <a:rPr lang="en-US" sz="1800" dirty="0" err="1">
                <a:latin typeface="Comic Sans MS" pitchFamily="66" charset="0"/>
              </a:rPr>
              <a:t>out.str</a:t>
            </a:r>
            <a:r>
              <a:rPr lang="en-US" sz="1800" dirty="0">
                <a:latin typeface="Comic Sans MS" pitchFamily="66" charset="0"/>
              </a:rPr>
              <a:t>( );</a:t>
            </a:r>
          </a:p>
          <a:p>
            <a:r>
              <a:rPr lang="en-US" sz="1800" dirty="0">
                <a:latin typeface="Comic Sans MS" pitchFamily="66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16096" y="5610805"/>
            <a:ext cx="41793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Notice how the stream insertion operator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works here just like it does with an I/O 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stream.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495" y="2932065"/>
            <a:ext cx="3459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// create an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ostringstream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object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8949" y="4789278"/>
            <a:ext cx="3398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// get the string from the object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286360" y="1379349"/>
            <a:ext cx="651011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The </a:t>
            </a:r>
            <a:r>
              <a:rPr lang="en-US" dirty="0" err="1" smtClean="0">
                <a:latin typeface="Comic Sans MS" pitchFamily="66" charset="0"/>
              </a:rPr>
              <a:t>toString</a:t>
            </a:r>
            <a:r>
              <a:rPr lang="en-US" dirty="0">
                <a:latin typeface="Comic Sans MS" pitchFamily="66" charset="0"/>
              </a:rPr>
              <a:t>( ) function in the </a:t>
            </a:r>
            <a:r>
              <a:rPr lang="en-US" dirty="0" smtClean="0">
                <a:latin typeface="Comic Sans MS" pitchFamily="66" charset="0"/>
              </a:rPr>
              <a:t>Dwarf </a:t>
            </a:r>
            <a:r>
              <a:rPr lang="en-US" dirty="0">
                <a:latin typeface="Comic Sans MS" pitchFamily="66" charset="0"/>
              </a:rPr>
              <a:t>class: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493878" y="2147234"/>
            <a:ext cx="4971233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string Dwarf::</a:t>
            </a:r>
            <a:r>
              <a:rPr lang="en-US" sz="1800" dirty="0" err="1">
                <a:latin typeface="Comic Sans MS" pitchFamily="66" charset="0"/>
              </a:rPr>
              <a:t>toString</a:t>
            </a:r>
            <a:r>
              <a:rPr lang="en-US" sz="1800" dirty="0">
                <a:latin typeface="Comic Sans MS" pitchFamily="66" charset="0"/>
              </a:rPr>
              <a:t>( )</a:t>
            </a:r>
          </a:p>
          <a:p>
            <a:r>
              <a:rPr lang="en-US" sz="1800" dirty="0">
                <a:latin typeface="Comic Sans MS" pitchFamily="66" charset="0"/>
              </a:rPr>
              <a:t>{</a:t>
            </a:r>
          </a:p>
          <a:p>
            <a:r>
              <a:rPr lang="en-US" sz="1800" dirty="0" smtClean="0">
                <a:latin typeface="Comic Sans MS" pitchFamily="66" charset="0"/>
              </a:rPr>
              <a:t>     </a:t>
            </a:r>
            <a:r>
              <a:rPr lang="en-US" sz="1800" dirty="0" err="1" smtClean="0">
                <a:latin typeface="Comic Sans MS" pitchFamily="66" charset="0"/>
              </a:rPr>
              <a:t>ostringstream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oss</a:t>
            </a:r>
            <a:r>
              <a:rPr lang="en-US" sz="1800" dirty="0" smtClean="0">
                <a:latin typeface="Comic Sans MS" pitchFamily="66" charset="0"/>
              </a:rPr>
              <a:t>;</a:t>
            </a:r>
          </a:p>
          <a:p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     </a:t>
            </a:r>
            <a:r>
              <a:rPr lang="en-US" sz="1800" dirty="0" err="1" smtClean="0">
                <a:latin typeface="Comic Sans MS" pitchFamily="66" charset="0"/>
              </a:rPr>
              <a:t>oss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&lt;&lt; Creature::</a:t>
            </a:r>
            <a:r>
              <a:rPr lang="en-US" sz="1800" dirty="0" err="1">
                <a:latin typeface="Comic Sans MS" pitchFamily="66" charset="0"/>
              </a:rPr>
              <a:t>toString</a:t>
            </a:r>
            <a:r>
              <a:rPr lang="en-US" sz="1800" dirty="0">
                <a:latin typeface="Comic Sans MS" pitchFamily="66" charset="0"/>
              </a:rPr>
              <a:t>( </a:t>
            </a:r>
            <a:r>
              <a:rPr lang="en-US" sz="1800" dirty="0" smtClean="0">
                <a:latin typeface="Comic Sans MS" pitchFamily="66" charset="0"/>
              </a:rPr>
              <a:t>);</a:t>
            </a:r>
          </a:p>
          <a:p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smtClean="0">
                <a:latin typeface="Comic Sans MS" pitchFamily="66" charset="0"/>
              </a:rPr>
              <a:t>    </a:t>
            </a:r>
            <a:r>
              <a:rPr lang="en-US" sz="1800" dirty="0" err="1" smtClean="0">
                <a:latin typeface="Comic Sans MS" pitchFamily="66" charset="0"/>
              </a:rPr>
              <a:t>oss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&lt;&lt; ", " &lt;&lt; weapons &lt;&lt; " weapons, and </a:t>
            </a:r>
            <a:r>
              <a:rPr lang="en-US" sz="1800" dirty="0" smtClean="0">
                <a:latin typeface="Comic Sans MS" pitchFamily="66" charset="0"/>
              </a:rPr>
              <a:t>“;</a:t>
            </a:r>
          </a:p>
          <a:p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smtClean="0">
                <a:latin typeface="Comic Sans MS" pitchFamily="66" charset="0"/>
              </a:rPr>
              <a:t>    </a:t>
            </a:r>
            <a:r>
              <a:rPr lang="en-US" sz="1800" dirty="0" err="1" smtClean="0">
                <a:latin typeface="Comic Sans MS" pitchFamily="66" charset="0"/>
              </a:rPr>
              <a:t>oss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&lt;&lt; </a:t>
            </a:r>
            <a:r>
              <a:rPr lang="en-US" sz="1800" dirty="0" err="1">
                <a:latin typeface="Comic Sans MS" pitchFamily="66" charset="0"/>
              </a:rPr>
              <a:t>getFightPoints</a:t>
            </a:r>
            <a:r>
              <a:rPr lang="en-US" sz="1800" dirty="0">
                <a:latin typeface="Comic Sans MS" pitchFamily="66" charset="0"/>
              </a:rPr>
              <a:t>( ) &lt;&lt; " fight points</a:t>
            </a:r>
            <a:r>
              <a:rPr lang="en-US" sz="1800" dirty="0" smtClean="0">
                <a:latin typeface="Comic Sans MS" pitchFamily="66" charset="0"/>
              </a:rPr>
              <a:t>.";</a:t>
            </a:r>
          </a:p>
          <a:p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     return </a:t>
            </a:r>
            <a:r>
              <a:rPr lang="en-US" sz="1800" dirty="0" err="1">
                <a:latin typeface="Comic Sans MS" pitchFamily="66" charset="0"/>
              </a:rPr>
              <a:t>oss.str</a:t>
            </a:r>
            <a:r>
              <a:rPr lang="en-US" sz="1800" dirty="0">
                <a:latin typeface="Comic Sans MS" pitchFamily="66" charset="0"/>
              </a:rPr>
              <a:t>( );</a:t>
            </a:r>
          </a:p>
          <a:p>
            <a:r>
              <a:rPr lang="en-US" sz="1800" dirty="0">
                <a:latin typeface="Comic Sans MS" pitchFamily="66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69457" y="2727702"/>
            <a:ext cx="2164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// create the object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2949" y="3227435"/>
            <a:ext cx="3927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// call the base class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toString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function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5111" y="4395494"/>
            <a:ext cx="2634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//add Dwarf unique stuff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6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0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xfrm>
            <a:off x="1714500" y="928688"/>
            <a:ext cx="62245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Polymorphic Variables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639888" y="2435225"/>
            <a:ext cx="3092513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Consider the statement: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Creature* </a:t>
            </a:r>
            <a:r>
              <a:rPr lang="en-US" sz="2000" i="1" dirty="0" smtClean="0">
                <a:latin typeface="Comic Sans MS" pitchFamily="66" charset="0"/>
              </a:rPr>
              <a:t>cr1;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604963" y="3710599"/>
            <a:ext cx="600837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The declared </a:t>
            </a:r>
            <a:r>
              <a:rPr lang="en-US" sz="2000" dirty="0" smtClean="0">
                <a:latin typeface="Comic Sans MS" pitchFamily="66" charset="0"/>
              </a:rPr>
              <a:t>type of the pointer </a:t>
            </a:r>
            <a:r>
              <a:rPr lang="en-US" sz="2000" i="1" dirty="0" smtClean="0">
                <a:latin typeface="Comic Sans MS" pitchFamily="66" charset="0"/>
              </a:rPr>
              <a:t>cr1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is </a:t>
            </a:r>
            <a:r>
              <a:rPr lang="en-US" sz="2000" dirty="0" smtClean="0">
                <a:latin typeface="Comic Sans MS" pitchFamily="66" charset="0"/>
              </a:rPr>
              <a:t>Creature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651000" y="4417766"/>
            <a:ext cx="6534161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However, </a:t>
            </a:r>
            <a:r>
              <a:rPr lang="en-US" sz="2000" i="1" dirty="0" smtClean="0">
                <a:latin typeface="Comic Sans MS" pitchFamily="66" charset="0"/>
              </a:rPr>
              <a:t>cr1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can potentially hold </a:t>
            </a:r>
            <a:r>
              <a:rPr lang="en-US" sz="2000" dirty="0" smtClean="0">
                <a:latin typeface="Comic Sans MS" pitchFamily="66" charset="0"/>
              </a:rPr>
              <a:t>the address of an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object </a:t>
            </a:r>
            <a:r>
              <a:rPr lang="en-US" sz="2000" dirty="0">
                <a:latin typeface="Comic Sans MS" pitchFamily="66" charset="0"/>
              </a:rPr>
              <a:t>of a different type. In particular, it can </a:t>
            </a:r>
          </a:p>
          <a:p>
            <a:r>
              <a:rPr lang="en-US" sz="2000" dirty="0">
                <a:latin typeface="Comic Sans MS" pitchFamily="66" charset="0"/>
              </a:rPr>
              <a:t>hold </a:t>
            </a:r>
            <a:r>
              <a:rPr lang="en-US" sz="2000" dirty="0" smtClean="0">
                <a:latin typeface="Comic Sans MS" pitchFamily="66" charset="0"/>
              </a:rPr>
              <a:t>the address of </a:t>
            </a:r>
            <a:r>
              <a:rPr lang="en-US" sz="2000" dirty="0">
                <a:latin typeface="Comic Sans MS" pitchFamily="66" charset="0"/>
              </a:rPr>
              <a:t>an object of any class derived </a:t>
            </a:r>
          </a:p>
          <a:p>
            <a:r>
              <a:rPr lang="en-US" sz="2000" dirty="0">
                <a:latin typeface="Comic Sans MS" pitchFamily="66" charset="0"/>
              </a:rPr>
              <a:t>from </a:t>
            </a:r>
            <a:r>
              <a:rPr lang="en-US" sz="2000" dirty="0" smtClean="0">
                <a:latin typeface="Comic Sans MS" pitchFamily="66" charset="0"/>
              </a:rPr>
              <a:t>Creature. 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  <p:bldP spid="983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600200" y="685800"/>
            <a:ext cx="65532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We gain a lot of productivity and functionality if we factor the common elements out into a </a:t>
            </a:r>
            <a:r>
              <a:rPr lang="en-US" b="1" u="sng" dirty="0">
                <a:latin typeface="Comic Sans MS" pitchFamily="66" charset="0"/>
              </a:rPr>
              <a:t>base</a:t>
            </a:r>
            <a:r>
              <a:rPr lang="en-US" dirty="0">
                <a:latin typeface="Comic Sans MS" pitchFamily="66" charset="0"/>
              </a:rPr>
              <a:t> class.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3733800" y="2133600"/>
            <a:ext cx="1828800" cy="1371600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CC6600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3962400" y="2209800"/>
            <a:ext cx="1450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Comic Sans MS" pitchFamily="66" charset="0"/>
              </a:rPr>
              <a:t>Creature</a:t>
            </a:r>
          </a:p>
        </p:txBody>
      </p:sp>
      <p:sp>
        <p:nvSpPr>
          <p:cNvPr id="23557" name="Line 12"/>
          <p:cNvSpPr>
            <a:spLocks noChangeShapeType="1"/>
          </p:cNvSpPr>
          <p:nvPr/>
        </p:nvSpPr>
        <p:spPr bwMode="auto">
          <a:xfrm flipV="1">
            <a:off x="2971800" y="3505200"/>
            <a:ext cx="1447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13"/>
          <p:cNvSpPr>
            <a:spLocks noChangeShapeType="1"/>
          </p:cNvSpPr>
          <p:nvPr/>
        </p:nvSpPr>
        <p:spPr bwMode="auto">
          <a:xfrm flipV="1">
            <a:off x="4572000" y="3505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14"/>
          <p:cNvSpPr>
            <a:spLocks noChangeShapeType="1"/>
          </p:cNvSpPr>
          <p:nvPr/>
        </p:nvSpPr>
        <p:spPr bwMode="auto">
          <a:xfrm flipH="1" flipV="1">
            <a:off x="4953000" y="3505200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Text Box 15"/>
          <p:cNvSpPr txBox="1">
            <a:spLocks noChangeArrowheads="1"/>
          </p:cNvSpPr>
          <p:nvPr/>
        </p:nvSpPr>
        <p:spPr bwMode="auto">
          <a:xfrm>
            <a:off x="4114800" y="2590800"/>
            <a:ext cx="10230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Comic Sans MS" pitchFamily="66" charset="0"/>
              </a:rPr>
              <a:t>name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mic Sans MS" pitchFamily="66" charset="0"/>
              </a:rPr>
              <a:t>strength</a:t>
            </a:r>
            <a:endParaRPr lang="en-US" sz="16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3561" name="Text Box 16"/>
          <p:cNvSpPr txBox="1">
            <a:spLocks noChangeArrowheads="1"/>
          </p:cNvSpPr>
          <p:nvPr/>
        </p:nvSpPr>
        <p:spPr bwMode="auto">
          <a:xfrm>
            <a:off x="2514600" y="5943600"/>
            <a:ext cx="856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Dwarf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3562" name="Text Box 17"/>
          <p:cNvSpPr txBox="1">
            <a:spLocks noChangeArrowheads="1"/>
          </p:cNvSpPr>
          <p:nvPr/>
        </p:nvSpPr>
        <p:spPr bwMode="auto">
          <a:xfrm>
            <a:off x="4114800" y="5943600"/>
            <a:ext cx="50847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Elf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3563" name="Text Box 18"/>
          <p:cNvSpPr txBox="1">
            <a:spLocks noChangeArrowheads="1"/>
          </p:cNvSpPr>
          <p:nvPr/>
        </p:nvSpPr>
        <p:spPr bwMode="auto">
          <a:xfrm>
            <a:off x="5410200" y="5943600"/>
            <a:ext cx="73770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Fairy</a:t>
            </a:r>
            <a:endParaRPr lang="en-US" sz="1800" dirty="0">
              <a:latin typeface="Comic Sans MS" pitchFamily="66" charset="0"/>
            </a:endParaRPr>
          </a:p>
        </p:txBody>
      </p:sp>
      <p:pic>
        <p:nvPicPr>
          <p:cNvPr id="23564" name="Picture 4" descr="dwa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343400"/>
            <a:ext cx="1193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5" descr="el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267200"/>
            <a:ext cx="10477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6" descr="fai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267200"/>
            <a:ext cx="11223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Text Box 19"/>
          <p:cNvSpPr txBox="1">
            <a:spLocks noChangeArrowheads="1"/>
          </p:cNvSpPr>
          <p:nvPr/>
        </p:nvSpPr>
        <p:spPr bwMode="auto">
          <a:xfrm>
            <a:off x="5867400" y="2590800"/>
            <a:ext cx="1270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Base class</a:t>
            </a:r>
          </a:p>
        </p:txBody>
      </p:sp>
      <p:sp>
        <p:nvSpPr>
          <p:cNvPr id="23568" name="Text Box 20"/>
          <p:cNvSpPr txBox="1">
            <a:spLocks noChangeArrowheads="1"/>
          </p:cNvSpPr>
          <p:nvPr/>
        </p:nvSpPr>
        <p:spPr bwMode="auto">
          <a:xfrm>
            <a:off x="6629400" y="4800600"/>
            <a:ext cx="16271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Derived Class</a:t>
            </a:r>
          </a:p>
        </p:txBody>
      </p:sp>
      <p:sp>
        <p:nvSpPr>
          <p:cNvPr id="23569" name="Text Box 21"/>
          <p:cNvSpPr txBox="1">
            <a:spLocks noChangeArrowheads="1"/>
          </p:cNvSpPr>
          <p:nvPr/>
        </p:nvSpPr>
        <p:spPr bwMode="auto">
          <a:xfrm>
            <a:off x="6096000" y="2971800"/>
            <a:ext cx="2000250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Sometimes also called</a:t>
            </a:r>
          </a:p>
          <a:p>
            <a:pPr>
              <a:buFontTx/>
              <a:buChar char="•"/>
            </a:pPr>
            <a:r>
              <a:rPr lang="en-US" sz="1400">
                <a:latin typeface="Comic Sans MS" pitchFamily="66" charset="0"/>
              </a:rPr>
              <a:t> parent class</a:t>
            </a:r>
          </a:p>
          <a:p>
            <a:pPr>
              <a:buFontTx/>
              <a:buChar char="•"/>
            </a:pPr>
            <a:r>
              <a:rPr lang="en-US" sz="1400">
                <a:latin typeface="Comic Sans MS" pitchFamily="66" charset="0"/>
              </a:rPr>
              <a:t> super class</a:t>
            </a:r>
          </a:p>
        </p:txBody>
      </p:sp>
      <p:sp>
        <p:nvSpPr>
          <p:cNvPr id="23570" name="Text Box 22"/>
          <p:cNvSpPr txBox="1">
            <a:spLocks noChangeArrowheads="1"/>
          </p:cNvSpPr>
          <p:nvPr/>
        </p:nvSpPr>
        <p:spPr bwMode="auto">
          <a:xfrm>
            <a:off x="6934200" y="5257800"/>
            <a:ext cx="2000250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Sometimes also called</a:t>
            </a:r>
          </a:p>
          <a:p>
            <a:pPr>
              <a:buFontTx/>
              <a:buChar char="•"/>
            </a:pPr>
            <a:r>
              <a:rPr lang="en-US" sz="1400">
                <a:latin typeface="Comic Sans MS" pitchFamily="66" charset="0"/>
              </a:rPr>
              <a:t> child class</a:t>
            </a:r>
          </a:p>
          <a:p>
            <a:pPr>
              <a:buFontTx/>
              <a:buChar char="•"/>
            </a:pPr>
            <a:r>
              <a:rPr lang="en-US" sz="1400">
                <a:latin typeface="Comic Sans MS" pitchFamily="66" charset="0"/>
              </a:rPr>
              <a:t> sub class</a:t>
            </a:r>
          </a:p>
        </p:txBody>
      </p:sp>
      <p:sp>
        <p:nvSpPr>
          <p:cNvPr id="23571" name="Text Box 23"/>
          <p:cNvSpPr txBox="1">
            <a:spLocks noChangeArrowheads="1"/>
          </p:cNvSpPr>
          <p:nvPr/>
        </p:nvSpPr>
        <p:spPr bwMode="auto">
          <a:xfrm>
            <a:off x="457200" y="3124200"/>
            <a:ext cx="28987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Comic Sans MS" pitchFamily="66" charset="0"/>
              </a:rPr>
              <a:t>This relationship is called</a:t>
            </a:r>
          </a:p>
          <a:p>
            <a:pPr algn="ctr"/>
            <a:r>
              <a:rPr lang="en-US" sz="1800" b="1">
                <a:latin typeface="Comic Sans MS" pitchFamily="66" charset="0"/>
              </a:rPr>
              <a:t>Inheritance</a:t>
            </a:r>
            <a:r>
              <a:rPr lang="en-US" sz="180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25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14800" y="4419600"/>
            <a:ext cx="4706938" cy="203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1800" b="1" u="sng" dirty="0">
                <a:solidFill>
                  <a:srgbClr val="FFC000"/>
                </a:solidFill>
                <a:latin typeface="Comic Sans MS" pitchFamily="66" charset="0"/>
              </a:rPr>
              <a:t>protected</a:t>
            </a:r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modifier (#) tells us</a:t>
            </a:r>
          </a:p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that the variable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is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accessible</a:t>
            </a:r>
          </a:p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from within the Creature class </a:t>
            </a:r>
            <a:r>
              <a:rPr lang="en-US" sz="1800" b="1" u="sng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and</a:t>
            </a:r>
          </a:p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from within any derived classes. That is,</a:t>
            </a:r>
          </a:p>
          <a:p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functions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of the derived class can see the</a:t>
            </a:r>
          </a:p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protected data members defined in the </a:t>
            </a:r>
          </a:p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base class.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657600" y="1447800"/>
            <a:ext cx="1828800" cy="1371600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CC6600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3886200" y="1524000"/>
            <a:ext cx="1450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Comic Sans MS" pitchFamily="66" charset="0"/>
              </a:rPr>
              <a:t>Creature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4114800" y="1841500"/>
            <a:ext cx="10230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Comic Sans MS" pitchFamily="66" charset="0"/>
              </a:rPr>
              <a:t>name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mic Sans MS" pitchFamily="66" charset="0"/>
              </a:rPr>
              <a:t>strength</a:t>
            </a:r>
            <a:endParaRPr lang="en-US" sz="16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2133600" y="685800"/>
            <a:ext cx="5487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Let’s look at the base class definition</a:t>
            </a:r>
          </a:p>
        </p:txBody>
      </p:sp>
      <p:sp>
        <p:nvSpPr>
          <p:cNvPr id="27655" name="Text Box 14"/>
          <p:cNvSpPr txBox="1">
            <a:spLocks noChangeArrowheads="1"/>
          </p:cNvSpPr>
          <p:nvPr/>
        </p:nvSpPr>
        <p:spPr bwMode="auto">
          <a:xfrm>
            <a:off x="115259" y="1580581"/>
            <a:ext cx="4036682" cy="3477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class </a:t>
            </a:r>
            <a:r>
              <a:rPr lang="en-US" sz="2000" dirty="0">
                <a:latin typeface="Comic Sans MS" pitchFamily="66" charset="0"/>
              </a:rPr>
              <a:t>Creature</a:t>
            </a:r>
          </a:p>
          <a:p>
            <a:r>
              <a:rPr lang="en-US" sz="2000" dirty="0">
                <a:latin typeface="Comic Sans MS" pitchFamily="66" charset="0"/>
              </a:rPr>
              <a:t>{</a:t>
            </a:r>
          </a:p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b="1" dirty="0" smtClean="0">
                <a:solidFill>
                  <a:srgbClr val="FFC000"/>
                </a:solidFill>
                <a:latin typeface="Comic Sans MS" pitchFamily="66" charset="0"/>
              </a:rPr>
              <a:t>protected: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      </a:t>
            </a:r>
            <a:r>
              <a:rPr lang="en-US" sz="2000" dirty="0" smtClean="0">
                <a:latin typeface="Comic Sans MS" pitchFamily="66" charset="0"/>
              </a:rPr>
              <a:t>string </a:t>
            </a:r>
            <a:r>
              <a:rPr lang="en-US" sz="2000" dirty="0">
                <a:latin typeface="Comic Sans MS" pitchFamily="66" charset="0"/>
              </a:rPr>
              <a:t>name;</a:t>
            </a:r>
          </a:p>
          <a:p>
            <a:r>
              <a:rPr lang="en-US" sz="2000" dirty="0" smtClean="0">
                <a:latin typeface="Comic Sans MS" pitchFamily="66" charset="0"/>
              </a:rPr>
              <a:t>      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strength;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 smtClean="0">
                <a:latin typeface="Comic Sans MS" pitchFamily="66" charset="0"/>
              </a:rPr>
              <a:t>public:</a:t>
            </a:r>
          </a:p>
          <a:p>
            <a:r>
              <a:rPr lang="en-US" sz="2000" dirty="0" smtClean="0">
                <a:latin typeface="Comic Sans MS" pitchFamily="66" charset="0"/>
              </a:rPr>
              <a:t>      Creature</a:t>
            </a:r>
            <a:r>
              <a:rPr lang="en-US" sz="2000" dirty="0">
                <a:latin typeface="Comic Sans MS" pitchFamily="66" charset="0"/>
              </a:rPr>
              <a:t>( </a:t>
            </a:r>
            <a:r>
              <a:rPr lang="en-US" sz="2000" dirty="0" smtClean="0">
                <a:latin typeface="Comic Sans MS" pitchFamily="66" charset="0"/>
              </a:rPr>
              <a:t>);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 smtClean="0">
                <a:latin typeface="Comic Sans MS" pitchFamily="66" charset="0"/>
              </a:rPr>
              <a:t>   public 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getFightPoints</a:t>
            </a:r>
            <a:r>
              <a:rPr lang="en-US" sz="2000" dirty="0" smtClean="0">
                <a:latin typeface="Comic Sans MS" pitchFamily="66" charset="0"/>
              </a:rPr>
              <a:t>( );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      . . .</a:t>
            </a:r>
          </a:p>
          <a:p>
            <a:r>
              <a:rPr lang="en-US" sz="2000" dirty="0" smtClean="0">
                <a:latin typeface="Comic Sans MS" pitchFamily="66" charset="0"/>
              </a:rPr>
              <a:t>};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6686646" y="3445877"/>
            <a:ext cx="1828800" cy="1371600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CC6600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6915246" y="3522077"/>
            <a:ext cx="1450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Comic Sans MS" pitchFamily="66" charset="0"/>
              </a:rPr>
              <a:t>Creature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7143846" y="3839577"/>
            <a:ext cx="10230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Comic Sans MS" pitchFamily="66" charset="0"/>
              </a:rPr>
              <a:t>name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mic Sans MS" pitchFamily="66" charset="0"/>
              </a:rPr>
              <a:t>strength</a:t>
            </a:r>
            <a:endParaRPr lang="en-US" sz="16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2667000" y="533400"/>
            <a:ext cx="31101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And the </a:t>
            </a:r>
            <a:r>
              <a:rPr lang="en-US" dirty="0" smtClean="0">
                <a:latin typeface="Comic Sans MS" pitchFamily="66" charset="0"/>
              </a:rPr>
              <a:t>Dwarf </a:t>
            </a:r>
            <a:r>
              <a:rPr lang="en-US" dirty="0">
                <a:latin typeface="Comic Sans MS" pitchFamily="66" charset="0"/>
              </a:rPr>
              <a:t>class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2209800" y="3595100"/>
            <a:ext cx="3802644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class Dwarf </a:t>
            </a:r>
            <a:r>
              <a:rPr lang="en-US" sz="2000" dirty="0" smtClean="0">
                <a:solidFill>
                  <a:srgbClr val="FFC000"/>
                </a:solidFill>
                <a:latin typeface="Comic Sans MS" pitchFamily="66" charset="0"/>
              </a:rPr>
              <a:t>:</a:t>
            </a:r>
            <a:r>
              <a:rPr lang="en-US" sz="2000" dirty="0" smtClean="0">
                <a:latin typeface="Comic Sans MS" pitchFamily="66" charset="0"/>
              </a:rPr>
              <a:t> public Creature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{</a:t>
            </a:r>
          </a:p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 smtClean="0">
                <a:latin typeface="Comic Sans MS" pitchFamily="66" charset="0"/>
              </a:rPr>
              <a:t>private: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  </a:t>
            </a:r>
            <a:r>
              <a:rPr lang="en-US" sz="2000" dirty="0" err="1" smtClean="0">
                <a:latin typeface="Comic Sans MS" pitchFamily="66" charset="0"/>
              </a:rPr>
              <a:t>int</a:t>
            </a:r>
            <a:r>
              <a:rPr lang="en-US" sz="2000" dirty="0" smtClean="0">
                <a:latin typeface="Comic Sans MS" pitchFamily="66" charset="0"/>
              </a:rPr>
              <a:t> weapons;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   </a:t>
            </a:r>
            <a:r>
              <a:rPr lang="en-US" sz="2000" dirty="0" smtClean="0">
                <a:latin typeface="Comic Sans MS" pitchFamily="66" charset="0"/>
              </a:rPr>
              <a:t>public: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 Dwarf( );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      . . .</a:t>
            </a:r>
          </a:p>
          <a:p>
            <a:r>
              <a:rPr lang="en-US" sz="2000" dirty="0" smtClean="0">
                <a:latin typeface="Comic Sans MS" pitchFamily="66" charset="0"/>
              </a:rPr>
              <a:t>};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886305" y="1371600"/>
            <a:ext cx="5202065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dwarf class </a:t>
            </a:r>
            <a:r>
              <a:rPr lang="en-US" sz="1800" dirty="0" smtClean="0">
                <a:latin typeface="Comic Sans MS" pitchFamily="66" charset="0"/>
              </a:rPr>
              <a:t>inherits</a:t>
            </a:r>
            <a:r>
              <a:rPr lang="en-US" sz="1800" dirty="0" smtClean="0">
                <a:solidFill>
                  <a:srgbClr val="CCECFF"/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from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</a:t>
            </a:r>
          </a:p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Creature class.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This is shown by the arrow in</a:t>
            </a:r>
          </a:p>
          <a:p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 class diagram below. Inheritance means </a:t>
            </a:r>
          </a:p>
          <a:p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That a Dwarf object will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have everything that 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a Creature object has plus anything uniquely </a:t>
            </a:r>
          </a:p>
          <a:p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defined in the Dwarf class.</a:t>
            </a:r>
            <a:endParaRPr lang="en-US" sz="18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 flipH="1" flipV="1">
            <a:off x="7524846" y="4817477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6686646" y="5274677"/>
            <a:ext cx="1828800" cy="1295400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CC6600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7061475" y="5350877"/>
            <a:ext cx="10791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Comic Sans MS" pitchFamily="66" charset="0"/>
              </a:rPr>
              <a:t>Dwarf</a:t>
            </a:r>
            <a:endParaRPr lang="en-US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7143845" y="5943600"/>
            <a:ext cx="96693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omic Sans MS" pitchFamily="66" charset="0"/>
              </a:rPr>
              <a:t>weapons</a:t>
            </a:r>
            <a:endParaRPr lang="en-US" sz="16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810000" y="3125926"/>
            <a:ext cx="150561" cy="4691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136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78668" y="1371600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Inheritance and Pointers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2819400"/>
            <a:ext cx="6782626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Because of the is-a relationship, an object of a </a:t>
            </a:r>
            <a:r>
              <a:rPr lang="en-US" sz="2000" dirty="0" smtClean="0">
                <a:latin typeface="Comic Sans MS" pitchFamily="66" charset="0"/>
              </a:rPr>
              <a:t>derived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class </a:t>
            </a:r>
            <a:r>
              <a:rPr lang="en-US" sz="2000" dirty="0">
                <a:latin typeface="Comic Sans MS" pitchFamily="66" charset="0"/>
              </a:rPr>
              <a:t>can always be treated as an object of the</a:t>
            </a:r>
          </a:p>
          <a:p>
            <a:r>
              <a:rPr lang="en-US" sz="2000" dirty="0">
                <a:latin typeface="Comic Sans MS" pitchFamily="66" charset="0"/>
              </a:rPr>
              <a:t>corresponding base class.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In particular, you can always store </a:t>
            </a:r>
            <a:r>
              <a:rPr lang="en-US" sz="2000" dirty="0" smtClean="0">
                <a:latin typeface="Comic Sans MS" pitchFamily="66" charset="0"/>
              </a:rPr>
              <a:t>the address of a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derived class object in a base class </a:t>
            </a:r>
            <a:r>
              <a:rPr lang="en-US" sz="2000" dirty="0" smtClean="0">
                <a:latin typeface="Comic Sans MS" pitchFamily="66" charset="0"/>
              </a:rPr>
              <a:t>pointer.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1908</TotalTime>
  <Words>2773</Words>
  <Application>Microsoft Office PowerPoint</Application>
  <PresentationFormat>On-screen Show (4:3)</PresentationFormat>
  <Paragraphs>535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Comic Sans MS</vt:lpstr>
      <vt:lpstr>Tahoma</vt:lpstr>
      <vt:lpstr>Times New Roman</vt:lpstr>
      <vt:lpstr>Office Theme</vt:lpstr>
      <vt:lpstr>Polymorphism, Virtual Methods and Abstract Classes</vt:lpstr>
      <vt:lpstr>Topics</vt:lpstr>
      <vt:lpstr>Objectives</vt:lpstr>
      <vt:lpstr>PowerPoint Presentation</vt:lpstr>
      <vt:lpstr>Polymorphic Variables</vt:lpstr>
      <vt:lpstr>PowerPoint Presentation</vt:lpstr>
      <vt:lpstr>PowerPoint Presentation</vt:lpstr>
      <vt:lpstr>PowerPoint Presentation</vt:lpstr>
      <vt:lpstr>Inheritance and Pointers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Virtual Functions</vt:lpstr>
      <vt:lpstr>Rules for Polymorphism</vt:lpstr>
      <vt:lpstr>PowerPoint Presentation</vt:lpstr>
      <vt:lpstr>PowerPoint Presentation</vt:lpstr>
      <vt:lpstr>V-Tables</vt:lpstr>
      <vt:lpstr>V-Tables</vt:lpstr>
      <vt:lpstr>V-Tables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Another example</vt:lpstr>
      <vt:lpstr>Derived discount class</vt:lpstr>
      <vt:lpstr>Using virtual functions</vt:lpstr>
      <vt:lpstr>Pure Virtual Functions</vt:lpstr>
      <vt:lpstr>PowerPoint Presentation</vt:lpstr>
      <vt:lpstr>Abstract Classes</vt:lpstr>
      <vt:lpstr>Abstract Classes</vt:lpstr>
      <vt:lpstr>Upcasting vs. Downcasting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UVSC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subject>Polymorphism</dc:subject>
  <dc:creator>Roger deBry</dc:creator>
  <cp:lastModifiedBy>Doman, Marguerite</cp:lastModifiedBy>
  <cp:revision>134</cp:revision>
  <dcterms:created xsi:type="dcterms:W3CDTF">2002-02-14T16:20:32Z</dcterms:created>
  <dcterms:modified xsi:type="dcterms:W3CDTF">2017-11-06T15:18:10Z</dcterms:modified>
</cp:coreProperties>
</file>