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3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5" r:id="rId12"/>
    <p:sldId id="314" r:id="rId13"/>
    <p:sldId id="336" r:id="rId14"/>
    <p:sldId id="264" r:id="rId15"/>
    <p:sldId id="265" r:id="rId16"/>
    <p:sldId id="266" r:id="rId17"/>
    <p:sldId id="267" r:id="rId18"/>
    <p:sldId id="268" r:id="rId19"/>
    <p:sldId id="269" r:id="rId20"/>
    <p:sldId id="290" r:id="rId21"/>
    <p:sldId id="341" r:id="rId22"/>
    <p:sldId id="315" r:id="rId23"/>
    <p:sldId id="316" r:id="rId24"/>
    <p:sldId id="288" r:id="rId25"/>
    <p:sldId id="289" r:id="rId26"/>
    <p:sldId id="291" r:id="rId27"/>
    <p:sldId id="292" r:id="rId28"/>
    <p:sldId id="293" r:id="rId29"/>
    <p:sldId id="353" r:id="rId30"/>
    <p:sldId id="297" r:id="rId31"/>
    <p:sldId id="340" r:id="rId32"/>
    <p:sldId id="337" r:id="rId33"/>
    <p:sldId id="338" r:id="rId34"/>
    <p:sldId id="339" r:id="rId35"/>
    <p:sldId id="306" r:id="rId36"/>
    <p:sldId id="307" r:id="rId37"/>
    <p:sldId id="308" r:id="rId38"/>
    <p:sldId id="312" r:id="rId39"/>
    <p:sldId id="317" r:id="rId40"/>
    <p:sldId id="335" r:id="rId41"/>
    <p:sldId id="342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FF66FF"/>
    <a:srgbClr val="CC99FF"/>
    <a:srgbClr val="CC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EE7A19-0B45-4A56-995F-E0BD675C3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A731-941E-462E-8988-0659E82A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ACFB-A7D4-4434-8EF3-DE5B9B95A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FD53-ABAE-455F-8808-E76547DC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39CA-5FDF-4635-B050-53F66696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CBA8-1CD8-4F9A-AA95-515CC5B2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F762-5543-4D2E-AEE4-07CF62B0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F596-AAB7-40D1-BC01-1C7474EED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3049-8AB9-459B-9C33-313C323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BE89-627B-4D52-9967-8BA70528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9F54-F449-4BB7-B857-0F0C7C21C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fld id="{0A992185-0D2D-45F0-9A8D-D2D0752A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98BAC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8BAC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8BAC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8BAC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8BAC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8441" y="2404393"/>
            <a:ext cx="6096000" cy="1193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Pointers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81400" y="3048000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90800" y="3168650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000032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3968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v1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581400" y="4038600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90800" y="4159250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000036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248400" y="4114800"/>
            <a:ext cx="6508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v1Ptr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114800" y="4114800"/>
            <a:ext cx="1409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0 0 0 0 3 2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572000" y="3124200"/>
            <a:ext cx="5397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ahoma" pitchFamily="34" charset="0"/>
              </a:rPr>
              <a:t>4 5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44663" y="1919288"/>
            <a:ext cx="518318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Be careful when declaring pointers!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725863" y="3048000"/>
            <a:ext cx="20129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int *aptr, bptr;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97150" y="4987925"/>
            <a:ext cx="17145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aptr is a pointer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3432175" y="3498850"/>
            <a:ext cx="1012825" cy="15430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122863" y="4392613"/>
            <a:ext cx="1843087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but bptr is an int!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 flipV="1">
            <a:off x="5359400" y="3532188"/>
            <a:ext cx="474663" cy="892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87550" y="2586038"/>
            <a:ext cx="472598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you must declare them this way!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67125" y="3714750"/>
            <a:ext cx="21320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int *aptr, *bptr;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381" y="1124632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CECFF"/>
                </a:solidFill>
                <a:latin typeface="Comic Sans MS" pitchFamily="66" charset="0"/>
              </a:rPr>
              <a:t>Null Pointers</a:t>
            </a:r>
            <a:endParaRPr lang="en-US" sz="3600" dirty="0">
              <a:solidFill>
                <a:srgbClr val="CCEC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491" y="2043609"/>
            <a:ext cx="69445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There is a special value “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nullptr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” that is used to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indicate that a pointer does not point to anything.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When first declaring a pointer, it is a good idea to set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its value to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nullptr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like this: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intPtr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nullptr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You cannot dereference a null pointer. You should always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test a pointer before you use it, to make sure it is not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 NULL pointer: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if (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intPtr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!=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nullptr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. . .</a:t>
            </a:r>
          </a:p>
        </p:txBody>
      </p:sp>
    </p:spTree>
    <p:extLst>
      <p:ext uri="{BB962C8B-B14F-4D97-AF65-F5344CB8AC3E}">
        <p14:creationId xmlns:p14="http://schemas.microsoft.com/office/powerpoint/2010/main" val="2756119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28" y="877661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Pointer Assignment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0400" y="2466975"/>
            <a:ext cx="2222788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 v1, v2;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 *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v1Ptr, *v2Ptr;</a:t>
            </a:r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v1Ptr = &amp;v1;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*v1Ptr = 45;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v2Ptr = v1Ptr;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*v2Ptr = *v1Ptr;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2743200" y="2543175"/>
            <a:ext cx="304800" cy="304800"/>
          </a:xfrm>
          <a:prstGeom prst="ellipse">
            <a:avLst/>
          </a:prstGeom>
          <a:gradFill rotWithShape="1">
            <a:gsLst>
              <a:gs pos="0">
                <a:srgbClr val="FF66FF">
                  <a:alpha val="81000"/>
                </a:srgbClr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72200" y="2314575"/>
            <a:ext cx="2514600" cy="793750"/>
            <a:chOff x="3984" y="1152"/>
            <a:chExt cx="1584" cy="500"/>
          </a:xfrm>
        </p:grpSpPr>
        <p:sp>
          <p:nvSpPr>
            <p:cNvPr id="15376" name="Rectangle 5"/>
            <p:cNvSpPr>
              <a:spLocks noChangeArrowheads="1"/>
            </p:cNvSpPr>
            <p:nvPr/>
          </p:nvSpPr>
          <p:spPr bwMode="auto">
            <a:xfrm>
              <a:off x="4224" y="1152"/>
              <a:ext cx="768" cy="1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Rectangle 6"/>
            <p:cNvSpPr>
              <a:spLocks noChangeArrowheads="1"/>
            </p:cNvSpPr>
            <p:nvPr/>
          </p:nvSpPr>
          <p:spPr bwMode="auto">
            <a:xfrm>
              <a:off x="4224" y="1440"/>
              <a:ext cx="768" cy="1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7"/>
            <p:cNvSpPr txBox="1">
              <a:spLocks noChangeArrowheads="1"/>
            </p:cNvSpPr>
            <p:nvPr/>
          </p:nvSpPr>
          <p:spPr bwMode="auto">
            <a:xfrm>
              <a:off x="3984" y="1152"/>
              <a:ext cx="250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v1</a:t>
              </a:r>
            </a:p>
          </p:txBody>
        </p:sp>
        <p:sp>
          <p:nvSpPr>
            <p:cNvPr id="15379" name="Text Box 8"/>
            <p:cNvSpPr txBox="1">
              <a:spLocks noChangeArrowheads="1"/>
            </p:cNvSpPr>
            <p:nvPr/>
          </p:nvSpPr>
          <p:spPr bwMode="auto">
            <a:xfrm>
              <a:off x="3984" y="1440"/>
              <a:ext cx="250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v2</a:t>
              </a:r>
            </a:p>
          </p:txBody>
        </p:sp>
        <p:sp>
          <p:nvSpPr>
            <p:cNvPr id="15380" name="Text Box 9"/>
            <p:cNvSpPr txBox="1">
              <a:spLocks noChangeArrowheads="1"/>
            </p:cNvSpPr>
            <p:nvPr/>
          </p:nvSpPr>
          <p:spPr bwMode="auto">
            <a:xfrm>
              <a:off x="4992" y="1152"/>
              <a:ext cx="536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000032</a:t>
              </a:r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5032" y="1420"/>
              <a:ext cx="536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000036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43600" y="3457575"/>
            <a:ext cx="2743200" cy="793750"/>
            <a:chOff x="3840" y="1872"/>
            <a:chExt cx="1728" cy="500"/>
          </a:xfrm>
        </p:grpSpPr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4207" y="1872"/>
              <a:ext cx="768" cy="1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4207" y="2160"/>
              <a:ext cx="768" cy="19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15"/>
            <p:cNvSpPr txBox="1">
              <a:spLocks noChangeArrowheads="1"/>
            </p:cNvSpPr>
            <p:nvPr/>
          </p:nvSpPr>
          <p:spPr bwMode="auto">
            <a:xfrm>
              <a:off x="3840" y="1872"/>
              <a:ext cx="410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v1Ptr</a:t>
              </a:r>
            </a:p>
          </p:txBody>
        </p:sp>
        <p:sp>
          <p:nvSpPr>
            <p:cNvPr id="15373" name="Text Box 16"/>
            <p:cNvSpPr txBox="1">
              <a:spLocks noChangeArrowheads="1"/>
            </p:cNvSpPr>
            <p:nvPr/>
          </p:nvSpPr>
          <p:spPr bwMode="auto">
            <a:xfrm>
              <a:off x="3840" y="2160"/>
              <a:ext cx="410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v2Ptr</a:t>
              </a:r>
            </a:p>
          </p:txBody>
        </p:sp>
        <p:sp>
          <p:nvSpPr>
            <p:cNvPr id="15374" name="Text Box 17"/>
            <p:cNvSpPr txBox="1">
              <a:spLocks noChangeArrowheads="1"/>
            </p:cNvSpPr>
            <p:nvPr/>
          </p:nvSpPr>
          <p:spPr bwMode="auto">
            <a:xfrm>
              <a:off x="5032" y="1872"/>
              <a:ext cx="536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000040</a:t>
              </a:r>
            </a:p>
          </p:txBody>
        </p:sp>
        <p:sp>
          <p:nvSpPr>
            <p:cNvPr id="15375" name="Text Box 18"/>
            <p:cNvSpPr txBox="1">
              <a:spLocks noChangeArrowheads="1"/>
            </p:cNvSpPr>
            <p:nvPr/>
          </p:nvSpPr>
          <p:spPr bwMode="auto">
            <a:xfrm>
              <a:off x="5015" y="2140"/>
              <a:ext cx="536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000044</a:t>
              </a:r>
            </a:p>
          </p:txBody>
        </p:sp>
      </p:grp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6705600" y="3457575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000032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6934200" y="2314575"/>
            <a:ext cx="4064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45</a:t>
            </a: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6705600" y="3914775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000032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93E-6 L -3.33333E-6 0.08883 " pathEditMode="relative" ptsTypes="AA">
                                      <p:cBhvr>
                                        <p:cTn id="10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3 L -3.33333E-6 0.177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65 L -3.33333E-6 0.26648 " pathEditMode="relative" ptsTypes="AA">
                                      <p:cBhvr>
                                        <p:cTn id="26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6648 L -3.33333E-6 0.35531 " pathEditMode="relative" ptsTypes="AA">
                                      <p:cBhvr>
                                        <p:cTn id="34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5531 L -3.33333E-6 0.44413 " pathEditMode="relative" ptsTypes="AA">
                                      <p:cBhvr>
                                        <p:cTn id="42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  <p:bldP spid="179204" grpId="1" animBg="1"/>
      <p:bldP spid="179204" grpId="2" animBg="1"/>
      <p:bldP spid="179204" grpId="3" animBg="1"/>
      <p:bldP spid="179204" grpId="4" animBg="1"/>
      <p:bldP spid="179220" grpId="0"/>
      <p:bldP spid="179221" grpId="0"/>
      <p:bldP spid="1792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4302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Other Examples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19200" y="3324225"/>
            <a:ext cx="7227888" cy="1920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char *pc;		// a pointer to a character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char **pc;		// a pointer to a pointer to a character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char *pc[10];		// an array of pointers to characters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3347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void Pointer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95600" y="2135188"/>
            <a:ext cx="38147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Recall that pointers are typed.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57600" y="2886075"/>
            <a:ext cx="1504950" cy="2835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x = 3;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*xPtr;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float *yPtr;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xPtr = &amp;x;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yPtr = xPtr;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638800" y="5175250"/>
            <a:ext cx="2401888" cy="73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this assignment won’t work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because the pointer types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are not the same!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>
            <a:off x="5181600" y="5553075"/>
            <a:ext cx="381000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371600" y="1687513"/>
            <a:ext cx="7026275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void pointer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is a generic pointer type. That is, it can 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hold the address of any data type. So, we could use a void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pointer to write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21125" y="2971800"/>
            <a:ext cx="1504950" cy="2835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x = 3;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*xPtr;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void *yPtr;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xPtr = &amp;x;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yPtr = xPtr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;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47713" y="5032375"/>
            <a:ext cx="3140075" cy="73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Now this statement will compile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and execute with no errors because</a:t>
            </a:r>
          </a:p>
          <a:p>
            <a:pPr algn="l"/>
            <a:r>
              <a:rPr lang="en-US" sz="1400" i="1">
                <a:solidFill>
                  <a:srgbClr val="CCECFF"/>
                </a:solidFill>
                <a:latin typeface="Comic Sans MS" pitchFamily="66" charset="0"/>
              </a:rPr>
              <a:t>yPtr</a:t>
            </a:r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 is a generic pointer.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3171825" y="5649913"/>
            <a:ext cx="781050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48200" y="1676400"/>
            <a:ext cx="1866900" cy="344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x = 3;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*xPtr;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void *yPtr;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xPtr = &amp;x;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yPtr = 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cout &lt;&lt; *yPtr;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68363" y="4291013"/>
            <a:ext cx="3678237" cy="1581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However, this statement will not work.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Because a void pointer is generic, it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does not keep track of what kind of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data it points to. Therefore, the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computer cannot do the conversion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necessary to print out the data pointed to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by the void pointer.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079875" y="4953000"/>
            <a:ext cx="568325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Casting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1676400"/>
            <a:ext cx="4306888" cy="344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x = 3;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int *xPtr;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void *yPtr;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xPtr = &amp;x;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yPtr = xPtr;</a:t>
            </a:r>
          </a:p>
          <a:p>
            <a:pPr algn="l"/>
            <a:endParaRPr lang="en-US" sz="20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rgbClr val="CCECFF"/>
                </a:solidFill>
                <a:latin typeface="Tahoma" pitchFamily="34" charset="0"/>
              </a:rPr>
              <a:t>cout &lt;&lt; *(static_cast&lt;int*&gt;(yPtr) );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0038" y="4564063"/>
            <a:ext cx="3111500" cy="942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If we know what the data type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is that the pointer points to, we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can </a:t>
            </a:r>
            <a:r>
              <a:rPr lang="en-US" sz="1400" b="1">
                <a:solidFill>
                  <a:srgbClr val="CCECFF"/>
                </a:solidFill>
                <a:latin typeface="Comic Sans MS" pitchFamily="66" charset="0"/>
              </a:rPr>
              <a:t>cast</a:t>
            </a:r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 the pointer to the correct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type to make the statement work.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36900" y="5740400"/>
            <a:ext cx="4044950" cy="73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The type we are casting to, in this case an int*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appears in parenthesis in front of the variable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name.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257800" y="5105400"/>
            <a:ext cx="228600" cy="68580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44286" y="154305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Topics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22638" y="2838450"/>
            <a:ext cx="2563522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Pointers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Pointer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Arithmetic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Pointers and Arrays</a:t>
            </a:r>
          </a:p>
        </p:txBody>
      </p:sp>
      <p:pic>
        <p:nvPicPr>
          <p:cNvPr id="4100" name="Picture 6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2930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3283559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356921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Pointers and Arrays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404938" y="1730375"/>
            <a:ext cx="6335712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The name of an array is really a const pointer to the first</a:t>
            </a:r>
          </a:p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element in the array!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43188" y="2951163"/>
            <a:ext cx="4848225" cy="3173412"/>
            <a:chOff x="1665" y="1859"/>
            <a:chExt cx="3054" cy="1999"/>
          </a:xfrm>
        </p:grpSpPr>
        <p:grpSp>
          <p:nvGrpSpPr>
            <p:cNvPr id="28683" name="Group 10"/>
            <p:cNvGrpSpPr>
              <a:grpSpLocks/>
            </p:cNvGrpSpPr>
            <p:nvPr/>
          </p:nvGrpSpPr>
          <p:grpSpPr bwMode="auto">
            <a:xfrm>
              <a:off x="3782" y="1859"/>
              <a:ext cx="937" cy="1999"/>
              <a:chOff x="3782" y="1859"/>
              <a:chExt cx="937" cy="1999"/>
            </a:xfrm>
          </p:grpSpPr>
          <p:sp>
            <p:nvSpPr>
              <p:cNvPr id="28685" name="Rectangle 6"/>
              <p:cNvSpPr>
                <a:spLocks noChangeArrowheads="1"/>
              </p:cNvSpPr>
              <p:nvPr/>
            </p:nvSpPr>
            <p:spPr bwMode="auto">
              <a:xfrm>
                <a:off x="3789" y="1859"/>
                <a:ext cx="930" cy="1999"/>
              </a:xfrm>
              <a:prstGeom prst="rect">
                <a:avLst/>
              </a:prstGeom>
              <a:solidFill>
                <a:srgbClr val="CCFFFF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7"/>
              <p:cNvSpPr>
                <a:spLocks noChangeShapeType="1"/>
              </p:cNvSpPr>
              <p:nvPr/>
            </p:nvSpPr>
            <p:spPr bwMode="auto">
              <a:xfrm>
                <a:off x="3789" y="2866"/>
                <a:ext cx="9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8"/>
              <p:cNvSpPr>
                <a:spLocks noChangeShapeType="1"/>
              </p:cNvSpPr>
              <p:nvPr/>
            </p:nvSpPr>
            <p:spPr bwMode="auto">
              <a:xfrm>
                <a:off x="3782" y="2359"/>
                <a:ext cx="9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Line 9"/>
              <p:cNvSpPr>
                <a:spLocks noChangeShapeType="1"/>
              </p:cNvSpPr>
              <p:nvPr/>
            </p:nvSpPr>
            <p:spPr bwMode="auto">
              <a:xfrm>
                <a:off x="3782" y="3358"/>
                <a:ext cx="9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665" y="2059"/>
              <a:ext cx="1252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bg1"/>
                  </a:solidFill>
                  <a:latin typeface="Tahoma" pitchFamily="34" charset="0"/>
                </a:rPr>
                <a:t>int myArray [4];</a:t>
              </a:r>
            </a:p>
          </p:txBody>
        </p:sp>
      </p:grp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1039813" y="4019550"/>
            <a:ext cx="4802187" cy="2225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* myArray is an integer pointer.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* myArray is a const pointer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( so that the address of myArray is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not accidentally lost!)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* myArray can be assigned to a pointer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variable.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59100" y="2776538"/>
            <a:ext cx="3254375" cy="473075"/>
            <a:chOff x="1864" y="1749"/>
            <a:chExt cx="2050" cy="298"/>
          </a:xfrm>
        </p:grpSpPr>
        <p:sp>
          <p:nvSpPr>
            <p:cNvPr id="28679" name="Rectangle 15"/>
            <p:cNvSpPr>
              <a:spLocks noChangeArrowheads="1"/>
            </p:cNvSpPr>
            <p:nvPr/>
          </p:nvSpPr>
          <p:spPr bwMode="auto">
            <a:xfrm>
              <a:off x="2463" y="1749"/>
              <a:ext cx="979" cy="284"/>
            </a:xfrm>
            <a:prstGeom prst="rect">
              <a:avLst/>
            </a:prstGeom>
            <a:solidFill>
              <a:srgbClr val="CCFFCC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Line 16"/>
            <p:cNvSpPr>
              <a:spLocks noChangeShapeType="1"/>
            </p:cNvSpPr>
            <p:nvPr/>
          </p:nvSpPr>
          <p:spPr bwMode="auto">
            <a:xfrm>
              <a:off x="3026" y="1874"/>
              <a:ext cx="888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17"/>
            <p:cNvSpPr>
              <a:spLocks noChangeArrowheads="1"/>
            </p:cNvSpPr>
            <p:nvPr/>
          </p:nvSpPr>
          <p:spPr bwMode="auto">
            <a:xfrm>
              <a:off x="2984" y="1832"/>
              <a:ext cx="104" cy="97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8"/>
            <p:cNvSpPr txBox="1">
              <a:spLocks noChangeArrowheads="1"/>
            </p:cNvSpPr>
            <p:nvPr/>
          </p:nvSpPr>
          <p:spPr bwMode="auto">
            <a:xfrm>
              <a:off x="1864" y="1780"/>
              <a:ext cx="588" cy="2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myArray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6497" y="1900534"/>
            <a:ext cx="583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Array/Pointer Duality Law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322" y="3429000"/>
            <a:ext cx="4030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a[n] is identical to *(a + n)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where a is a pointer to an array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and n is an integer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offset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79068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460500" y="1631950"/>
            <a:ext cx="5234125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#include &lt;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iostream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&gt;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using namespace std;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main ( 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[ ] = {1, 3, 5, 7, 9};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"\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nintArray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" &lt;&lt;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endl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return 0;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56250" y="4738688"/>
            <a:ext cx="1754188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what will this </a:t>
            </a:r>
          </a:p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statement display?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 flipH="1" flipV="1">
            <a:off x="5645150" y="3897313"/>
            <a:ext cx="612775" cy="82550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60500" y="1631950"/>
            <a:ext cx="5567550" cy="378565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#include &lt;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iostream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&gt;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using namespace std;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main ( 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[ ] = {1, 3, 5, 7, 9};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"\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nintArray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" &lt;&lt;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    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“\n*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“ &lt;&lt; *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endl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return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0;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627688" y="4943475"/>
            <a:ext cx="1754187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what will this </a:t>
            </a:r>
          </a:p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statement display?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5788025" y="4171950"/>
            <a:ext cx="612775" cy="82550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74688" y="866775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Pointer Arithmetic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25588" y="2359025"/>
            <a:ext cx="5753100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Since a pointer is just a normal variable we can do arithmetic on it like we can for any other variable. For example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963738" y="3775075"/>
            <a:ext cx="5421312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int *myPtr;</a:t>
            </a: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myPtr++;		// increment the pointer</a:t>
            </a: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myPtr--;			// decrement the pointer</a:t>
            </a: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myPtr += 4;		// add four to myPtr</a:t>
            </a: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endParaRPr lang="en-US" sz="18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617663" y="2689225"/>
            <a:ext cx="1344612" cy="344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x[2];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*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x;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5;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++;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*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= 8;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543425" y="2789238"/>
            <a:ext cx="2058988" cy="506412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62475" y="3370263"/>
            <a:ext cx="2058988" cy="506412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811588" y="2876550"/>
            <a:ext cx="663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X[0]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790950" y="3405188"/>
            <a:ext cx="663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X[1]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6677025" y="2843213"/>
            <a:ext cx="10128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000016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696075" y="3413125"/>
            <a:ext cx="10128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000020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30638" y="3976688"/>
            <a:ext cx="3867150" cy="506412"/>
            <a:chOff x="2827" y="1643"/>
            <a:chExt cx="2436" cy="319"/>
          </a:xfrm>
        </p:grpSpPr>
        <p:sp>
          <p:nvSpPr>
            <p:cNvPr id="32786" name="Rectangle 4"/>
            <p:cNvSpPr>
              <a:spLocks noChangeArrowheads="1"/>
            </p:cNvSpPr>
            <p:nvPr/>
          </p:nvSpPr>
          <p:spPr bwMode="auto">
            <a:xfrm>
              <a:off x="3282" y="1643"/>
              <a:ext cx="1297" cy="319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Text Box 8"/>
            <p:cNvSpPr txBox="1">
              <a:spLocks noChangeArrowheads="1"/>
            </p:cNvSpPr>
            <p:nvPr/>
          </p:nvSpPr>
          <p:spPr bwMode="auto">
            <a:xfrm>
              <a:off x="2827" y="1678"/>
              <a:ext cx="40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bg1"/>
                  </a:solidFill>
                  <a:latin typeface="Tahoma" pitchFamily="34" charset="0"/>
                </a:rPr>
                <a:t>aPtr</a:t>
              </a:r>
            </a:p>
          </p:txBody>
        </p:sp>
        <p:sp>
          <p:nvSpPr>
            <p:cNvPr id="32788" name="Text Box 11"/>
            <p:cNvSpPr txBox="1">
              <a:spLocks noChangeArrowheads="1"/>
            </p:cNvSpPr>
            <p:nvPr/>
          </p:nvSpPr>
          <p:spPr bwMode="auto">
            <a:xfrm>
              <a:off x="4625" y="1656"/>
              <a:ext cx="63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bg1"/>
                  </a:solidFill>
                  <a:latin typeface="Tahoma" pitchFamily="34" charset="0"/>
                </a:rPr>
                <a:t>000024</a:t>
              </a:r>
            </a:p>
          </p:txBody>
        </p:sp>
      </p:grp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6699250" y="2286000"/>
            <a:ext cx="8763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u="sng">
                <a:solidFill>
                  <a:schemeClr val="bg1"/>
                </a:solidFill>
                <a:latin typeface="Tahoma" pitchFamily="34" charset="0"/>
              </a:rPr>
              <a:t>address</a:t>
            </a:r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1216025" y="2811463"/>
            <a:ext cx="198438" cy="198437"/>
          </a:xfrm>
          <a:prstGeom prst="ellipse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168900" y="4071938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000016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5357813" y="2903538"/>
            <a:ext cx="2952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5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3073400" y="5060950"/>
            <a:ext cx="5235575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CCECFF"/>
                </a:solidFill>
                <a:latin typeface="Comic Sans MS" pitchFamily="66" charset="0"/>
              </a:rPr>
              <a:t>Note:</a:t>
            </a:r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 When we increment a pointer, we increment it </a:t>
            </a:r>
          </a:p>
          <a:p>
            <a:pPr algn="l"/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by the </a:t>
            </a:r>
            <a:r>
              <a:rPr lang="en-US" sz="1600" u="sng">
                <a:solidFill>
                  <a:srgbClr val="CCECFF"/>
                </a:solidFill>
                <a:latin typeface="Comic Sans MS" pitchFamily="66" charset="0"/>
              </a:rPr>
              <a:t>size of the data type</a:t>
            </a:r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 it points to!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178425" y="4081463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000020</a:t>
            </a: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5368925" y="3455988"/>
            <a:ext cx="2952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8</a:t>
            </a:r>
          </a:p>
        </p:txBody>
      </p: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1262063" y="908050"/>
            <a:ext cx="6704012" cy="8302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Note however, that in C++, pointer arithmetic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is only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meaningful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within an array.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E-6 1.50821E-6 L 5.0E-6 0.08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8027 L 5.55556E-7 0.16701 " pathEditMode="relative" ptsTypes="AA">
                                      <p:cBhvr>
                                        <p:cTn id="14" dur="2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16701 L 5.27778E-6 0.26023 " pathEditMode="relative" ptsTypes="AA">
                                      <p:cBhvr>
                                        <p:cTn id="22" dur="2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26023 L 5.27778E-6 0.34837 " pathEditMode="relative" ptsTypes="AA">
                                      <p:cBhvr>
                                        <p:cTn id="30" dur="2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0.34837 L 5.27778E-6 0.43349 " pathEditMode="relative" ptsTypes="AA">
                                      <p:cBhvr>
                                        <p:cTn id="48" dur="2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9" grpId="0" animBg="1"/>
      <p:bldP spid="208909" grpId="1" animBg="1"/>
      <p:bldP spid="208909" grpId="2" animBg="1"/>
      <p:bldP spid="208909" grpId="3" animBg="1"/>
      <p:bldP spid="208909" grpId="4" animBg="1"/>
      <p:bldP spid="208912" grpId="0"/>
      <p:bldP spid="208912" grpId="1"/>
      <p:bldP spid="208913" grpId="0"/>
      <p:bldP spid="208914" grpId="0"/>
      <p:bldP spid="208915" grpId="0" build="allAtOnce"/>
      <p:bldP spid="2089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33400" y="865188"/>
            <a:ext cx="83772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Note the following interesting use of pointers and arrays</a:t>
            </a:r>
            <a:r>
              <a:rPr lang="en-US">
                <a:latin typeface="Comic Sans MS" pitchFamily="66" charset="0"/>
              </a:rPr>
              <a:t>.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66913" y="2171700"/>
            <a:ext cx="2528887" cy="31130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[4];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* 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arrayPtr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arrayPtr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= 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[3] = 125;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*(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arrayPtr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+ 3) = 125;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*(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+ 3) = 125;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arrayPtr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[3] = 125;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826000" y="2330450"/>
            <a:ext cx="2684463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the assignment works because</a:t>
            </a:r>
          </a:p>
          <a:p>
            <a:pPr algn="l"/>
            <a:r>
              <a:rPr lang="en-US" sz="1400" i="1">
                <a:solidFill>
                  <a:srgbClr val="CCECFF"/>
                </a:solidFill>
                <a:latin typeface="Comic Sans MS" pitchFamily="66" charset="0"/>
              </a:rPr>
              <a:t>myArray</a:t>
            </a:r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 is an int pointer.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3822700" y="2600325"/>
            <a:ext cx="1023938" cy="45085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030788" y="3673475"/>
            <a:ext cx="2855912" cy="73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use pointer arithmetic to move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the pointer to the 4</a:t>
            </a:r>
            <a:r>
              <a:rPr lang="en-US" sz="1400" baseline="30000">
                <a:solidFill>
                  <a:srgbClr val="CCECFF"/>
                </a:solidFill>
                <a:latin typeface="Comic Sans MS" pitchFamily="66" charset="0"/>
              </a:rPr>
              <a:t>th</a:t>
            </a:r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 element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in the array (3 times size of int)</a:t>
            </a:r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 flipH="1">
            <a:off x="4440238" y="3954463"/>
            <a:ext cx="627062" cy="66675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153025" y="4578350"/>
            <a:ext cx="2705100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aha … you can also use pointer 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arithmetic on the array name.</a:t>
            </a:r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 flipH="1" flipV="1">
            <a:off x="4516438" y="4594225"/>
            <a:ext cx="650875" cy="176213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5151438" y="5394325"/>
            <a:ext cx="2981325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and index notation on the pointer.</a:t>
            </a:r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 flipH="1" flipV="1">
            <a:off x="4152900" y="5133975"/>
            <a:ext cx="1058863" cy="441325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4"/>
          <p:cNvSpPr>
            <a:spLocks/>
          </p:cNvSpPr>
          <p:nvPr/>
        </p:nvSpPr>
        <p:spPr bwMode="auto">
          <a:xfrm>
            <a:off x="1685925" y="3646488"/>
            <a:ext cx="165100" cy="1597025"/>
          </a:xfrm>
          <a:prstGeom prst="leftBrace">
            <a:avLst>
              <a:gd name="adj1" fmla="val 80609"/>
              <a:gd name="adj2" fmla="val 50000"/>
            </a:avLst>
          </a:prstGeom>
          <a:noFill/>
          <a:ln w="254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466725" y="4159250"/>
            <a:ext cx="1219200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these are all</a:t>
            </a:r>
          </a:p>
          <a:p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equivalent.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92632" y="2818272"/>
            <a:ext cx="5732462" cy="11874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Great care should be taken when using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pointer arithmetic to be sure that the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pointer always points to valid data.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77356" y="4158343"/>
            <a:ext cx="4360489" cy="461665"/>
          </a:xfrm>
          <a:prstGeom prst="rect">
            <a:avLst/>
          </a:prstGeom>
          <a:solidFill>
            <a:srgbClr val="CCE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Pointers and C-Strings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33563" y="1784350"/>
            <a:ext cx="5848076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Recall that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 C-style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character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string is just an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array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characters that is null terminated.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56" y="4173694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  e  l  </a:t>
            </a:r>
            <a:r>
              <a:rPr lang="en-US" dirty="0" err="1" smtClean="0">
                <a:latin typeface="Comic Sans MS" pitchFamily="66" charset="0"/>
              </a:rPr>
              <a:t>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o    W  o  r  l  d  ‘\0’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28950" y="4173694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62325" y="4166018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657600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914775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00525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476750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19662" y="4166018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257800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86413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891213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257925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52019" y="3087076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char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msg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[ ]  = “Hello World”;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77356" y="4158343"/>
            <a:ext cx="4360489" cy="461665"/>
          </a:xfrm>
          <a:prstGeom prst="rect">
            <a:avLst/>
          </a:prstGeom>
          <a:solidFill>
            <a:srgbClr val="CCE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Pointers and C-Strings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052372" y="1786734"/>
            <a:ext cx="5410455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name of the array is a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constant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pointer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to the first character in the array.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56" y="4173694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  e  l  </a:t>
            </a:r>
            <a:r>
              <a:rPr lang="en-US" dirty="0" err="1" smtClean="0">
                <a:latin typeface="Comic Sans MS" pitchFamily="66" charset="0"/>
              </a:rPr>
              <a:t>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o    W  o  r  l  d  ‘\0’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028950" y="4173694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62325" y="4166018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657600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914775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00525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476750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19662" y="4166018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257800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86413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891213" y="4158343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257925" y="4163106"/>
            <a:ext cx="0" cy="4463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52019" y="3087076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char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msg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[ ]  = “Hello World”;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655" y="5286345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msg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stCxn id="8" idx="0"/>
          </p:cNvCxnSpPr>
          <p:nvPr/>
        </p:nvCxnSpPr>
        <p:spPr bwMode="auto">
          <a:xfrm flipV="1">
            <a:off x="2852019" y="4635359"/>
            <a:ext cx="0" cy="650986"/>
          </a:xfrm>
          <a:prstGeom prst="straightConnector1">
            <a:avLst/>
          </a:prstGeom>
          <a:solidFill>
            <a:schemeClr val="bg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3987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9359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46200" y="2027095"/>
            <a:ext cx="67770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on completion of this topic, students should be able to: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71625" y="2792270"/>
            <a:ext cx="6803466" cy="19389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Correctly use pointers in a C++ program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Take the address of a variable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Dereference a pointer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Do pointer arithmetic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Explain the relationship between an array and a pointer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Use pointers to access array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elements</a:t>
            </a:r>
          </a:p>
        </p:txBody>
      </p:sp>
      <p:pic>
        <p:nvPicPr>
          <p:cNvPr id="5125" name="Picture 7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287482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409560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9613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Functions that Return Arrays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63700" y="2005013"/>
            <a:ext cx="6259513" cy="3140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 function cannot return an entire array,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that is, the following is illegal: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     int [ ] someFunction ( );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To create a function that achieves the desired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result, write the function so that it returns a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pointer of the base type of the array, for example: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     int* someFunction ( );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735138" y="5697538"/>
            <a:ext cx="5424487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Warning: don’t return a pointer to data declared locally</a:t>
            </a:r>
          </a:p>
          <a:p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inside of the function!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371599"/>
            <a:ext cx="777240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The -&gt; Operator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477" y="2786742"/>
            <a:ext cx="8505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We normally use the dot operator to reference member data or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Member functions in an object. For example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myCircle.getArea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);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But if we have a pointer to the object we have to use the -&gt; operator,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like this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myCirclePtr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);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0008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393371"/>
            <a:ext cx="777240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The pointer “this”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909" y="2982686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Every object contains a data member named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this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that contains the address of the object itself.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09542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631371"/>
            <a:ext cx="777240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The implicit parameter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453" y="2307772"/>
            <a:ext cx="68050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When you send a message to an object, for example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myCircle.getArea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);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object that you send the message to is called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implicit parameter of the message. So, the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this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pointer points to the implicit parameter (i.e. the object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You are sending the message to).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4967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631371"/>
            <a:ext cx="777240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The implicit parameter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453" y="1905000"/>
            <a:ext cx="691247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So, in the function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myCircle.getArea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);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You could write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double Circle::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{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   return this-&gt;radius * this-&gt;radius * PI;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}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i.e. this-&gt;radius refers to the radius data member in the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object receiving the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getArea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message.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29034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833563" y="1651000"/>
            <a:ext cx="2122487" cy="579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Practice….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1268413" y="2519363"/>
            <a:ext cx="1885950" cy="2282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x;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y;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*p = &amp;x;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*q = &amp;y;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*p = 35;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*q = 98;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4946650" y="2225675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4946650" y="2895600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946650" y="3589338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4946650" y="4273550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4500563" y="2301875"/>
            <a:ext cx="3333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4500563" y="2960688"/>
            <a:ext cx="3159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y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4500563" y="3633788"/>
            <a:ext cx="3206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4500563" y="4327525"/>
            <a:ext cx="3159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q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119938" y="2335213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1000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7119938" y="3700463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1008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7119938" y="2973388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1004</a:t>
            </a: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7119938" y="4338638"/>
            <a:ext cx="669925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1012</a:t>
            </a:r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4140200" y="1379538"/>
            <a:ext cx="935038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variable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name</a:t>
            </a:r>
          </a:p>
        </p:txBody>
      </p:sp>
      <p:sp>
        <p:nvSpPr>
          <p:cNvPr id="38928" name="Text Box 18"/>
          <p:cNvSpPr txBox="1">
            <a:spLocks noChangeArrowheads="1"/>
          </p:cNvSpPr>
          <p:nvPr/>
        </p:nvSpPr>
        <p:spPr bwMode="auto">
          <a:xfrm>
            <a:off x="5129213" y="1930400"/>
            <a:ext cx="1681162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value in memory</a:t>
            </a: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6961188" y="1568450"/>
            <a:ext cx="9334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address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68413" y="2519363"/>
            <a:ext cx="1885950" cy="3013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x;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y;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*p = &amp;x;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int *q = &amp;y;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x = 35;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y = 46;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p = q;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 *p = 78;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946650" y="2225675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946650" y="2895600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946650" y="3589338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946650" y="4273550"/>
            <a:ext cx="2114550" cy="561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500563" y="2301875"/>
            <a:ext cx="3333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500563" y="2960688"/>
            <a:ext cx="3159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y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500563" y="3633788"/>
            <a:ext cx="3206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500563" y="4327525"/>
            <a:ext cx="3159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q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119938" y="2335213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1000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119938" y="3700463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1008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119938" y="2973388"/>
            <a:ext cx="706437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1004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119938" y="4338638"/>
            <a:ext cx="669925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1012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140200" y="1379538"/>
            <a:ext cx="935038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variable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name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129213" y="1930400"/>
            <a:ext cx="1681162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value in memory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961188" y="1568450"/>
            <a:ext cx="9334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address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920750" y="436563"/>
            <a:ext cx="4386263" cy="6064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Given the definitions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double values[ ] = {2, 3, 5, 17, 13};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double *p = values + 3;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Explain the meaning of: </a:t>
            </a:r>
          </a:p>
          <a:p>
            <a:pPr algn="l"/>
            <a:endParaRPr lang="en-US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values[1]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values + 1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*(values + 1)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p[1]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p + 1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	p - values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884238" y="2006600"/>
            <a:ext cx="40957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Suppose that you had the char array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281238" y="2732088"/>
            <a:ext cx="4119562" cy="52863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392363" y="2765425"/>
            <a:ext cx="39322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  h  i  s     i  s     g  o  o  d  .</a:t>
            </a:r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>
            <a:off x="2698750" y="2754313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3051175" y="2751138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3336925" y="2747963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>
            <a:off x="3622675" y="2755900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1"/>
          <p:cNvSpPr>
            <a:spLocks noChangeShapeType="1"/>
          </p:cNvSpPr>
          <p:nvPr/>
        </p:nvSpPr>
        <p:spPr bwMode="auto">
          <a:xfrm>
            <a:off x="3875088" y="2757488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4129088" y="2746375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3"/>
          <p:cNvSpPr>
            <a:spLocks noChangeShapeType="1"/>
          </p:cNvSpPr>
          <p:nvPr/>
        </p:nvSpPr>
        <p:spPr bwMode="auto">
          <a:xfrm>
            <a:off x="4425950" y="2746375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>
            <a:off x="4689475" y="2757488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>
            <a:off x="5043488" y="2747963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>
            <a:off x="5384800" y="2757488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>
            <a:off x="5735638" y="2754313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6075363" y="2754313"/>
            <a:ext cx="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9"/>
          <p:cNvSpPr txBox="1">
            <a:spLocks noChangeArrowheads="1"/>
          </p:cNvSpPr>
          <p:nvPr/>
        </p:nvSpPr>
        <p:spPr bwMode="auto">
          <a:xfrm>
            <a:off x="1787525" y="4398963"/>
            <a:ext cx="2439988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if you had a pointer,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 cPtr, that pointed here</a:t>
            </a:r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 flipV="1">
            <a:off x="3932238" y="3273425"/>
            <a:ext cx="36512" cy="13763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4622800" y="4035425"/>
            <a:ext cx="2779713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and you put a null </a:t>
            </a:r>
          </a:p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terminating character here</a:t>
            </a:r>
          </a:p>
        </p:txBody>
      </p:sp>
      <p:sp>
        <p:nvSpPr>
          <p:cNvPr id="42004" name="Line 22"/>
          <p:cNvSpPr>
            <a:spLocks noChangeShapeType="1"/>
          </p:cNvSpPr>
          <p:nvPr/>
        </p:nvSpPr>
        <p:spPr bwMode="auto">
          <a:xfrm flipH="1" flipV="1">
            <a:off x="4583113" y="3316288"/>
            <a:ext cx="396875" cy="9477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Text Box 23"/>
          <p:cNvSpPr txBox="1">
            <a:spLocks noChangeArrowheads="1"/>
          </p:cNvSpPr>
          <p:nvPr/>
        </p:nvSpPr>
        <p:spPr bwMode="auto">
          <a:xfrm>
            <a:off x="3922713" y="5500688"/>
            <a:ext cx="2544762" cy="825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then the statement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cout &lt;&lt; cPtr;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would display the word </a:t>
            </a:r>
            <a:r>
              <a:rPr lang="en-US" sz="1600" b="1" i="1">
                <a:solidFill>
                  <a:schemeClr val="bg1"/>
                </a:solidFill>
                <a:latin typeface="Comic Sans MS" pitchFamily="66" charset="0"/>
              </a:rPr>
              <a:t>is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75011" y="2677864"/>
            <a:ext cx="6227987" cy="19389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Pointers are one of the most powerful</a:t>
            </a:r>
          </a:p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but most difficult concepts to master in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programming.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Languages like C# don’t use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pointers, except under special conditions,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because they are so difficult.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465263" y="1674813"/>
            <a:ext cx="675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Review of functions to manipulate char arrays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589213" y="2665413"/>
            <a:ext cx="39385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strcat(char *str1, char *str2);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strcmp(char *str1, char *str2);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strcpy(char *str1, char *str2);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strlen(char *str);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28" y="1933583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Common Pointer Errors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790" y="3171724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Trying to dereference a NULL or uninitialized pointer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Confusing pointers with the data to which they point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Returning a pointer to data declared locally in a function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870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9269" y="2743199"/>
            <a:ext cx="4246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Pointers to Functions</a:t>
            </a:r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43590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6702" y="2248930"/>
            <a:ext cx="4482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Suppose that you wanted to display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 table of values like this: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8857" y="3657600"/>
            <a:ext cx="1534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lain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1</a:t>
            </a:r>
          </a:p>
          <a:p>
            <a:pPr marL="457200" indent="-457200" algn="l">
              <a:buAutoNum type="arabicPlain" startAt="2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4</a:t>
            </a:r>
          </a:p>
          <a:p>
            <a:pPr marL="457200" indent="-457200" algn="l">
              <a:buAutoNum type="arabicPlain" startAt="3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 9</a:t>
            </a:r>
          </a:p>
          <a:p>
            <a:pPr marL="457200" indent="-457200" algn="l">
              <a:buAutoNum type="arabicPlain" startAt="4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  16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329848" y="3491472"/>
            <a:ext cx="2092411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608857" y="3122140"/>
            <a:ext cx="3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6054" y="3122140"/>
            <a:ext cx="10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f(x) = x</a:t>
            </a:r>
            <a:r>
              <a:rPr lang="en-US" sz="18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US" sz="1800" baseline="3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267200" y="3122140"/>
            <a:ext cx="16476" cy="246311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8497646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5623" y="2180679"/>
            <a:ext cx="3708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You could write this function: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5623" y="3006811"/>
            <a:ext cx="3690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void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( )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for (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x = 0; x &lt; 10; x++)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{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y = x * x;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&lt;&lt; x &lt;&lt; ‘\t’ &lt;&lt; y &lt;&lt;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endl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}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89513511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402" y="2570207"/>
            <a:ext cx="53415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But suppose that you also wanted to output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 table of x and f(x) = x - 1?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or …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x and f(x) =  x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or …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1654" y="4160108"/>
            <a:ext cx="86497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38151" y="4160108"/>
            <a:ext cx="33724" cy="19758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571875" y="4160108"/>
            <a:ext cx="66675" cy="19758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638550" y="4160108"/>
            <a:ext cx="19050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234212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244" y="1167897"/>
            <a:ext cx="26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Function Pointers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044" y="2317687"/>
            <a:ext cx="6713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In C++ it is possible to pass the address of a function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as a parameter to another function. The prototype for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such a function looks like this: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585" y="3781097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void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doSomething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(*f)(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) );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0127" y="4549917"/>
            <a:ext cx="38972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CCECFF"/>
                </a:solidFill>
                <a:latin typeface="Comic Sans MS" pitchFamily="66" charset="0"/>
              </a:rPr>
              <a:t>This is a pointer to a function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CCECFF"/>
                </a:solidFill>
                <a:latin typeface="Comic Sans MS" pitchFamily="66" charset="0"/>
              </a:rPr>
              <a:t>  * The function takes an integer parameter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CCECFF"/>
                </a:solidFill>
                <a:latin typeface="Comic Sans MS" pitchFamily="66" charset="0"/>
              </a:rPr>
              <a:t>  * The function returns an integer</a:t>
            </a:r>
            <a:endParaRPr lang="en-US" sz="1400" dirty="0">
              <a:solidFill>
                <a:srgbClr val="CCECFF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591387" y="4106574"/>
            <a:ext cx="0" cy="36871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CCEC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7425908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2974" y="1684594"/>
            <a:ext cx="4225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Let’s write a function to compute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square of an integer: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7468" y="323747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800" dirty="0">
                <a:solidFill>
                  <a:schemeClr val="bg1"/>
                </a:solidFill>
                <a:latin typeface="Comic Sans MS" pitchFamily="66" charset="0"/>
              </a:rPr>
              <a:t>int square(int n</a:t>
            </a:r>
            <a:r>
              <a:rPr lang="pt-BR" sz="18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  <a:latin typeface="Comic Sans MS" pitchFamily="66" charset="0"/>
              </a:rPr>
              <a:t>      return </a:t>
            </a:r>
            <a:r>
              <a:rPr lang="pt-BR" sz="1800" dirty="0">
                <a:solidFill>
                  <a:schemeClr val="bg1"/>
                </a:solidFill>
                <a:latin typeface="Comic Sans MS" pitchFamily="66" charset="0"/>
              </a:rPr>
              <a:t>n * n</a:t>
            </a:r>
            <a:r>
              <a:rPr lang="pt-BR" sz="1800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  <a:latin typeface="Comic Sans MS" pitchFamily="66" charset="0"/>
              </a:rPr>
              <a:t>}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5165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2491" y="1614618"/>
            <a:ext cx="457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… and write the function to print a table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                   like this: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916" y="3097427"/>
            <a:ext cx="37866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void 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Comic Sans MS" pitchFamily="66" charset="0"/>
              </a:rPr>
              <a:t>(*f)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) )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en-US" sz="1800" dirty="0" err="1" smtClean="0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&lt;&lt; 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setprecision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(2);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for 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 x = 1; x &lt; 10; x++)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{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     </a:t>
            </a:r>
            <a:r>
              <a:rPr lang="en-US" sz="1800" dirty="0" err="1" smtClean="0">
                <a:solidFill>
                  <a:srgbClr val="FFC000"/>
                </a:solidFill>
                <a:latin typeface="Comic Sans MS" pitchFamily="66" charset="0"/>
              </a:rPr>
              <a:t>int</a:t>
            </a:r>
            <a:r>
              <a:rPr lang="en-US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Comic Sans MS" pitchFamily="66" charset="0"/>
              </a:rPr>
              <a:t>y = f(x);</a:t>
            </a:r>
          </a:p>
          <a:p>
            <a:pPr algn="l"/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          cout </a:t>
            </a:r>
            <a:r>
              <a:rPr lang="fr-FR" sz="1800" dirty="0">
                <a:solidFill>
                  <a:schemeClr val="bg1"/>
                </a:solidFill>
                <a:latin typeface="Comic Sans MS" pitchFamily="66" charset="0"/>
              </a:rPr>
              <a:t>&lt;&lt; x &lt;&lt; '\t' &lt;&lt; y &lt;&lt; </a:t>
            </a:r>
            <a:r>
              <a:rPr lang="fr-FR" sz="1800" dirty="0" err="1">
                <a:solidFill>
                  <a:schemeClr val="bg1"/>
                </a:solidFill>
                <a:latin typeface="Comic Sans MS" pitchFamily="66" charset="0"/>
              </a:rPr>
              <a:t>endl</a:t>
            </a:r>
            <a:r>
              <a:rPr lang="fr-FR" sz="1800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     }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2218" y="2338187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pointer to a function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5404022" y="2492076"/>
            <a:ext cx="748196" cy="605351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48440" y="4473146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Comic Sans MS" pitchFamily="66" charset="0"/>
              </a:rPr>
              <a:t>call the function f</a:t>
            </a:r>
            <a:endParaRPr lang="en-US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 flipV="1">
            <a:off x="5049795" y="4627034"/>
            <a:ext cx="898645" cy="1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9521133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500" y="2480370"/>
            <a:ext cx="6720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To pass this function as a parameter to the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function, we simply pass the function’s name like this: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3463" y="3429000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(square);</a:t>
            </a:r>
          </a:p>
        </p:txBody>
      </p:sp>
    </p:spTree>
    <p:extLst>
      <p:ext uri="{BB962C8B-B14F-4D97-AF65-F5344CB8AC3E}">
        <p14:creationId xmlns:p14="http://schemas.microsoft.com/office/powerpoint/2010/main" val="108582963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57400" y="1839913"/>
            <a:ext cx="6165850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Assume that we have declared an integer variable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and that the compiler has assigned the memory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location 000032 for that integer value.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81400" y="3581400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8768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1910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4864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590800" y="3702050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000032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524000" y="4879975"/>
            <a:ext cx="3233578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92D050"/>
                </a:solidFill>
                <a:latin typeface="Comic Sans MS" pitchFamily="66" charset="0"/>
              </a:rPr>
              <a:t>if integer variables take up 4 bytes</a:t>
            </a:r>
          </a:p>
          <a:p>
            <a:pPr algn="l"/>
            <a:r>
              <a:rPr lang="en-US" sz="1400" dirty="0">
                <a:solidFill>
                  <a:srgbClr val="92D050"/>
                </a:solidFill>
                <a:latin typeface="Comic Sans MS" pitchFamily="66" charset="0"/>
              </a:rPr>
              <a:t>of memory on this computer, then </a:t>
            </a:r>
          </a:p>
          <a:p>
            <a:pPr algn="l"/>
            <a:r>
              <a:rPr lang="en-US" sz="1400" dirty="0">
                <a:solidFill>
                  <a:srgbClr val="92D050"/>
                </a:solidFill>
                <a:latin typeface="Comic Sans MS" pitchFamily="66" charset="0"/>
              </a:rPr>
              <a:t>the address of the first byte of the</a:t>
            </a:r>
          </a:p>
          <a:p>
            <a:pPr algn="l"/>
            <a:r>
              <a:rPr lang="en-US" sz="1400" dirty="0">
                <a:solidFill>
                  <a:srgbClr val="92D050"/>
                </a:solidFill>
                <a:latin typeface="Comic Sans MS" pitchFamily="66" charset="0"/>
              </a:rPr>
              <a:t>integer is 000032.</a:t>
            </a: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flipV="1">
            <a:off x="2667000" y="3886200"/>
            <a:ext cx="1066800" cy="990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780402" y="4507832"/>
            <a:ext cx="3765550" cy="1616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is the 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name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of the variable.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We can access the variable by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simply using its name.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v1 = 34;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180" y="2491860"/>
            <a:ext cx="73757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power in this approach is that the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function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can now print a table of the integers 1 through 10 and some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value that is computed on each of those integers.</a:t>
            </a:r>
          </a:p>
          <a:p>
            <a:pPr algn="l"/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But … the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function doesn’t know what calculation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it is going to do. That knowledge is passed to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printTable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as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 pointer to the function that actually does the calculation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– in this case, the square function.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562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581400" y="3581400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48768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1910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4864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590800" y="3702050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000032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286000" y="2068513"/>
            <a:ext cx="4848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address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of the variable is 000032.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401888" y="4748213"/>
            <a:ext cx="5313362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We can store the address of a variable in a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special data type called a 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pointer.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2400" y="2133600"/>
            <a:ext cx="1636713" cy="1616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v1;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*v1Ptr;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v1Ptr = &amp;v1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;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86400" y="1374775"/>
            <a:ext cx="3243196" cy="7386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this statement declares the integer 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variable </a:t>
            </a:r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. Let us assume that the 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address of </a:t>
            </a:r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CCECFF"/>
                </a:solidFill>
                <a:latin typeface="Comic Sans MS" pitchFamily="66" charset="0"/>
              </a:rPr>
              <a:t> in memory is 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000032.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H="1">
            <a:off x="4800600" y="1828800"/>
            <a:ext cx="762000" cy="45720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648200" y="4117975"/>
            <a:ext cx="4368504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this statement stores the address of the variable</a:t>
            </a:r>
          </a:p>
          <a:p>
            <a:pPr algn="l"/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in the variable </a:t>
            </a:r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v1Ptr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.</a:t>
            </a:r>
          </a:p>
          <a:p>
            <a:pPr algn="l"/>
            <a:endParaRPr lang="en-US" sz="1400" dirty="0">
              <a:solidFill>
                <a:srgbClr val="CCECFF"/>
              </a:solidFill>
              <a:latin typeface="Comic Sans MS" pitchFamily="66" charset="0"/>
            </a:endParaRP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The &amp; is called the </a:t>
            </a:r>
            <a:r>
              <a:rPr lang="en-US" sz="1400" b="1" dirty="0">
                <a:solidFill>
                  <a:srgbClr val="CCECFF"/>
                </a:solidFill>
                <a:latin typeface="Comic Sans MS" pitchFamily="66" charset="0"/>
              </a:rPr>
              <a:t>address-of operator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 flipV="1">
            <a:off x="4953000" y="3733800"/>
            <a:ext cx="457200" cy="45720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98582" y="2616200"/>
            <a:ext cx="3304110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this statement declares </a:t>
            </a:r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v1Ptr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to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be a variable of type </a:t>
            </a:r>
            <a:r>
              <a:rPr lang="en-US" sz="1400" b="1" dirty="0">
                <a:solidFill>
                  <a:srgbClr val="CCECFF"/>
                </a:solidFill>
                <a:latin typeface="Comic Sans MS" pitchFamily="66" charset="0"/>
              </a:rPr>
              <a:t>integer pointer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That is, </a:t>
            </a:r>
            <a:r>
              <a:rPr lang="en-US" sz="1400" i="1" dirty="0">
                <a:solidFill>
                  <a:srgbClr val="CCECFF"/>
                </a:solidFill>
                <a:latin typeface="Comic Sans MS" pitchFamily="66" charset="0"/>
              </a:rPr>
              <a:t>v1Ptr</a:t>
            </a:r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 can contain a pointer</a:t>
            </a:r>
          </a:p>
          <a:p>
            <a:pPr algn="l"/>
            <a:r>
              <a:rPr lang="en-US" sz="1400" dirty="0">
                <a:solidFill>
                  <a:srgbClr val="CCECFF"/>
                </a:solidFill>
                <a:latin typeface="Comic Sans MS" pitchFamily="66" charset="0"/>
              </a:rPr>
              <a:t>to (the address of) an integer.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3585053" y="3005138"/>
            <a:ext cx="381000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354144" y="3694113"/>
            <a:ext cx="3757613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Note that pointers </a:t>
            </a:r>
            <a:r>
              <a:rPr lang="en-US" sz="1400" b="1">
                <a:solidFill>
                  <a:srgbClr val="CCECFF"/>
                </a:solidFill>
                <a:latin typeface="Comic Sans MS" pitchFamily="66" charset="0"/>
              </a:rPr>
              <a:t>are typed</a:t>
            </a:r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. This pointer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points to an integer.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38269" y="4391025"/>
            <a:ext cx="3349625" cy="517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To declare a pointer variable, place an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asterisk in front of the variable name.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81400" y="2581275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876800" y="258127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191000" y="258127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486400" y="258127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90800" y="2701925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000032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248400" y="2657475"/>
            <a:ext cx="3968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v1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3581400" y="3571875"/>
            <a:ext cx="2590800" cy="533400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2590800" y="3692525"/>
            <a:ext cx="8509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000036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248400" y="3648075"/>
            <a:ext cx="65087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Tahoma" pitchFamily="34" charset="0"/>
              </a:rPr>
              <a:t>v1Ptr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4114800" y="3648075"/>
            <a:ext cx="1409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0 0 0 0 3 2</a:t>
            </a: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3175000" y="4497388"/>
            <a:ext cx="3322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latin typeface="Comic Sans MS" pitchFamily="66" charset="0"/>
              </a:rPr>
              <a:t>v1Ptr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is said to </a:t>
            </a:r>
            <a:r>
              <a:rPr lang="en-US" sz="2000" u="sng" dirty="0">
                <a:solidFill>
                  <a:schemeClr val="bg1"/>
                </a:solidFill>
                <a:latin typeface="Comic Sans MS" pitchFamily="66" charset="0"/>
              </a:rPr>
              <a:t>point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to </a:t>
            </a:r>
            <a:r>
              <a:rPr lang="en-US" sz="2000" i="1" dirty="0">
                <a:solidFill>
                  <a:schemeClr val="bg1"/>
                </a:solidFill>
                <a:latin typeface="Comic Sans MS" pitchFamily="66" charset="0"/>
              </a:rPr>
              <a:t>v1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3283027" y="3360144"/>
            <a:ext cx="1167788" cy="2203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395788" y="1839913"/>
            <a:ext cx="1636712" cy="2835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v1;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*v1Ptr;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v1Ptr = &amp;v1;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*v1Ptr = 45;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v1;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25500" y="3721100"/>
            <a:ext cx="3309938" cy="1155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the asterisk used as shown here is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called the </a:t>
            </a:r>
            <a:r>
              <a:rPr lang="en-US" sz="1400" b="1">
                <a:solidFill>
                  <a:srgbClr val="CCECFF"/>
                </a:solidFill>
                <a:latin typeface="Comic Sans MS" pitchFamily="66" charset="0"/>
              </a:rPr>
              <a:t>de-referencing operator.</a:t>
            </a:r>
          </a:p>
          <a:p>
            <a:pPr algn="l"/>
            <a:endParaRPr lang="en-US" sz="1400" b="1">
              <a:solidFill>
                <a:srgbClr val="CCECFF"/>
              </a:solidFill>
              <a:latin typeface="Comic Sans MS" pitchFamily="66" charset="0"/>
            </a:endParaRP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This statement says store the value</a:t>
            </a:r>
          </a:p>
          <a:p>
            <a:pPr algn="l"/>
            <a:r>
              <a:rPr lang="en-US" sz="1400">
                <a:solidFill>
                  <a:srgbClr val="CCECFF"/>
                </a:solidFill>
                <a:latin typeface="Comic Sans MS" pitchFamily="66" charset="0"/>
              </a:rPr>
              <a:t>45 in the variable pointed to by </a:t>
            </a:r>
            <a:r>
              <a:rPr lang="en-US" sz="1400" i="1">
                <a:solidFill>
                  <a:srgbClr val="CCECFF"/>
                </a:solidFill>
                <a:latin typeface="Comic Sans MS" pitchFamily="66" charset="0"/>
              </a:rPr>
              <a:t>v1Ptr</a:t>
            </a:r>
            <a:r>
              <a:rPr lang="en-US" sz="1400" i="1">
                <a:solidFill>
                  <a:srgbClr val="FFCC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862388" y="3897313"/>
            <a:ext cx="609600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Radial">
  <a:themeElements>
    <a:clrScheme name="Blue Radi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Radia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Radial</Template>
  <TotalTime>1641</TotalTime>
  <Words>2198</Words>
  <Application>Microsoft Office PowerPoint</Application>
  <PresentationFormat>On-screen Show (4:3)</PresentationFormat>
  <Paragraphs>505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Blue Radial</vt:lpstr>
      <vt:lpstr>Pointers</vt:lpstr>
      <vt:lpstr>Topics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Pointer Assignment</vt:lpstr>
      <vt:lpstr>Some Other Examples</vt:lpstr>
      <vt:lpstr>void Pointer</vt:lpstr>
      <vt:lpstr>PowerPoint Presentation</vt:lpstr>
      <vt:lpstr>PowerPoint Presentation</vt:lpstr>
      <vt:lpstr>Casting</vt:lpstr>
      <vt:lpstr>Pointers and Arrays</vt:lpstr>
      <vt:lpstr>PowerPoint Presentation</vt:lpstr>
      <vt:lpstr>PowerPoint Presentation</vt:lpstr>
      <vt:lpstr>PowerPoint Presentation</vt:lpstr>
      <vt:lpstr>Pointer Arithmetic</vt:lpstr>
      <vt:lpstr>PowerPoint Presentation</vt:lpstr>
      <vt:lpstr>PowerPoint Presentation</vt:lpstr>
      <vt:lpstr>PowerPoint Presentation</vt:lpstr>
      <vt:lpstr>Pointers and C-Strings</vt:lpstr>
      <vt:lpstr>Pointers and C-Strings</vt:lpstr>
      <vt:lpstr>Functions that Return Arrays</vt:lpstr>
      <vt:lpstr>The -&gt; Operator</vt:lpstr>
      <vt:lpstr>The pointer “this”</vt:lpstr>
      <vt:lpstr>The implicit parameter</vt:lpstr>
      <vt:lpstr>The implicit parameter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</dc:title>
  <dc:subject>Pointers</dc:subject>
  <dc:creator>UVSC</dc:creator>
  <cp:lastModifiedBy>Roger Debry</cp:lastModifiedBy>
  <cp:revision>64</cp:revision>
  <dcterms:created xsi:type="dcterms:W3CDTF">2002-01-04T18:01:26Z</dcterms:created>
  <dcterms:modified xsi:type="dcterms:W3CDTF">2014-07-10T14:12:52Z</dcterms:modified>
  <cp:category>CS 1410</cp:category>
</cp:coreProperties>
</file>