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9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5" r:id="rId37"/>
    <p:sldId id="302" r:id="rId38"/>
    <p:sldId id="30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438400"/>
            <a:ext cx="381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Templates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1103313"/>
            <a:ext cx="7785100" cy="4832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CCECFF"/>
                </a:solidFill>
              </a:rPr>
              <a:t>When later on in your program, the compiler sees </a:t>
            </a:r>
          </a:p>
          <a:p>
            <a:r>
              <a:rPr lang="en-US" sz="2200">
                <a:solidFill>
                  <a:srgbClr val="CCECFF"/>
                </a:solidFill>
              </a:rPr>
              <a:t>a function being invoked, such as</a:t>
            </a:r>
          </a:p>
          <a:p>
            <a:endParaRPr lang="en-US" sz="2200">
              <a:solidFill>
                <a:srgbClr val="CCECFF"/>
              </a:solidFill>
            </a:endParaRPr>
          </a:p>
          <a:p>
            <a:r>
              <a:rPr lang="en-US" sz="2200">
                <a:solidFill>
                  <a:srgbClr val="CCECFF"/>
                </a:solidFill>
              </a:rPr>
              <a:t>	int a, b, c;</a:t>
            </a:r>
          </a:p>
          <a:p>
            <a:r>
              <a:rPr lang="en-US" sz="2200">
                <a:solidFill>
                  <a:srgbClr val="CCECFF"/>
                </a:solidFill>
              </a:rPr>
              <a:t>          . </a:t>
            </a:r>
          </a:p>
          <a:p>
            <a:r>
              <a:rPr lang="en-US" sz="2200">
                <a:solidFill>
                  <a:srgbClr val="CCECFF"/>
                </a:solidFill>
              </a:rPr>
              <a:t>          .</a:t>
            </a:r>
          </a:p>
          <a:p>
            <a:r>
              <a:rPr lang="en-US" sz="2200">
                <a:solidFill>
                  <a:srgbClr val="CCECFF"/>
                </a:solidFill>
              </a:rPr>
              <a:t>          .</a:t>
            </a:r>
          </a:p>
          <a:p>
            <a:r>
              <a:rPr lang="en-US" sz="2200">
                <a:solidFill>
                  <a:srgbClr val="CCECFF"/>
                </a:solidFill>
              </a:rPr>
              <a:t>	c = biggest (a,b);</a:t>
            </a:r>
          </a:p>
          <a:p>
            <a:endParaRPr lang="en-US" sz="2200">
              <a:solidFill>
                <a:srgbClr val="CCECFF"/>
              </a:solidFill>
            </a:endParaRPr>
          </a:p>
          <a:p>
            <a:r>
              <a:rPr lang="en-US" sz="2200">
                <a:solidFill>
                  <a:srgbClr val="CCECFF"/>
                </a:solidFill>
              </a:rPr>
              <a:t>The compiler looks for a function prototype that matches</a:t>
            </a:r>
          </a:p>
          <a:p>
            <a:r>
              <a:rPr lang="en-US" sz="2200">
                <a:solidFill>
                  <a:srgbClr val="CCECFF"/>
                </a:solidFill>
              </a:rPr>
              <a:t>the invocation. Failing to find one, it then looks for a</a:t>
            </a:r>
          </a:p>
          <a:p>
            <a:r>
              <a:rPr lang="en-US" sz="2200">
                <a:solidFill>
                  <a:srgbClr val="CCECFF"/>
                </a:solidFill>
              </a:rPr>
              <a:t>function template that will generate the proper function.</a:t>
            </a:r>
          </a:p>
          <a:p>
            <a:r>
              <a:rPr lang="en-US" sz="2200">
                <a:solidFill>
                  <a:srgbClr val="CCECFF"/>
                </a:solidFill>
              </a:rPr>
              <a:t>It finds the function template and generates the code</a:t>
            </a:r>
          </a:p>
          <a:p>
            <a:r>
              <a:rPr lang="en-US" sz="2200">
                <a:solidFill>
                  <a:srgbClr val="CCECFF"/>
                </a:solidFill>
              </a:rPr>
              <a:t>for the function.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3738563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chemeClr val="tx2"/>
                </a:solidFill>
                <a:latin typeface="Tahoma" pitchFamily="34" charset="0"/>
              </a:rPr>
              <a:t>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biggest (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arg1,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if (arg1 &gt;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24400" y="2514600"/>
            <a:ext cx="4230688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biggest (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arg1,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int</a:t>
            </a:r>
            <a:r>
              <a:rPr lang="en-US">
                <a:solidFill>
                  <a:srgbClr val="CCECFF"/>
                </a:solidFill>
                <a:latin typeface="Tahoma" pitchFamily="34" charset="0"/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if (arg1 &gt;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29000" y="3733800"/>
            <a:ext cx="9906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3600" y="533400"/>
            <a:ext cx="4395788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In this case, we needed a function that</a:t>
            </a:r>
          </a:p>
          <a:p>
            <a:r>
              <a:rPr lang="en-US" sz="1600"/>
              <a:t>took two ints as parameters, so the compiler</a:t>
            </a:r>
          </a:p>
          <a:p>
            <a:r>
              <a:rPr lang="en-US" sz="1600"/>
              <a:t>took the function template and replaced the</a:t>
            </a:r>
          </a:p>
          <a:p>
            <a:r>
              <a:rPr lang="en-US" sz="1600"/>
              <a:t>type parameter </a:t>
            </a:r>
            <a:r>
              <a:rPr lang="en-US" sz="1600" b="1"/>
              <a:t>T</a:t>
            </a:r>
            <a:r>
              <a:rPr lang="en-US" sz="1600"/>
              <a:t> with the keyword </a:t>
            </a:r>
            <a:r>
              <a:rPr lang="en-US" sz="1600" b="1"/>
              <a:t>int</a:t>
            </a:r>
          </a:p>
          <a:p>
            <a:r>
              <a:rPr lang="en-US" sz="1600" b="1"/>
              <a:t>everywhere</a:t>
            </a:r>
            <a:r>
              <a:rPr lang="en-US" sz="1600"/>
              <a:t> it appeared in the template.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00400" y="5867400"/>
            <a:ext cx="4957763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/>
              <a:t>only</a:t>
            </a:r>
            <a:r>
              <a:rPr lang="en-US" sz="1600"/>
              <a:t> this one definition gets generated for type</a:t>
            </a:r>
          </a:p>
          <a:p>
            <a:r>
              <a:rPr lang="en-US" sz="1600"/>
              <a:t>int. Any subsequent invocation of </a:t>
            </a:r>
            <a:r>
              <a:rPr lang="en-US" sz="1600" i="1"/>
              <a:t>biggest (int, int)</a:t>
            </a:r>
          </a:p>
          <a:p>
            <a:r>
              <a:rPr lang="en-US" sz="1600"/>
              <a:t>will use this definition.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707188" y="2060575"/>
            <a:ext cx="211137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an </a:t>
            </a:r>
            <a:r>
              <a:rPr lang="en-US" sz="1600" b="1"/>
              <a:t>instance</a:t>
            </a:r>
          </a:p>
          <a:p>
            <a:pPr algn="ctr"/>
            <a:r>
              <a:rPr lang="en-US" sz="1600"/>
              <a:t>or </a:t>
            </a:r>
            <a:r>
              <a:rPr lang="en-US" sz="1600" b="1"/>
              <a:t>production</a:t>
            </a:r>
            <a:r>
              <a:rPr lang="en-US" sz="1600"/>
              <a:t> of the</a:t>
            </a:r>
          </a:p>
          <a:p>
            <a:pPr algn="ctr"/>
            <a:r>
              <a:rPr lang="en-US" sz="1600"/>
              <a:t>function template.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1079500"/>
            <a:ext cx="8175625" cy="4524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However, if later on in your program, the compiler sees </a:t>
            </a:r>
          </a:p>
          <a:p>
            <a:r>
              <a:rPr lang="en-US">
                <a:solidFill>
                  <a:srgbClr val="CCECFF"/>
                </a:solidFill>
              </a:rPr>
              <a:t>a function being invoked, such as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double x, y, z;</a:t>
            </a:r>
          </a:p>
          <a:p>
            <a:r>
              <a:rPr lang="en-US">
                <a:solidFill>
                  <a:srgbClr val="CCECFF"/>
                </a:solidFill>
              </a:rPr>
              <a:t>          . </a:t>
            </a:r>
          </a:p>
          <a:p>
            <a:r>
              <a:rPr lang="en-US">
                <a:solidFill>
                  <a:srgbClr val="CCECFF"/>
                </a:solidFill>
              </a:rPr>
              <a:t>          .</a:t>
            </a:r>
          </a:p>
          <a:p>
            <a:r>
              <a:rPr lang="en-US">
                <a:solidFill>
                  <a:srgbClr val="CCECFF"/>
                </a:solidFill>
              </a:rPr>
              <a:t>          .</a:t>
            </a:r>
          </a:p>
          <a:p>
            <a:r>
              <a:rPr lang="en-US">
                <a:solidFill>
                  <a:srgbClr val="CCECFF"/>
                </a:solidFill>
              </a:rPr>
              <a:t>	z = biggest (x,y);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The compiler will create another function definition,</a:t>
            </a:r>
          </a:p>
          <a:p>
            <a:r>
              <a:rPr lang="en-US">
                <a:solidFill>
                  <a:srgbClr val="CCECFF"/>
                </a:solidFill>
              </a:rPr>
              <a:t>replacing the type parameter T with the keyword </a:t>
            </a:r>
          </a:p>
          <a:p>
            <a:r>
              <a:rPr lang="en-US">
                <a:solidFill>
                  <a:srgbClr val="CCECFF"/>
                </a:solidFill>
              </a:rPr>
              <a:t>double!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Summary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8200" y="2146300"/>
            <a:ext cx="8226425" cy="3786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A  function template does not generate any code when</a:t>
            </a:r>
          </a:p>
          <a:p>
            <a:r>
              <a:rPr lang="en-US">
                <a:solidFill>
                  <a:srgbClr val="CCECFF"/>
                </a:solidFill>
              </a:rPr>
              <a:t>it is encountered by the compiler.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The compiler generates the code for the function </a:t>
            </a:r>
          </a:p>
          <a:p>
            <a:r>
              <a:rPr lang="en-US">
                <a:solidFill>
                  <a:srgbClr val="CCECFF"/>
                </a:solidFill>
              </a:rPr>
              <a:t>from the template when it sees a function invocation </a:t>
            </a:r>
          </a:p>
          <a:p>
            <a:r>
              <a:rPr lang="en-US">
                <a:solidFill>
                  <a:srgbClr val="CCECFF"/>
                </a:solidFill>
              </a:rPr>
              <a:t>for which there is no existing function that matches </a:t>
            </a:r>
          </a:p>
          <a:p>
            <a:r>
              <a:rPr lang="en-US">
                <a:solidFill>
                  <a:srgbClr val="CCECFF"/>
                </a:solidFill>
              </a:rPr>
              <a:t>the signature of the call.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The type parameter is replaced by the actual data type </a:t>
            </a:r>
          </a:p>
          <a:p>
            <a:r>
              <a:rPr lang="en-US">
                <a:solidFill>
                  <a:srgbClr val="CCECFF"/>
                </a:solidFill>
              </a:rPr>
              <a:t>needed when the function is generated.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00200" y="2286000"/>
            <a:ext cx="6488113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It is possible, although not often used, to</a:t>
            </a:r>
          </a:p>
          <a:p>
            <a:r>
              <a:rPr lang="en-US">
                <a:solidFill>
                  <a:srgbClr val="CCECFF"/>
                </a:solidFill>
              </a:rPr>
              <a:t>create a function template with two or more</a:t>
            </a:r>
          </a:p>
          <a:p>
            <a:r>
              <a:rPr lang="en-US">
                <a:solidFill>
                  <a:srgbClr val="CCECFF"/>
                </a:solidFill>
              </a:rPr>
              <a:t>type parameters, as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template &lt;class T</a:t>
            </a:r>
            <a:r>
              <a:rPr lang="en-US" baseline="-25000">
                <a:solidFill>
                  <a:srgbClr val="CCECFF"/>
                </a:solidFill>
              </a:rPr>
              <a:t>1</a:t>
            </a:r>
            <a:r>
              <a:rPr lang="en-US">
                <a:solidFill>
                  <a:srgbClr val="CCECFF"/>
                </a:solidFill>
              </a:rPr>
              <a:t>, class T</a:t>
            </a:r>
            <a:r>
              <a:rPr lang="en-US" baseline="-25000">
                <a:solidFill>
                  <a:srgbClr val="CCECFF"/>
                </a:solidFill>
              </a:rPr>
              <a:t>2</a:t>
            </a:r>
            <a:r>
              <a:rPr lang="en-US">
                <a:solidFill>
                  <a:srgbClr val="CCECFF"/>
                </a:solidFill>
              </a:rPr>
              <a:t>&gt;</a:t>
            </a:r>
          </a:p>
          <a:p>
            <a:r>
              <a:rPr lang="en-US">
                <a:solidFill>
                  <a:srgbClr val="CCECFF"/>
                </a:solidFill>
              </a:rPr>
              <a:t>	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7354888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The type parameter need not always be replaced</a:t>
            </a:r>
          </a:p>
          <a:p>
            <a:r>
              <a:rPr lang="en-US">
                <a:solidFill>
                  <a:srgbClr val="CCECFF"/>
                </a:solidFill>
              </a:rPr>
              <a:t>with one of the basic data types. Suppose, for</a:t>
            </a:r>
          </a:p>
          <a:p>
            <a:r>
              <a:rPr lang="en-US">
                <a:solidFill>
                  <a:srgbClr val="CCECFF"/>
                </a:solidFill>
              </a:rPr>
              <a:t>example, that we wanted to find the maximum</a:t>
            </a:r>
          </a:p>
          <a:p>
            <a:r>
              <a:rPr lang="en-US">
                <a:solidFill>
                  <a:srgbClr val="CCECFF"/>
                </a:solidFill>
              </a:rPr>
              <a:t>of two length objects.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     length lengthOne, lengthTwo, lengthThree;</a:t>
            </a:r>
          </a:p>
          <a:p>
            <a:r>
              <a:rPr lang="en-US">
                <a:solidFill>
                  <a:srgbClr val="CCECFF"/>
                </a:solidFill>
              </a:rPr>
              <a:t>     . . 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     lengthThree = biggest (lengthOne, lengthTwo);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0" y="2298700"/>
            <a:ext cx="6227763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biggest (</a:t>
            </a:r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arg1, </a:t>
            </a:r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</a:rPr>
              <a:t>{</a:t>
            </a:r>
          </a:p>
          <a:p>
            <a:r>
              <a:rPr lang="en-US">
                <a:solidFill>
                  <a:srgbClr val="CCECFF"/>
                </a:solidFill>
              </a:rPr>
              <a:t>     if (arg1 &gt; arg2)</a:t>
            </a:r>
          </a:p>
          <a:p>
            <a:r>
              <a:rPr lang="en-US">
                <a:solidFill>
                  <a:srgbClr val="CCECFF"/>
                </a:solidFill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</a:rPr>
              <a:t>}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33600" y="1460500"/>
            <a:ext cx="5673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The compiler would correctly generate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2287460">
            <a:off x="4238625" y="4141788"/>
            <a:ext cx="4271963" cy="138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Do you see any problems</a:t>
            </a:r>
          </a:p>
          <a:p>
            <a:r>
              <a:rPr lang="en-US" sz="2800"/>
              <a:t>with the code that just</a:t>
            </a:r>
          </a:p>
          <a:p>
            <a:r>
              <a:rPr lang="en-US" sz="2800"/>
              <a:t>got generated?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86000" y="2298700"/>
            <a:ext cx="6227763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biggest (</a:t>
            </a:r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arg1, </a:t>
            </a:r>
            <a:r>
              <a:rPr lang="en-US">
                <a:solidFill>
                  <a:schemeClr val="tx2"/>
                </a:solidFill>
              </a:rPr>
              <a:t>Length</a:t>
            </a:r>
            <a:r>
              <a:rPr lang="en-US">
                <a:solidFill>
                  <a:srgbClr val="CCECFF"/>
                </a:solidFill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</a:rPr>
              <a:t>{</a:t>
            </a:r>
          </a:p>
          <a:p>
            <a:r>
              <a:rPr lang="en-US">
                <a:solidFill>
                  <a:srgbClr val="CCECFF"/>
                </a:solidFill>
              </a:rPr>
              <a:t>     if (arg1 </a:t>
            </a:r>
            <a:r>
              <a:rPr lang="en-US">
                <a:solidFill>
                  <a:schemeClr val="tx2"/>
                </a:solidFill>
              </a:rPr>
              <a:t>&gt;</a:t>
            </a:r>
            <a:r>
              <a:rPr lang="en-US">
                <a:solidFill>
                  <a:srgbClr val="CCECFF"/>
                </a:solidFill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</a:rPr>
              <a:t>}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27125" y="903288"/>
            <a:ext cx="36782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For efficiency, we would like to pass </a:t>
            </a:r>
          </a:p>
          <a:p>
            <a:r>
              <a:rPr lang="en-US" sz="1600"/>
              <a:t>the parameters by reference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2362200" y="1524000"/>
            <a:ext cx="457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410200" y="3203575"/>
            <a:ext cx="3173413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unless we have overloaded</a:t>
            </a:r>
          </a:p>
          <a:p>
            <a:r>
              <a:rPr lang="en-US" sz="1600"/>
              <a:t>the &gt; operator in the Length</a:t>
            </a:r>
          </a:p>
          <a:p>
            <a:r>
              <a:rPr lang="en-US" sz="1600"/>
              <a:t>class, the compiler won’t be</a:t>
            </a:r>
          </a:p>
          <a:p>
            <a:r>
              <a:rPr lang="en-US" sz="1600"/>
              <a:t>able to generate any code here.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>
            <a:off x="5029200" y="3581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2362200" y="1524000"/>
            <a:ext cx="2286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2362200" y="1524000"/>
            <a:ext cx="4038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Some Rules of Thumb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2374900"/>
            <a:ext cx="7645400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When creating a function template, pass parameters</a:t>
            </a:r>
          </a:p>
          <a:p>
            <a:r>
              <a:rPr lang="en-US">
                <a:solidFill>
                  <a:srgbClr val="CCECFF"/>
                </a:solidFill>
              </a:rPr>
              <a:t>by reference so that when used with an object, the</a:t>
            </a:r>
          </a:p>
          <a:p>
            <a:r>
              <a:rPr lang="en-US">
                <a:solidFill>
                  <a:srgbClr val="CCECFF"/>
                </a:solidFill>
              </a:rPr>
              <a:t>code is more efficient.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When using a function template with an object, any</a:t>
            </a:r>
          </a:p>
          <a:p>
            <a:r>
              <a:rPr lang="en-US">
                <a:solidFill>
                  <a:srgbClr val="CCECFF"/>
                </a:solidFill>
              </a:rPr>
              <a:t>operators used on the object must be overloaded in</a:t>
            </a:r>
          </a:p>
          <a:p>
            <a:r>
              <a:rPr lang="en-US">
                <a:solidFill>
                  <a:srgbClr val="CCECFF"/>
                </a:solidFill>
              </a:rPr>
              <a:t>the object’s class definition.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Revised Function Template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76400" y="2527300"/>
            <a:ext cx="7199313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template &lt;class T&gt;</a:t>
            </a:r>
          </a:p>
          <a:p>
            <a:r>
              <a:rPr lang="en-US">
                <a:solidFill>
                  <a:schemeClr val="tx2"/>
                </a:solidFill>
              </a:rPr>
              <a:t>const</a:t>
            </a:r>
            <a:r>
              <a:rPr lang="en-US">
                <a:solidFill>
                  <a:srgbClr val="CCECFF"/>
                </a:solidFill>
              </a:rPr>
              <a:t> T</a:t>
            </a:r>
            <a:r>
              <a:rPr lang="en-US">
                <a:solidFill>
                  <a:schemeClr val="tx2"/>
                </a:solidFill>
              </a:rPr>
              <a:t>&amp;</a:t>
            </a:r>
            <a:r>
              <a:rPr lang="en-US">
                <a:solidFill>
                  <a:srgbClr val="CCECFF"/>
                </a:solidFill>
              </a:rPr>
              <a:t> biggest (</a:t>
            </a:r>
            <a:r>
              <a:rPr lang="en-US">
                <a:solidFill>
                  <a:schemeClr val="tx2"/>
                </a:solidFill>
              </a:rPr>
              <a:t>const</a:t>
            </a:r>
            <a:r>
              <a:rPr lang="en-US">
                <a:solidFill>
                  <a:srgbClr val="CCECFF"/>
                </a:solidFill>
              </a:rPr>
              <a:t>  T</a:t>
            </a:r>
            <a:r>
              <a:rPr lang="en-US">
                <a:solidFill>
                  <a:schemeClr val="tx2"/>
                </a:solidFill>
              </a:rPr>
              <a:t>&amp;</a:t>
            </a:r>
            <a:r>
              <a:rPr lang="en-US">
                <a:solidFill>
                  <a:srgbClr val="CCECFF"/>
                </a:solidFill>
              </a:rPr>
              <a:t> arg1, </a:t>
            </a:r>
            <a:r>
              <a:rPr lang="en-US">
                <a:solidFill>
                  <a:schemeClr val="tx2"/>
                </a:solidFill>
              </a:rPr>
              <a:t>const</a:t>
            </a:r>
            <a:r>
              <a:rPr lang="en-US">
                <a:solidFill>
                  <a:srgbClr val="CCECFF"/>
                </a:solidFill>
              </a:rPr>
              <a:t> T</a:t>
            </a:r>
            <a:r>
              <a:rPr lang="en-US">
                <a:solidFill>
                  <a:schemeClr val="tx2"/>
                </a:solidFill>
              </a:rPr>
              <a:t>&amp;</a:t>
            </a:r>
            <a:r>
              <a:rPr lang="en-US">
                <a:solidFill>
                  <a:srgbClr val="CCECFF"/>
                </a:solidFill>
              </a:rPr>
              <a:t> arg2)</a:t>
            </a:r>
          </a:p>
          <a:p>
            <a:r>
              <a:rPr lang="en-US">
                <a:solidFill>
                  <a:srgbClr val="CCECFF"/>
                </a:solidFill>
              </a:rPr>
              <a:t>{</a:t>
            </a:r>
          </a:p>
          <a:p>
            <a:r>
              <a:rPr lang="en-US">
                <a:solidFill>
                  <a:srgbClr val="CCECFF"/>
                </a:solidFill>
              </a:rPr>
              <a:t>     if (arg1 &gt; arg2)</a:t>
            </a:r>
          </a:p>
          <a:p>
            <a:r>
              <a:rPr lang="en-US">
                <a:solidFill>
                  <a:srgbClr val="CCECFF"/>
                </a:solidFill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</a:rPr>
              <a:t>}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98120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Objectives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98575" y="3516313"/>
            <a:ext cx="7189788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At the conclusion of this lesson, students should be able to</a:t>
            </a:r>
          </a:p>
          <a:p>
            <a:r>
              <a:rPr lang="en-US" sz="2000"/>
              <a:t>   Explain how function templates are used</a:t>
            </a:r>
          </a:p>
          <a:p>
            <a:r>
              <a:rPr lang="en-US" sz="2000"/>
              <a:t>   Correctly create a function template</a:t>
            </a:r>
          </a:p>
          <a:p>
            <a:r>
              <a:rPr lang="en-US" sz="2000"/>
              <a:t>   Use a function template in a program</a:t>
            </a:r>
          </a:p>
          <a:p>
            <a:r>
              <a:rPr lang="en-US" sz="2000"/>
              <a:t>   Explain how class templates are used</a:t>
            </a:r>
          </a:p>
          <a:p>
            <a:r>
              <a:rPr lang="en-US" sz="2000"/>
              <a:t>   Correctly create a class template</a:t>
            </a:r>
          </a:p>
          <a:p>
            <a:r>
              <a:rPr lang="en-US" sz="2000"/>
              <a:t>   Use class templates in a program</a:t>
            </a:r>
          </a:p>
        </p:txBody>
      </p:sp>
      <p:pic>
        <p:nvPicPr>
          <p:cNvPr id="3076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41957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48101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4495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39004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5486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51720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Templates and Overloading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2971800"/>
            <a:ext cx="7650163" cy="277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CCECFF"/>
                </a:solidFill>
              </a:rPr>
              <a:t>All of the functions generated from a function template</a:t>
            </a:r>
          </a:p>
          <a:p>
            <a:r>
              <a:rPr lang="en-US" sz="2200">
                <a:solidFill>
                  <a:srgbClr val="CCECFF"/>
                </a:solidFill>
              </a:rPr>
              <a:t>have the same name, with different parameter types. So,</a:t>
            </a:r>
          </a:p>
          <a:p>
            <a:r>
              <a:rPr lang="en-US" sz="2200">
                <a:solidFill>
                  <a:srgbClr val="CCECFF"/>
                </a:solidFill>
              </a:rPr>
              <a:t>by definition, these functions are overloaded, and the</a:t>
            </a:r>
          </a:p>
          <a:p>
            <a:r>
              <a:rPr lang="en-US" sz="2200">
                <a:solidFill>
                  <a:srgbClr val="CCECFF"/>
                </a:solidFill>
              </a:rPr>
              <a:t>compiler uses overloading resolution to find the right</a:t>
            </a:r>
          </a:p>
          <a:p>
            <a:r>
              <a:rPr lang="en-US" sz="2200">
                <a:solidFill>
                  <a:srgbClr val="CCECFF"/>
                </a:solidFill>
              </a:rPr>
              <a:t>function to invoke.</a:t>
            </a:r>
          </a:p>
          <a:p>
            <a:endParaRPr lang="en-US" sz="2200">
              <a:solidFill>
                <a:srgbClr val="CCECFF"/>
              </a:solidFill>
            </a:endParaRPr>
          </a:p>
          <a:p>
            <a:r>
              <a:rPr lang="en-US" sz="2200">
                <a:solidFill>
                  <a:srgbClr val="CCECFF"/>
                </a:solidFill>
              </a:rPr>
              <a:t>You could also define a function template with the same</a:t>
            </a:r>
          </a:p>
          <a:p>
            <a:r>
              <a:rPr lang="en-US" sz="2200">
                <a:solidFill>
                  <a:srgbClr val="CCECFF"/>
                </a:solidFill>
              </a:rPr>
              <a:t>name, but with a different number of parameters.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6478055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Class Exercise:</a:t>
            </a:r>
          </a:p>
          <a:p>
            <a:endParaRPr lang="en-US" dirty="0"/>
          </a:p>
          <a:p>
            <a:r>
              <a:rPr lang="en-US" dirty="0"/>
              <a:t>In groups of 2-3, write a function template </a:t>
            </a:r>
          </a:p>
          <a:p>
            <a:r>
              <a:rPr lang="en-US" dirty="0"/>
              <a:t>that will do </a:t>
            </a:r>
            <a:r>
              <a:rPr lang="en-US" dirty="0" smtClean="0"/>
              <a:t>addition.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098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Class Templates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4775" y="4127500"/>
            <a:ext cx="7081838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Just as we can generalize a function by writing a</a:t>
            </a:r>
          </a:p>
          <a:p>
            <a:r>
              <a:rPr lang="en-US">
                <a:solidFill>
                  <a:srgbClr val="CCECFF"/>
                </a:solidFill>
              </a:rPr>
              <a:t>function template, we can generalize a class by</a:t>
            </a:r>
          </a:p>
          <a:p>
            <a:r>
              <a:rPr lang="en-US">
                <a:solidFill>
                  <a:srgbClr val="CCECFF"/>
                </a:solidFill>
              </a:rPr>
              <a:t>writing a </a:t>
            </a:r>
            <a:r>
              <a:rPr lang="en-US" b="1">
                <a:solidFill>
                  <a:srgbClr val="CCECFF"/>
                </a:solidFill>
              </a:rPr>
              <a:t>class template</a:t>
            </a:r>
            <a:r>
              <a:rPr lang="en-US">
                <a:solidFill>
                  <a:srgbClr val="CCECFF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Container Classes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06500" y="3246438"/>
            <a:ext cx="6894513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Class templates are most often used to create </a:t>
            </a:r>
          </a:p>
          <a:p>
            <a:r>
              <a:rPr lang="en-US">
                <a:solidFill>
                  <a:srgbClr val="CCECFF"/>
                </a:solidFill>
              </a:rPr>
              <a:t>container classes. Objects of a container class </a:t>
            </a:r>
          </a:p>
          <a:p>
            <a:r>
              <a:rPr lang="en-US">
                <a:solidFill>
                  <a:srgbClr val="CCECFF"/>
                </a:solidFill>
              </a:rPr>
              <a:t>hold or organize data in useful ways.  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For example 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133600" y="1524000"/>
            <a:ext cx="2438400" cy="3810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09800" y="1535113"/>
            <a:ext cx="5526088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</a:rPr>
              <a:t>template &lt;class T&gt;</a:t>
            </a:r>
          </a:p>
          <a:p>
            <a:r>
              <a:rPr lang="en-US" sz="2000">
                <a:solidFill>
                  <a:srgbClr val="CCECFF"/>
                </a:solidFill>
              </a:rPr>
              <a:t>class Box</a:t>
            </a:r>
          </a:p>
          <a:p>
            <a:r>
              <a:rPr lang="en-US" sz="2000">
                <a:solidFill>
                  <a:srgbClr val="CCECFF"/>
                </a:solidFill>
              </a:rPr>
              <a:t>{</a:t>
            </a:r>
          </a:p>
          <a:p>
            <a:r>
              <a:rPr lang="en-US" sz="2000">
                <a:solidFill>
                  <a:srgbClr val="CCECFF"/>
                </a:solidFill>
              </a:rPr>
              <a:t>   private:</a:t>
            </a:r>
          </a:p>
          <a:p>
            <a:r>
              <a:rPr lang="en-US" sz="2000">
                <a:solidFill>
                  <a:srgbClr val="CCECFF"/>
                </a:solidFill>
              </a:rPr>
              <a:t>      T dataMember;</a:t>
            </a:r>
          </a:p>
          <a:p>
            <a:r>
              <a:rPr lang="en-US" sz="2000">
                <a:solidFill>
                  <a:srgbClr val="CCECFF"/>
                </a:solidFill>
              </a:rPr>
              <a:t>   public:</a:t>
            </a:r>
          </a:p>
          <a:p>
            <a:r>
              <a:rPr lang="en-US" sz="2000">
                <a:solidFill>
                  <a:srgbClr val="CCECFF"/>
                </a:solidFill>
              </a:rPr>
              <a:t>      Box (const T&amp; data)</a:t>
            </a:r>
          </a:p>
          <a:p>
            <a:r>
              <a:rPr lang="en-US" sz="2000">
                <a:solidFill>
                  <a:srgbClr val="CCECFF"/>
                </a:solidFill>
              </a:rPr>
              <a:t>         : dataMember(data)</a:t>
            </a:r>
          </a:p>
          <a:p>
            <a:r>
              <a:rPr lang="en-US" sz="2000">
                <a:solidFill>
                  <a:srgbClr val="CCECFF"/>
                </a:solidFill>
              </a:rPr>
              <a:t>      { }</a:t>
            </a:r>
          </a:p>
          <a:p>
            <a:endParaRPr lang="en-US" sz="2000">
              <a:solidFill>
                <a:srgbClr val="CCECFF"/>
              </a:solidFill>
            </a:endParaRPr>
          </a:p>
          <a:p>
            <a:r>
              <a:rPr lang="en-US" sz="2000">
                <a:solidFill>
                  <a:srgbClr val="CCECFF"/>
                </a:solidFill>
              </a:rPr>
              <a:t>      void display ( )</a:t>
            </a:r>
          </a:p>
          <a:p>
            <a:r>
              <a:rPr lang="en-US" sz="2000">
                <a:solidFill>
                  <a:srgbClr val="CCECFF"/>
                </a:solidFill>
              </a:rPr>
              <a:t>      {</a:t>
            </a:r>
          </a:p>
          <a:p>
            <a:r>
              <a:rPr lang="en-US" sz="2000">
                <a:solidFill>
                  <a:srgbClr val="CCECFF"/>
                </a:solidFill>
              </a:rPr>
              <a:t>          cout &lt;&lt; “my content = “ &lt;&lt; dataMember;</a:t>
            </a:r>
          </a:p>
          <a:p>
            <a:r>
              <a:rPr lang="en-US" sz="2000">
                <a:solidFill>
                  <a:srgbClr val="CCECFF"/>
                </a:solidFill>
              </a:rPr>
              <a:t>      }</a:t>
            </a:r>
          </a:p>
          <a:p>
            <a:r>
              <a:rPr lang="en-US" sz="2000">
                <a:solidFill>
                  <a:srgbClr val="CCECFF"/>
                </a:solidFill>
              </a:rPr>
              <a:t>};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19200" y="765175"/>
            <a:ext cx="16811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template prefix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1905000" y="1066800"/>
            <a:ext cx="38100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038600" y="612775"/>
            <a:ext cx="1654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type parameter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>
            <a:off x="4343400" y="914400"/>
            <a:ext cx="304800" cy="609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486400" y="1371600"/>
            <a:ext cx="2935288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CCFF"/>
                </a:solidFill>
              </a:rPr>
              <a:t>Keep in mind that this</a:t>
            </a:r>
          </a:p>
          <a:p>
            <a:r>
              <a:rPr lang="en-US" sz="2000">
                <a:solidFill>
                  <a:srgbClr val="CCCCFF"/>
                </a:solidFill>
              </a:rPr>
              <a:t>is not a class. It </a:t>
            </a:r>
          </a:p>
          <a:p>
            <a:r>
              <a:rPr lang="en-US" sz="2000">
                <a:solidFill>
                  <a:srgbClr val="CCCCFF"/>
                </a:solidFill>
              </a:rPr>
              <a:t>is only a template that</a:t>
            </a:r>
          </a:p>
          <a:p>
            <a:r>
              <a:rPr lang="en-US" sz="2000">
                <a:solidFill>
                  <a:srgbClr val="CCCCFF"/>
                </a:solidFill>
              </a:rPr>
              <a:t>the compiler can use to</a:t>
            </a:r>
          </a:p>
          <a:p>
            <a:r>
              <a:rPr lang="en-US" sz="2000">
                <a:solidFill>
                  <a:srgbClr val="CCCCFF"/>
                </a:solidFill>
              </a:rPr>
              <a:t>create a class, when it</a:t>
            </a:r>
          </a:p>
          <a:p>
            <a:r>
              <a:rPr lang="en-US" sz="2000">
                <a:solidFill>
                  <a:srgbClr val="CCCCFF"/>
                </a:solidFill>
              </a:rPr>
              <a:t>needs one.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057400" y="3886200"/>
            <a:ext cx="609600" cy="3810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93725" y="5170488"/>
            <a:ext cx="19462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the template name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1752600" y="4191000"/>
            <a:ext cx="533400" cy="990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667000" y="3886200"/>
            <a:ext cx="685800" cy="381000"/>
          </a:xfrm>
          <a:prstGeom prst="rect">
            <a:avLst/>
          </a:prstGeom>
          <a:solidFill>
            <a:srgbClr val="008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971800" y="5184775"/>
            <a:ext cx="18415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the type …</a:t>
            </a:r>
          </a:p>
          <a:p>
            <a:r>
              <a:rPr lang="en-US" sz="1600">
                <a:solidFill>
                  <a:schemeClr val="tx2"/>
                </a:solidFill>
              </a:rPr>
              <a:t>replaces the type</a:t>
            </a:r>
          </a:p>
          <a:p>
            <a:r>
              <a:rPr lang="en-US" sz="1600">
                <a:solidFill>
                  <a:schemeClr val="tx2"/>
                </a:solidFill>
              </a:rPr>
              <a:t>parameter in the</a:t>
            </a:r>
          </a:p>
          <a:p>
            <a:r>
              <a:rPr lang="en-US" sz="1600">
                <a:solidFill>
                  <a:schemeClr val="tx2"/>
                </a:solidFill>
              </a:rPr>
              <a:t>class template</a:t>
            </a: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 flipV="1">
            <a:off x="3048000" y="4191000"/>
            <a:ext cx="45720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352800" y="3886200"/>
            <a:ext cx="1066800" cy="381000"/>
          </a:xfrm>
          <a:prstGeom prst="rect">
            <a:avLst/>
          </a:prstGeom>
          <a:solidFill>
            <a:srgbClr val="9933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581400" y="4724400"/>
            <a:ext cx="17287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the object name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H="1" flipV="1">
            <a:off x="4038600" y="4267200"/>
            <a:ext cx="22860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4419600" y="3886200"/>
            <a:ext cx="685800" cy="3810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105400" y="5257800"/>
            <a:ext cx="17494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the constructor </a:t>
            </a:r>
          </a:p>
          <a:p>
            <a:r>
              <a:rPr lang="en-US" sz="1600">
                <a:solidFill>
                  <a:schemeClr val="tx2"/>
                </a:solidFill>
              </a:rPr>
              <a:t>parameter</a:t>
            </a: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 flipV="1">
            <a:off x="4648200" y="4191000"/>
            <a:ext cx="1295400" cy="1143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2"/>
          <p:cNvSpPr txBox="1">
            <a:spLocks noChangeArrowheads="1"/>
          </p:cNvSpPr>
          <p:nvPr/>
        </p:nvSpPr>
        <p:spPr bwMode="auto">
          <a:xfrm>
            <a:off x="1143000" y="1984375"/>
            <a:ext cx="7469188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Using the same mechanism as we did for a</a:t>
            </a:r>
          </a:p>
          <a:p>
            <a:r>
              <a:rPr lang="en-US">
                <a:solidFill>
                  <a:srgbClr val="CCECFF"/>
                </a:solidFill>
              </a:rPr>
              <a:t>function template, the compiler generates no code</a:t>
            </a:r>
          </a:p>
          <a:p>
            <a:r>
              <a:rPr lang="en-US">
                <a:solidFill>
                  <a:srgbClr val="CCECFF"/>
                </a:solidFill>
              </a:rPr>
              <a:t>when it encounters a class template, but generates</a:t>
            </a:r>
          </a:p>
          <a:p>
            <a:r>
              <a:rPr lang="en-US">
                <a:solidFill>
                  <a:srgbClr val="CCECFF"/>
                </a:solidFill>
              </a:rPr>
              <a:t>a real class definition when it sees a statement like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Box&lt;int&gt; myBox (5);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3000" y="1984375"/>
            <a:ext cx="3857625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	</a:t>
            </a:r>
            <a:r>
              <a:rPr lang="en-US">
                <a:solidFill>
                  <a:srgbClr val="CCECFF"/>
                </a:solidFill>
              </a:rPr>
              <a:t>Box&lt;int&gt; myBox (5);</a:t>
            </a:r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 rot="-5400000">
            <a:off x="2667000" y="30480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47800" y="2441575"/>
            <a:ext cx="39052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this is the class name for the class</a:t>
            </a:r>
          </a:p>
          <a:p>
            <a:r>
              <a:rPr lang="en-US" sz="1800">
                <a:solidFill>
                  <a:schemeClr val="tx2"/>
                </a:solidFill>
              </a:rPr>
              <a:t>just generated, usually pronounced</a:t>
            </a:r>
          </a:p>
          <a:p>
            <a:r>
              <a:rPr lang="en-US" sz="1800">
                <a:solidFill>
                  <a:schemeClr val="tx2"/>
                </a:solidFill>
              </a:rPr>
              <a:t>“Box of ints”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71600" y="2514600"/>
            <a:ext cx="6967538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A different class definition would be generated</a:t>
            </a:r>
          </a:p>
          <a:p>
            <a:r>
              <a:rPr lang="en-US">
                <a:solidFill>
                  <a:srgbClr val="CCECFF"/>
                </a:solidFill>
              </a:rPr>
              <a:t>by the statement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Box&lt;char*&gt; myName(“Roger”);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73075" y="446088"/>
            <a:ext cx="3084513" cy="2835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</a:rPr>
              <a:t>template &lt;class T&gt;</a:t>
            </a:r>
          </a:p>
          <a:p>
            <a:r>
              <a:rPr lang="en-US" sz="2000">
                <a:solidFill>
                  <a:srgbClr val="CCECFF"/>
                </a:solidFill>
              </a:rPr>
              <a:t>class Box</a:t>
            </a:r>
          </a:p>
          <a:p>
            <a:r>
              <a:rPr lang="en-US" sz="2000">
                <a:solidFill>
                  <a:srgbClr val="CCECFF"/>
                </a:solidFill>
              </a:rPr>
              <a:t>{</a:t>
            </a:r>
          </a:p>
          <a:p>
            <a:r>
              <a:rPr lang="en-US" sz="2000">
                <a:solidFill>
                  <a:srgbClr val="CCECFF"/>
                </a:solidFill>
              </a:rPr>
              <a:t>   private:</a:t>
            </a:r>
          </a:p>
          <a:p>
            <a:r>
              <a:rPr lang="en-US" sz="2000">
                <a:solidFill>
                  <a:srgbClr val="CCECFF"/>
                </a:solidFill>
              </a:rPr>
              <a:t>      T dataMember;</a:t>
            </a:r>
          </a:p>
          <a:p>
            <a:r>
              <a:rPr lang="en-US" sz="2000">
                <a:solidFill>
                  <a:srgbClr val="CCECFF"/>
                </a:solidFill>
              </a:rPr>
              <a:t>   public:</a:t>
            </a:r>
          </a:p>
          <a:p>
            <a:r>
              <a:rPr lang="en-US" sz="2000">
                <a:solidFill>
                  <a:srgbClr val="CCECFF"/>
                </a:solidFill>
              </a:rPr>
              <a:t>      Box (const T&amp; data);</a:t>
            </a:r>
          </a:p>
          <a:p>
            <a:r>
              <a:rPr lang="en-US" sz="2000">
                <a:solidFill>
                  <a:srgbClr val="CCECFF"/>
                </a:solidFill>
              </a:rPr>
              <a:t>      void display ( );</a:t>
            </a:r>
          </a:p>
          <a:p>
            <a:r>
              <a:rPr lang="en-US" sz="2000">
                <a:solidFill>
                  <a:srgbClr val="CCECFF"/>
                </a:solidFill>
              </a:rPr>
              <a:t>};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33400" y="3424238"/>
            <a:ext cx="3513138" cy="3444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</a:rPr>
              <a:t>template &lt;class T&gt;</a:t>
            </a:r>
          </a:p>
          <a:p>
            <a:r>
              <a:rPr lang="en-US" sz="2000">
                <a:solidFill>
                  <a:srgbClr val="CCECFF"/>
                </a:solidFill>
              </a:rPr>
              <a:t>Box&lt;T&gt;:: Box(const T&amp; data)</a:t>
            </a:r>
          </a:p>
          <a:p>
            <a:r>
              <a:rPr lang="en-US" sz="2000">
                <a:solidFill>
                  <a:srgbClr val="CCECFF"/>
                </a:solidFill>
              </a:rPr>
              <a:t>   :dataMember(data)</a:t>
            </a:r>
          </a:p>
          <a:p>
            <a:r>
              <a:rPr lang="en-US" sz="2000">
                <a:solidFill>
                  <a:srgbClr val="CCECFF"/>
                </a:solidFill>
              </a:rPr>
              <a:t>{ }</a:t>
            </a:r>
          </a:p>
          <a:p>
            <a:endParaRPr lang="en-US" sz="2000">
              <a:solidFill>
                <a:srgbClr val="CCECFF"/>
              </a:solidFill>
            </a:endParaRPr>
          </a:p>
          <a:p>
            <a:r>
              <a:rPr lang="en-US" sz="2000">
                <a:solidFill>
                  <a:srgbClr val="CCECFF"/>
                </a:solidFill>
              </a:rPr>
              <a:t>template &lt;class T&gt;</a:t>
            </a:r>
          </a:p>
          <a:p>
            <a:r>
              <a:rPr lang="en-US" sz="2000">
                <a:solidFill>
                  <a:srgbClr val="CCECFF"/>
                </a:solidFill>
              </a:rPr>
              <a:t>void Box&lt;T&gt;::display( )</a:t>
            </a:r>
          </a:p>
          <a:p>
            <a:r>
              <a:rPr lang="en-US" sz="2000">
                <a:solidFill>
                  <a:srgbClr val="CCECFF"/>
                </a:solidFill>
              </a:rPr>
              <a:t>{</a:t>
            </a:r>
          </a:p>
          <a:p>
            <a:r>
              <a:rPr lang="en-US" sz="2000">
                <a:solidFill>
                  <a:srgbClr val="CCECFF"/>
                </a:solidFill>
              </a:rPr>
              <a:t>   cout &lt;&lt; dataMember;</a:t>
            </a:r>
          </a:p>
          <a:p>
            <a:r>
              <a:rPr lang="en-US" sz="2000">
                <a:solidFill>
                  <a:srgbClr val="CCECFF"/>
                </a:solidFill>
              </a:rPr>
              <a:t>}</a:t>
            </a:r>
          </a:p>
          <a:p>
            <a:r>
              <a:rPr lang="en-US" sz="2000">
                <a:solidFill>
                  <a:srgbClr val="CCECFF"/>
                </a:solidFill>
              </a:rPr>
              <a:t>  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005138" y="241300"/>
            <a:ext cx="598963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CECFF"/>
                </a:solidFill>
              </a:rPr>
              <a:t>Writing the class with member functions</a:t>
            </a:r>
          </a:p>
          <a:p>
            <a:pPr algn="ctr"/>
            <a:r>
              <a:rPr lang="en-US">
                <a:solidFill>
                  <a:srgbClr val="CCECFF"/>
                </a:solidFill>
              </a:rPr>
              <a:t>written as out-line functions.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581400" y="2517775"/>
            <a:ext cx="26368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every function must begin</a:t>
            </a:r>
          </a:p>
          <a:p>
            <a:r>
              <a:rPr lang="en-US" sz="1600">
                <a:solidFill>
                  <a:schemeClr val="tx2"/>
                </a:solidFill>
              </a:rPr>
              <a:t>with a template prefix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H="1">
            <a:off x="1676400" y="2819400"/>
            <a:ext cx="19050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3189288" y="4391025"/>
            <a:ext cx="41767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the class name is the generic name Box&lt;T&gt;</a:t>
            </a: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H="1" flipV="1">
            <a:off x="1752600" y="4038600"/>
            <a:ext cx="144780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Comic Sans MS" pitchFamily="66" charset="0"/>
              </a:rPr>
              <a:t>Static Members of a Class Template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3124200"/>
            <a:ext cx="695325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A template class can have static data members</a:t>
            </a:r>
          </a:p>
          <a:p>
            <a:r>
              <a:rPr lang="en-US">
                <a:solidFill>
                  <a:srgbClr val="CCECFF"/>
                </a:solidFill>
              </a:rPr>
              <a:t>and static functions. When a data member is</a:t>
            </a:r>
          </a:p>
          <a:p>
            <a:r>
              <a:rPr lang="en-US">
                <a:solidFill>
                  <a:srgbClr val="CCECFF"/>
                </a:solidFill>
              </a:rPr>
              <a:t>declared as static, each class instantiated from</a:t>
            </a:r>
          </a:p>
          <a:p>
            <a:r>
              <a:rPr lang="en-US">
                <a:solidFill>
                  <a:srgbClr val="CCECFF"/>
                </a:solidFill>
              </a:rPr>
              <a:t>the class template </a:t>
            </a:r>
            <a:r>
              <a:rPr lang="en-US" u="sng">
                <a:solidFill>
                  <a:srgbClr val="CCECFF"/>
                </a:solidFill>
              </a:rPr>
              <a:t>has its own copy</a:t>
            </a:r>
            <a:r>
              <a:rPr lang="en-US">
                <a:solidFill>
                  <a:srgbClr val="CCECFF"/>
                </a:solidFill>
              </a:rPr>
              <a:t> of the </a:t>
            </a:r>
          </a:p>
          <a:p>
            <a:r>
              <a:rPr lang="en-US">
                <a:solidFill>
                  <a:srgbClr val="CCECFF"/>
                </a:solidFill>
              </a:rPr>
              <a:t>static data member.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Function Templates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52600" y="1917700"/>
            <a:ext cx="5372100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Consider the following function: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int biggest (int arg1, int arg2)</a:t>
            </a:r>
          </a:p>
          <a:p>
            <a:r>
              <a:rPr lang="en-US">
                <a:solidFill>
                  <a:srgbClr val="CCECFF"/>
                </a:solidFill>
              </a:rPr>
              <a:t>          {</a:t>
            </a:r>
          </a:p>
          <a:p>
            <a:r>
              <a:rPr lang="en-US">
                <a:solidFill>
                  <a:srgbClr val="CCECFF"/>
                </a:solidFill>
              </a:rPr>
              <a:t>                if (arg1 &gt; arg2)</a:t>
            </a:r>
          </a:p>
          <a:p>
            <a:r>
              <a:rPr lang="en-US">
                <a:solidFill>
                  <a:srgbClr val="CCECFF"/>
                </a:solidFill>
              </a:rPr>
              <a:t>                     return arg1;</a:t>
            </a:r>
          </a:p>
          <a:p>
            <a:r>
              <a:rPr lang="en-US">
                <a:solidFill>
                  <a:srgbClr val="CCECFF"/>
                </a:solidFill>
              </a:rPr>
              <a:t>                else</a:t>
            </a:r>
          </a:p>
          <a:p>
            <a:r>
              <a:rPr lang="en-US">
                <a:solidFill>
                  <a:srgbClr val="CCECFF"/>
                </a:solidFill>
              </a:rPr>
              <a:t>                     return arg2;</a:t>
            </a:r>
          </a:p>
          <a:p>
            <a:r>
              <a:rPr lang="en-US">
                <a:solidFill>
                  <a:srgbClr val="CCECFF"/>
                </a:solidFill>
              </a:rPr>
              <a:t>          }</a:t>
            </a:r>
          </a:p>
        </p:txBody>
      </p:sp>
      <p:sp>
        <p:nvSpPr>
          <p:cNvPr id="15366" name="Text Box 6" descr="White marble"/>
          <p:cNvSpPr txBox="1">
            <a:spLocks noChangeArrowheads="1"/>
          </p:cNvSpPr>
          <p:nvPr/>
        </p:nvSpPr>
        <p:spPr bwMode="auto">
          <a:xfrm>
            <a:off x="4724400" y="5181600"/>
            <a:ext cx="3189288" cy="10699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this function very nicely finds</a:t>
            </a:r>
          </a:p>
          <a:p>
            <a:r>
              <a:rPr lang="en-US" sz="1600">
                <a:solidFill>
                  <a:schemeClr val="bg2"/>
                </a:solidFill>
              </a:rPr>
              <a:t>the maximum of two integers.</a:t>
            </a:r>
          </a:p>
          <a:p>
            <a:r>
              <a:rPr lang="en-US" sz="1600">
                <a:solidFill>
                  <a:schemeClr val="bg2"/>
                </a:solidFill>
              </a:rPr>
              <a:t>What if we also need a function</a:t>
            </a:r>
          </a:p>
          <a:p>
            <a:r>
              <a:rPr lang="en-US" sz="1600">
                <a:solidFill>
                  <a:schemeClr val="bg2"/>
                </a:solidFill>
              </a:rPr>
              <a:t>to find the max of two floats?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60525" y="844550"/>
            <a:ext cx="3195638" cy="435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class Box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   private: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      T dataMember;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       static int refCount;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public: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      Box (const T&amp; data);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      void display ( );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};</a:t>
            </a:r>
          </a:p>
          <a:p>
            <a:endParaRPr lang="en-US" sz="2000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template&lt;class T&gt;</a:t>
            </a:r>
          </a:p>
          <a:p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int Box&lt;T&gt;::refCount = 5;</a:t>
            </a:r>
          </a:p>
          <a:p>
            <a:endParaRPr lang="en-US" sz="2000">
              <a:latin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495800" y="2409825"/>
            <a:ext cx="3598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declaration of a static data member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13325" y="4560888"/>
            <a:ext cx="32877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initializing a static data member.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13589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Templates and Inheritance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7793038" cy="301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You can create a class template that derives from a</a:t>
            </a:r>
          </a:p>
          <a:p>
            <a:r>
              <a:rPr lang="en-US">
                <a:solidFill>
                  <a:srgbClr val="CCECFF"/>
                </a:solidFill>
              </a:rPr>
              <a:t>non-template base class.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You can create a class that derives from a production</a:t>
            </a:r>
          </a:p>
          <a:p>
            <a:r>
              <a:rPr lang="en-US">
                <a:solidFill>
                  <a:srgbClr val="CCECFF"/>
                </a:solidFill>
              </a:rPr>
              <a:t>of a class template.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You can create a class template that inherits from</a:t>
            </a:r>
          </a:p>
          <a:p>
            <a:r>
              <a:rPr lang="en-US">
                <a:solidFill>
                  <a:srgbClr val="CCECFF"/>
                </a:solidFill>
              </a:rPr>
              <a:t>another class template.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class Template from base class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14600" y="2057400"/>
            <a:ext cx="3768725" cy="3743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Base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Derived : public Base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Class from Class Template Production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438400" y="2209800"/>
            <a:ext cx="4554538" cy="3743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Base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Derived : public 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Base&lt;int&gt;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80125" y="2503488"/>
            <a:ext cx="27019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note that you must</a:t>
            </a:r>
          </a:p>
          <a:p>
            <a:r>
              <a:rPr lang="en-US" sz="1600">
                <a:solidFill>
                  <a:schemeClr val="tx2"/>
                </a:solidFill>
              </a:rPr>
              <a:t>pick a specific production</a:t>
            </a:r>
          </a:p>
          <a:p>
            <a:r>
              <a:rPr lang="en-US" sz="1600">
                <a:solidFill>
                  <a:schemeClr val="tx2"/>
                </a:solidFill>
              </a:rPr>
              <a:t>of the class template Base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6477000" y="3276600"/>
            <a:ext cx="228600" cy="1143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Class Template from Class Template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819400" y="1981200"/>
            <a:ext cx="4391025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Base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endParaRPr lang="en-US">
              <a:solidFill>
                <a:srgbClr val="CCECFF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class Derived : public Base&lt;T&gt;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. . .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91200" y="3736975"/>
            <a:ext cx="31321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In this case, we inherit from</a:t>
            </a:r>
          </a:p>
          <a:p>
            <a:r>
              <a:rPr lang="en-US" sz="1600">
                <a:solidFill>
                  <a:schemeClr val="tx2"/>
                </a:solidFill>
              </a:rPr>
              <a:t>the generalized class template.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6019800" y="42672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Template Parameters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90600" y="2146300"/>
            <a:ext cx="8177213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Class Templates are often called </a:t>
            </a:r>
            <a:r>
              <a:rPr lang="en-US" b="1">
                <a:solidFill>
                  <a:srgbClr val="CCECFF"/>
                </a:solidFill>
              </a:rPr>
              <a:t>parameterized classes</a:t>
            </a:r>
          </a:p>
          <a:p>
            <a:r>
              <a:rPr lang="en-US">
                <a:solidFill>
                  <a:srgbClr val="CCECFF"/>
                </a:solidFill>
              </a:rPr>
              <a:t>because the compiler generates code based on the data</a:t>
            </a:r>
          </a:p>
          <a:p>
            <a:r>
              <a:rPr lang="en-US">
                <a:solidFill>
                  <a:srgbClr val="CCECFF"/>
                </a:solidFill>
              </a:rPr>
              <a:t>type used in the actual creation of an object.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3138" y="3627438"/>
            <a:ext cx="4405312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A template parameter may be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A type parameter</a:t>
            </a:r>
          </a:p>
          <a:p>
            <a:r>
              <a:rPr lang="en-US">
                <a:solidFill>
                  <a:srgbClr val="CCECFF"/>
                </a:solidFill>
              </a:rPr>
              <a:t>	a non-type parameter</a:t>
            </a:r>
          </a:p>
          <a:p>
            <a:r>
              <a:rPr lang="en-US">
                <a:solidFill>
                  <a:srgbClr val="CCECFF"/>
                </a:solidFill>
              </a:rPr>
              <a:t>	another template</a:t>
            </a:r>
          </a:p>
          <a:p>
            <a:endParaRPr lang="en-US">
              <a:solidFill>
                <a:srgbClr val="CCECFF"/>
              </a:solidFill>
            </a:endParaRPr>
          </a:p>
        </p:txBody>
      </p:sp>
      <p:pic>
        <p:nvPicPr>
          <p:cNvPr id="36869" name="Picture 5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95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76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WB022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257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572000" y="4446588"/>
            <a:ext cx="1898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template &lt;class T&gt;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032375" y="4841875"/>
            <a:ext cx="16637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template &lt;int n&gt;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495800" y="5146675"/>
            <a:ext cx="4051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template &lt;template &lt;typename y&gt; class z&gt;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Code Structure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2679700"/>
            <a:ext cx="7423827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ECFF"/>
                </a:solidFill>
              </a:rPr>
              <a:t>The implementations of functions defined for a</a:t>
            </a:r>
          </a:p>
          <a:p>
            <a:r>
              <a:rPr lang="en-US" dirty="0">
                <a:solidFill>
                  <a:srgbClr val="CCECFF"/>
                </a:solidFill>
              </a:rPr>
              <a:t>class template must be included in the same file</a:t>
            </a:r>
          </a:p>
          <a:p>
            <a:r>
              <a:rPr lang="en-US" dirty="0">
                <a:solidFill>
                  <a:srgbClr val="CCECFF"/>
                </a:solidFill>
              </a:rPr>
              <a:t>(the .h file) as the class definition. Otherwise, the</a:t>
            </a:r>
          </a:p>
          <a:p>
            <a:r>
              <a:rPr lang="en-US" dirty="0">
                <a:solidFill>
                  <a:srgbClr val="CCECFF"/>
                </a:solidFill>
              </a:rPr>
              <a:t>code will not link correctly</a:t>
            </a:r>
            <a:r>
              <a:rPr lang="en-US" dirty="0" smtClean="0">
                <a:solidFill>
                  <a:srgbClr val="CCECFF"/>
                </a:solidFill>
              </a:rPr>
              <a:t>.</a:t>
            </a:r>
            <a:endParaRPr lang="en-US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0"/>
            <a:ext cx="6272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Standard Template Library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41703" y="2514600"/>
            <a:ext cx="5094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C++ Language comes with a library</a:t>
            </a:r>
          </a:p>
          <a:p>
            <a:r>
              <a:rPr lang="en-US" sz="2000" dirty="0" smtClean="0"/>
              <a:t>of standardized container classes known</a:t>
            </a:r>
          </a:p>
          <a:p>
            <a:r>
              <a:rPr lang="en-US" sz="2000" dirty="0" smtClean="0"/>
              <a:t>as the Standard Template Library (STL).</a:t>
            </a:r>
          </a:p>
          <a:p>
            <a:endParaRPr lang="en-US" sz="2000" dirty="0"/>
          </a:p>
          <a:p>
            <a:r>
              <a:rPr lang="en-US" sz="2000" dirty="0" smtClean="0"/>
              <a:t>The basic container classes in the STL</a:t>
            </a:r>
          </a:p>
          <a:p>
            <a:r>
              <a:rPr lang="en-US" sz="2000" dirty="0" smtClean="0"/>
              <a:t>are: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vector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deque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list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set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88261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828800" y="2590800"/>
            <a:ext cx="6503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To learn a lot more about templates</a:t>
            </a:r>
          </a:p>
          <a:p>
            <a:pPr algn="ctr"/>
            <a:r>
              <a:rPr lang="en-US"/>
              <a:t>Take CS 3370, “C++ Software Development”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52600" y="1917700"/>
            <a:ext cx="6310313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Then we might write: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	float biggest (float arg1, float arg2)</a:t>
            </a:r>
          </a:p>
          <a:p>
            <a:r>
              <a:rPr lang="en-US">
                <a:solidFill>
                  <a:srgbClr val="CCECFF"/>
                </a:solidFill>
              </a:rPr>
              <a:t>          {</a:t>
            </a:r>
          </a:p>
          <a:p>
            <a:r>
              <a:rPr lang="en-US">
                <a:solidFill>
                  <a:srgbClr val="CCECFF"/>
                </a:solidFill>
              </a:rPr>
              <a:t>                if (arg1 &gt; arg2)</a:t>
            </a:r>
          </a:p>
          <a:p>
            <a:r>
              <a:rPr lang="en-US">
                <a:solidFill>
                  <a:srgbClr val="CCECFF"/>
                </a:solidFill>
              </a:rPr>
              <a:t>                     return arg1;</a:t>
            </a:r>
          </a:p>
          <a:p>
            <a:r>
              <a:rPr lang="en-US">
                <a:solidFill>
                  <a:srgbClr val="CCECFF"/>
                </a:solidFill>
              </a:rPr>
              <a:t>                else</a:t>
            </a:r>
          </a:p>
          <a:p>
            <a:r>
              <a:rPr lang="en-US">
                <a:solidFill>
                  <a:srgbClr val="CCECFF"/>
                </a:solidFill>
              </a:rPr>
              <a:t>                     return arg2;</a:t>
            </a:r>
          </a:p>
          <a:p>
            <a:r>
              <a:rPr lang="en-US">
                <a:solidFill>
                  <a:srgbClr val="CCECFF"/>
                </a:solidFill>
              </a:rPr>
              <a:t>          }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4572000" y="3505200"/>
            <a:ext cx="4191000" cy="23622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3505200"/>
            <a:ext cx="3581400" cy="23622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990600" y="3590925"/>
            <a:ext cx="3382963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bg2"/>
                </a:solidFill>
              </a:rPr>
              <a:t>int</a:t>
            </a:r>
            <a:r>
              <a:rPr lang="en-US" sz="1800">
                <a:solidFill>
                  <a:schemeClr val="bg2"/>
                </a:solidFill>
              </a:rPr>
              <a:t> biggest (</a:t>
            </a:r>
            <a:r>
              <a:rPr lang="en-US" sz="1800" u="sng">
                <a:solidFill>
                  <a:schemeClr val="bg2"/>
                </a:solidFill>
              </a:rPr>
              <a:t>int</a:t>
            </a:r>
            <a:r>
              <a:rPr lang="en-US" sz="1800">
                <a:solidFill>
                  <a:schemeClr val="bg2"/>
                </a:solidFill>
              </a:rPr>
              <a:t> arg1, </a:t>
            </a:r>
            <a:r>
              <a:rPr lang="en-US" sz="1800" u="sng">
                <a:solidFill>
                  <a:schemeClr val="bg2"/>
                </a:solidFill>
              </a:rPr>
              <a:t>int</a:t>
            </a:r>
            <a:r>
              <a:rPr lang="en-US" sz="1800">
                <a:solidFill>
                  <a:schemeClr val="bg2"/>
                </a:solidFill>
              </a:rPr>
              <a:t> arg2)</a:t>
            </a:r>
          </a:p>
          <a:p>
            <a:r>
              <a:rPr lang="en-US" sz="1800">
                <a:solidFill>
                  <a:schemeClr val="bg2"/>
                </a:solidFill>
              </a:rPr>
              <a:t>{</a:t>
            </a:r>
          </a:p>
          <a:p>
            <a:r>
              <a:rPr lang="en-US" sz="1800">
                <a:solidFill>
                  <a:schemeClr val="bg2"/>
                </a:solidFill>
              </a:rPr>
              <a:t>       if (arg1 &gt; arg2)</a:t>
            </a:r>
          </a:p>
          <a:p>
            <a:r>
              <a:rPr lang="en-US" sz="1800">
                <a:solidFill>
                  <a:schemeClr val="bg2"/>
                </a:solidFill>
              </a:rPr>
              <a:t>          return arg1;</a:t>
            </a:r>
          </a:p>
          <a:p>
            <a:r>
              <a:rPr lang="en-US" sz="1800">
                <a:solidFill>
                  <a:schemeClr val="bg2"/>
                </a:solidFill>
              </a:rPr>
              <a:t>       else</a:t>
            </a:r>
          </a:p>
          <a:p>
            <a:r>
              <a:rPr lang="en-US" sz="1800">
                <a:solidFill>
                  <a:schemeClr val="bg2"/>
                </a:solidFill>
              </a:rPr>
              <a:t>          return arg2;</a:t>
            </a:r>
          </a:p>
          <a:p>
            <a:r>
              <a:rPr lang="en-US" sz="180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648200" y="3581400"/>
            <a:ext cx="4089400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chemeClr val="bg2"/>
                </a:solidFill>
              </a:rPr>
              <a:t>float</a:t>
            </a:r>
            <a:r>
              <a:rPr lang="en-US" sz="1800">
                <a:solidFill>
                  <a:schemeClr val="bg2"/>
                </a:solidFill>
              </a:rPr>
              <a:t> biggest (</a:t>
            </a:r>
            <a:r>
              <a:rPr lang="en-US" sz="1800" u="sng">
                <a:solidFill>
                  <a:schemeClr val="bg2"/>
                </a:solidFill>
              </a:rPr>
              <a:t>float</a:t>
            </a:r>
            <a:r>
              <a:rPr lang="en-US" sz="1800">
                <a:solidFill>
                  <a:schemeClr val="bg2"/>
                </a:solidFill>
              </a:rPr>
              <a:t> arg1, </a:t>
            </a:r>
            <a:r>
              <a:rPr lang="en-US" sz="1800" u="sng">
                <a:solidFill>
                  <a:schemeClr val="bg2"/>
                </a:solidFill>
              </a:rPr>
              <a:t>float</a:t>
            </a:r>
            <a:r>
              <a:rPr lang="en-US" sz="1800">
                <a:solidFill>
                  <a:schemeClr val="bg2"/>
                </a:solidFill>
              </a:rPr>
              <a:t> arg2)</a:t>
            </a:r>
          </a:p>
          <a:p>
            <a:r>
              <a:rPr lang="en-US" sz="1800">
                <a:solidFill>
                  <a:schemeClr val="bg2"/>
                </a:solidFill>
              </a:rPr>
              <a:t>{</a:t>
            </a:r>
          </a:p>
          <a:p>
            <a:r>
              <a:rPr lang="en-US" sz="1800">
                <a:solidFill>
                  <a:schemeClr val="bg2"/>
                </a:solidFill>
              </a:rPr>
              <a:t>     if (arg1 &gt; arg2)</a:t>
            </a:r>
          </a:p>
          <a:p>
            <a:r>
              <a:rPr lang="en-US" sz="1800">
                <a:solidFill>
                  <a:schemeClr val="bg2"/>
                </a:solidFill>
              </a:rPr>
              <a:t>        return arg1;</a:t>
            </a:r>
          </a:p>
          <a:p>
            <a:r>
              <a:rPr lang="en-US" sz="1800">
                <a:solidFill>
                  <a:schemeClr val="bg2"/>
                </a:solidFill>
              </a:rPr>
              <a:t>     else</a:t>
            </a:r>
          </a:p>
          <a:p>
            <a:r>
              <a:rPr lang="en-US" sz="1800">
                <a:solidFill>
                  <a:schemeClr val="bg2"/>
                </a:solidFill>
              </a:rPr>
              <a:t>        return arg2;</a:t>
            </a:r>
          </a:p>
          <a:p>
            <a:r>
              <a:rPr lang="en-US" sz="1800">
                <a:solidFill>
                  <a:schemeClr val="bg2"/>
                </a:solidFill>
              </a:rPr>
              <a:t>}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1536700"/>
            <a:ext cx="63246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Notice that the only thing different about </a:t>
            </a:r>
          </a:p>
          <a:p>
            <a:r>
              <a:rPr lang="en-US">
                <a:solidFill>
                  <a:srgbClr val="CCECFF"/>
                </a:solidFill>
              </a:rPr>
              <a:t>these two functions are the data types of</a:t>
            </a:r>
          </a:p>
          <a:p>
            <a:r>
              <a:rPr lang="en-US">
                <a:solidFill>
                  <a:srgbClr val="CCECFF"/>
                </a:solidFill>
              </a:rPr>
              <a:t>the parameters and the return type.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7415213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Since this is a really useful algorithm, we could</a:t>
            </a:r>
          </a:p>
          <a:p>
            <a:r>
              <a:rPr lang="en-US">
                <a:solidFill>
                  <a:srgbClr val="CCECFF"/>
                </a:solidFill>
              </a:rPr>
              <a:t>continue to write versions for the other basic data</a:t>
            </a:r>
          </a:p>
          <a:p>
            <a:r>
              <a:rPr lang="en-US">
                <a:solidFill>
                  <a:srgbClr val="CCECFF"/>
                </a:solidFill>
              </a:rPr>
              <a:t>types ….</a:t>
            </a:r>
          </a:p>
          <a:p>
            <a:endParaRPr lang="en-US">
              <a:solidFill>
                <a:srgbClr val="CCECFF"/>
              </a:solidFill>
            </a:endParaRPr>
          </a:p>
          <a:p>
            <a:r>
              <a:rPr lang="en-US">
                <a:solidFill>
                  <a:srgbClr val="CCECFF"/>
                </a:solidFill>
              </a:rPr>
              <a:t>but there must be a better solution.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52600" y="2895600"/>
            <a:ext cx="64770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Creating a </a:t>
            </a:r>
            <a:r>
              <a:rPr lang="en-US" b="1" i="1">
                <a:solidFill>
                  <a:srgbClr val="CCECFF"/>
                </a:solidFill>
              </a:rPr>
              <a:t>Function Template</a:t>
            </a:r>
            <a:r>
              <a:rPr lang="en-US">
                <a:solidFill>
                  <a:srgbClr val="CCECFF"/>
                </a:solidFill>
              </a:rPr>
              <a:t> allows us to</a:t>
            </a:r>
          </a:p>
          <a:p>
            <a:r>
              <a:rPr lang="en-US">
                <a:solidFill>
                  <a:srgbClr val="CCECFF"/>
                </a:solidFill>
              </a:rPr>
              <a:t>create a generic algorithm, that can be used</a:t>
            </a:r>
          </a:p>
          <a:p>
            <a:r>
              <a:rPr lang="en-US">
                <a:solidFill>
                  <a:srgbClr val="CCECFF"/>
                </a:solidFill>
              </a:rPr>
              <a:t>for any parameter type.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743200" y="2514600"/>
            <a:ext cx="2819400" cy="4572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743200" y="2514600"/>
            <a:ext cx="3738563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template &lt;class T&gt;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T biggest (T arg1, T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{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if (arg1 &gt; arg2)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arg1;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else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        return arg2;</a:t>
            </a:r>
          </a:p>
          <a:p>
            <a:r>
              <a:rPr lang="en-US">
                <a:solidFill>
                  <a:srgbClr val="CCECFF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3124200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the </a:t>
            </a:r>
            <a:r>
              <a:rPr lang="en-US" sz="1600" b="1"/>
              <a:t>template prefix</a:t>
            </a:r>
            <a:r>
              <a:rPr lang="en-US" sz="1600"/>
              <a:t> tells the compiler that this is a template, so</a:t>
            </a:r>
          </a:p>
          <a:p>
            <a:r>
              <a:rPr lang="en-US" sz="1600"/>
              <a:t>treat it differently from a normal function.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86000" y="1905000"/>
            <a:ext cx="762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91175" y="914400"/>
            <a:ext cx="32258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the </a:t>
            </a:r>
            <a:r>
              <a:rPr lang="en-US" sz="1600" b="1"/>
              <a:t>type parameter</a:t>
            </a:r>
            <a:r>
              <a:rPr lang="en-US" sz="1600"/>
              <a:t>. The </a:t>
            </a:r>
          </a:p>
          <a:p>
            <a:r>
              <a:rPr lang="en-US" sz="1600"/>
              <a:t>identifier T is most often used, </a:t>
            </a:r>
          </a:p>
          <a:p>
            <a:r>
              <a:rPr lang="en-US" sz="1600"/>
              <a:t>but any identifier is acceptable.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5181600" y="1676400"/>
            <a:ext cx="914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695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return type is T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295400" y="3124200"/>
            <a:ext cx="14478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19800" y="4419600"/>
            <a:ext cx="28098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arg1 and arg2 are of </a:t>
            </a:r>
            <a:r>
              <a:rPr lang="en-US" sz="1600" b="1"/>
              <a:t>type</a:t>
            </a:r>
            <a:r>
              <a:rPr lang="en-US" sz="1600"/>
              <a:t> </a:t>
            </a:r>
            <a:r>
              <a:rPr lang="en-US" sz="1600" b="1"/>
              <a:t>T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5715000" y="3352800"/>
            <a:ext cx="1524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81400" y="457200"/>
            <a:ext cx="1935163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you may see the</a:t>
            </a:r>
          </a:p>
          <a:p>
            <a:r>
              <a:rPr lang="en-US" sz="1600"/>
              <a:t>keyword </a:t>
            </a:r>
            <a:r>
              <a:rPr lang="en-US" sz="1600">
                <a:solidFill>
                  <a:srgbClr val="FFFF00"/>
                </a:solidFill>
              </a:rPr>
              <a:t>typename</a:t>
            </a:r>
          </a:p>
          <a:p>
            <a:r>
              <a:rPr lang="en-US" sz="1600"/>
              <a:t>instead of class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4572000" y="1219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2667000"/>
            <a:ext cx="72580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When the compiler sees this function template, it</a:t>
            </a:r>
          </a:p>
          <a:p>
            <a:r>
              <a:rPr lang="en-US">
                <a:solidFill>
                  <a:srgbClr val="CCECFF"/>
                </a:solidFill>
              </a:rPr>
              <a:t>simply makes note of the fact that the template</a:t>
            </a:r>
          </a:p>
          <a:p>
            <a:r>
              <a:rPr lang="en-US">
                <a:solidFill>
                  <a:srgbClr val="CCECFF"/>
                </a:solidFill>
              </a:rPr>
              <a:t>exists …. </a:t>
            </a:r>
            <a:r>
              <a:rPr lang="en-US" b="1" u="sng">
                <a:solidFill>
                  <a:srgbClr val="CCECFF"/>
                </a:solidFill>
              </a:rPr>
              <a:t>no code is generated</a:t>
            </a:r>
            <a:r>
              <a:rPr lang="en-US">
                <a:solidFill>
                  <a:srgbClr val="CCECFF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524</TotalTime>
  <Words>1670</Words>
  <Application>Microsoft Office PowerPoint</Application>
  <PresentationFormat>On-screen Show (4:3)</PresentationFormat>
  <Paragraphs>399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Comic Sans MS</vt:lpstr>
      <vt:lpstr>Tahoma</vt:lpstr>
      <vt:lpstr>Times New Roman</vt:lpstr>
      <vt:lpstr>Wingdings</vt:lpstr>
      <vt:lpstr>Training</vt:lpstr>
      <vt:lpstr>Templates</vt:lpstr>
      <vt:lpstr>Objectives</vt:lpstr>
      <vt:lpstr>Function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Some Rules of Thumb</vt:lpstr>
      <vt:lpstr>Revised Function Template</vt:lpstr>
      <vt:lpstr>Templates and Overloading</vt:lpstr>
      <vt:lpstr>PowerPoint Presentation</vt:lpstr>
      <vt:lpstr>Class Templates</vt:lpstr>
      <vt:lpstr>Container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Members of a Class Template</vt:lpstr>
      <vt:lpstr>PowerPoint Presentation</vt:lpstr>
      <vt:lpstr>Templates and Inheritance</vt:lpstr>
      <vt:lpstr>class Template from base class</vt:lpstr>
      <vt:lpstr>Class from Class Template Production</vt:lpstr>
      <vt:lpstr>Class Template from Class Template</vt:lpstr>
      <vt:lpstr>Template Parameters</vt:lpstr>
      <vt:lpstr>Code Structure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</dc:title>
  <dc:subject>Writing Funcation and Class Templates</dc:subject>
  <dc:creator>UVSC</dc:creator>
  <cp:lastModifiedBy>Doman, Marguerite</cp:lastModifiedBy>
  <cp:revision>29</cp:revision>
  <dcterms:created xsi:type="dcterms:W3CDTF">2002-06-27T13:46:11Z</dcterms:created>
  <dcterms:modified xsi:type="dcterms:W3CDTF">2017-10-09T13:55:52Z</dcterms:modified>
  <cp:category>CNS 1350</cp:category>
</cp:coreProperties>
</file>