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257" r:id="rId4"/>
    <p:sldId id="258" r:id="rId5"/>
    <p:sldId id="309" r:id="rId6"/>
    <p:sldId id="326" r:id="rId7"/>
    <p:sldId id="311" r:id="rId8"/>
    <p:sldId id="312" r:id="rId9"/>
    <p:sldId id="310" r:id="rId10"/>
    <p:sldId id="313" r:id="rId11"/>
    <p:sldId id="314" r:id="rId12"/>
    <p:sldId id="259" r:id="rId13"/>
    <p:sldId id="319" r:id="rId14"/>
    <p:sldId id="315" r:id="rId15"/>
    <p:sldId id="316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39" r:id="rId29"/>
    <p:sldId id="317" r:id="rId30"/>
    <p:sldId id="340" r:id="rId31"/>
    <p:sldId id="341" r:id="rId32"/>
    <p:sldId id="342" r:id="rId33"/>
    <p:sldId id="343" r:id="rId34"/>
    <p:sldId id="318" r:id="rId35"/>
    <p:sldId id="320" r:id="rId36"/>
    <p:sldId id="321" r:id="rId37"/>
    <p:sldId id="322" r:id="rId38"/>
    <p:sldId id="323" r:id="rId39"/>
    <p:sldId id="324" r:id="rId40"/>
    <p:sldId id="32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2" autoAdjust="0"/>
    <p:restoredTop sz="94660"/>
  </p:normalViewPr>
  <p:slideViewPr>
    <p:cSldViewPr snapToGrid="0">
      <p:cViewPr>
        <p:scale>
          <a:sx n="100" d="100"/>
          <a:sy n="100" d="100"/>
        </p:scale>
        <p:origin x="-6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3715" y="2826786"/>
            <a:ext cx="381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Operator Overloading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6851" y="2650435"/>
            <a:ext cx="53767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Note that when you write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a = b + c;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values of b and c do not change.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069" y="1410422"/>
            <a:ext cx="6138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When using a member function we will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use the following terminology (a, b, and c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are objects of the Number class):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3286" y="309679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this is the right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hand operand (rho)</a:t>
            </a:r>
            <a:endParaRPr lang="en-U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111119" y="3607878"/>
            <a:ext cx="593894" cy="595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079804" y="5135600"/>
            <a:ext cx="201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This is the left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hand operand (</a:t>
            </a:r>
            <a:r>
              <a:rPr lang="en-US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lho</a:t>
            </a:r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) 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V="1">
            <a:off x="3086651" y="4488690"/>
            <a:ext cx="517153" cy="64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062606" y="412931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 = b + c;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58912" y="1525560"/>
            <a:ext cx="763863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Overloading a binary operator as a member function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73238" y="3258654"/>
            <a:ext cx="6338595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Number Number::operator+(</a:t>
            </a:r>
            <a:r>
              <a:rPr lang="en-US" sz="2000" dirty="0" err="1">
                <a:latin typeface="Comic Sans MS" panose="030F0702030302020204" pitchFamily="66" charset="0"/>
              </a:rPr>
              <a:t>const</a:t>
            </a:r>
            <a:r>
              <a:rPr lang="en-US" sz="2000" dirty="0">
                <a:latin typeface="Comic Sans MS" panose="030F0702030302020204" pitchFamily="66" charset="0"/>
              </a:rPr>
              <a:t> Number&amp; rho)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sz="2000" dirty="0" err="1" smtClean="0">
                <a:latin typeface="Comic Sans MS" panose="030F0702030302020204" pitchFamily="66" charset="0"/>
              </a:rPr>
              <a:t>int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newValue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smtClean="0">
                <a:latin typeface="Comic Sans MS" panose="030F0702030302020204" pitchFamily="66" charset="0"/>
              </a:rPr>
              <a:t>this-&gt;</a:t>
            </a:r>
            <a:r>
              <a:rPr lang="en-US" sz="2000" dirty="0" err="1" smtClean="0">
                <a:latin typeface="Comic Sans MS" panose="030F0702030302020204" pitchFamily="66" charset="0"/>
              </a:rPr>
              <a:t>theValue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+ </a:t>
            </a:r>
            <a:r>
              <a:rPr lang="en-US" sz="2000" dirty="0" err="1">
                <a:latin typeface="Comic Sans MS" panose="030F0702030302020204" pitchFamily="66" charset="0"/>
              </a:rPr>
              <a:t>rho.getValue</a:t>
            </a:r>
            <a:r>
              <a:rPr lang="en-US" sz="2000" dirty="0">
                <a:latin typeface="Comic Sans MS" panose="030F0702030302020204" pitchFamily="66" charset="0"/>
              </a:rPr>
              <a:t>( 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Number </a:t>
            </a:r>
            <a:r>
              <a:rPr lang="en-US" sz="2000" dirty="0" err="1">
                <a:latin typeface="Comic Sans MS" panose="030F0702030302020204" pitchFamily="66" charset="0"/>
              </a:rPr>
              <a:t>newNumber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latin typeface="Comic Sans MS" panose="030F0702030302020204" pitchFamily="66" charset="0"/>
              </a:rPr>
              <a:t>newValue</a:t>
            </a:r>
            <a:r>
              <a:rPr lang="en-US" sz="20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return </a:t>
            </a:r>
            <a:r>
              <a:rPr lang="en-US" sz="2000" dirty="0" err="1">
                <a:latin typeface="Comic Sans MS" panose="030F0702030302020204" pitchFamily="66" charset="0"/>
              </a:rPr>
              <a:t>newNumber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73238" y="3258654"/>
            <a:ext cx="6009979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Number Number::operator+(</a:t>
            </a:r>
            <a:r>
              <a:rPr lang="en-US" sz="2000" dirty="0" err="1">
                <a:latin typeface="Comic Sans MS" panose="030F0702030302020204" pitchFamily="66" charset="0"/>
              </a:rPr>
              <a:t>const</a:t>
            </a:r>
            <a:r>
              <a:rPr lang="en-US" sz="2000" dirty="0">
                <a:latin typeface="Comic Sans MS" panose="030F0702030302020204" pitchFamily="66" charset="0"/>
              </a:rPr>
              <a:t> Number&amp; rho)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sz="2000" dirty="0" err="1" smtClean="0">
                <a:latin typeface="Comic Sans MS" panose="030F0702030302020204" pitchFamily="66" charset="0"/>
              </a:rPr>
              <a:t>int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newValue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theValue</a:t>
            </a:r>
            <a:r>
              <a:rPr lang="en-US" sz="2000" dirty="0">
                <a:latin typeface="Comic Sans MS" panose="030F0702030302020204" pitchFamily="66" charset="0"/>
              </a:rPr>
              <a:t> + </a:t>
            </a:r>
            <a:r>
              <a:rPr lang="en-US" sz="2000" dirty="0" err="1">
                <a:latin typeface="Comic Sans MS" panose="030F0702030302020204" pitchFamily="66" charset="0"/>
              </a:rPr>
              <a:t>rho.getValue</a:t>
            </a:r>
            <a:r>
              <a:rPr lang="en-US" sz="2000" dirty="0">
                <a:latin typeface="Comic Sans MS" panose="030F0702030302020204" pitchFamily="66" charset="0"/>
              </a:rPr>
              <a:t>( 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Number </a:t>
            </a:r>
            <a:r>
              <a:rPr lang="en-US" sz="2000" dirty="0" err="1" smtClean="0">
                <a:latin typeface="Comic Sans MS" panose="030F0702030302020204" pitchFamily="66" charset="0"/>
              </a:rPr>
              <a:t>newNumber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n-US" sz="2000" dirty="0" err="1" smtClean="0">
                <a:latin typeface="Comic Sans MS" panose="030F0702030302020204" pitchFamily="66" charset="0"/>
              </a:rPr>
              <a:t>newValue</a:t>
            </a:r>
            <a:r>
              <a:rPr lang="en-US" sz="20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return </a:t>
            </a:r>
            <a:r>
              <a:rPr lang="en-US" sz="2000" dirty="0" err="1">
                <a:latin typeface="Comic Sans MS" panose="030F0702030302020204" pitchFamily="66" charset="0"/>
              </a:rPr>
              <a:t>newNumber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1235" y="1855305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Question: Why is this Number object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not being returned by reference?</a:t>
            </a:r>
            <a:endParaRPr lang="en-U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 bwMode="auto">
          <a:xfrm flipH="1">
            <a:off x="2544417" y="2440080"/>
            <a:ext cx="774515" cy="8185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26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531" y="1094399"/>
            <a:ext cx="645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Now, when the compiler sees the statement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678" y="2167825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 = b + c;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5304" y="3220292"/>
            <a:ext cx="3456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t generates the code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a = </a:t>
            </a:r>
            <a:r>
              <a:rPr lang="en-US" dirty="0" err="1" smtClean="0">
                <a:latin typeface="Comic Sans MS" panose="030F0702030302020204" pitchFamily="66" charset="0"/>
              </a:rPr>
              <a:t>b.operator</a:t>
            </a:r>
            <a:r>
              <a:rPr lang="en-US" dirty="0" smtClean="0">
                <a:latin typeface="Comic Sans MS" panose="030F0702030302020204" pitchFamily="66" charset="0"/>
              </a:rPr>
              <a:t>+(c);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138" y="5100407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message is sent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to the left hand operand</a:t>
            </a:r>
            <a:endParaRPr lang="en-U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V="1">
            <a:off x="2610678" y="4420621"/>
            <a:ext cx="569844" cy="6797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633304" y="5252807"/>
            <a:ext cx="2868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right hand operand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is passed as the parameter.</a:t>
            </a:r>
            <a:endParaRPr lang="en-U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H="1" flipV="1">
            <a:off x="4938141" y="4420621"/>
            <a:ext cx="1129210" cy="8321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13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51937" y="1566877"/>
            <a:ext cx="825258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Overloading a binary operator as a non-member function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322664" y="2847836"/>
            <a:ext cx="7308411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Number operator-(</a:t>
            </a:r>
            <a:r>
              <a:rPr lang="en-US" sz="2000" dirty="0" err="1">
                <a:latin typeface="Comic Sans MS" panose="030F0702030302020204" pitchFamily="66" charset="0"/>
              </a:rPr>
              <a:t>const</a:t>
            </a:r>
            <a:r>
              <a:rPr lang="en-US" sz="2000" dirty="0">
                <a:latin typeface="Comic Sans MS" panose="030F0702030302020204" pitchFamily="66" charset="0"/>
              </a:rPr>
              <a:t> Number&amp; </a:t>
            </a:r>
            <a:r>
              <a:rPr lang="en-US" sz="2000" dirty="0" err="1">
                <a:latin typeface="Comic Sans MS" panose="030F0702030302020204" pitchFamily="66" charset="0"/>
              </a:rPr>
              <a:t>lho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const</a:t>
            </a:r>
            <a:r>
              <a:rPr lang="en-US" sz="2000" dirty="0">
                <a:latin typeface="Comic Sans MS" panose="030F0702030302020204" pitchFamily="66" charset="0"/>
              </a:rPr>
              <a:t> Number&amp; rho)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sz="2000" dirty="0" err="1" smtClean="0">
                <a:latin typeface="Comic Sans MS" panose="030F0702030302020204" pitchFamily="66" charset="0"/>
              </a:rPr>
              <a:t>int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newValue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latin typeface="Comic Sans MS" panose="030F0702030302020204" pitchFamily="66" charset="0"/>
              </a:rPr>
              <a:t>lho.getValue</a:t>
            </a:r>
            <a:r>
              <a:rPr lang="en-US" sz="2000" dirty="0">
                <a:latin typeface="Comic Sans MS" panose="030F0702030302020204" pitchFamily="66" charset="0"/>
              </a:rPr>
              <a:t>( ) - </a:t>
            </a:r>
            <a:r>
              <a:rPr lang="en-US" sz="2000" dirty="0" err="1">
                <a:latin typeface="Comic Sans MS" panose="030F0702030302020204" pitchFamily="66" charset="0"/>
              </a:rPr>
              <a:t>rho.getValue</a:t>
            </a:r>
            <a:r>
              <a:rPr lang="en-US" sz="2000" dirty="0">
                <a:latin typeface="Comic Sans MS" panose="030F0702030302020204" pitchFamily="66" charset="0"/>
              </a:rPr>
              <a:t>( 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Number </a:t>
            </a:r>
            <a:r>
              <a:rPr lang="en-US" sz="2000" dirty="0" err="1">
                <a:latin typeface="Comic Sans MS" panose="030F0702030302020204" pitchFamily="66" charset="0"/>
              </a:rPr>
              <a:t>newNumber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latin typeface="Comic Sans MS" panose="030F0702030302020204" pitchFamily="66" charset="0"/>
              </a:rPr>
              <a:t>newValue</a:t>
            </a:r>
            <a:r>
              <a:rPr lang="en-US" sz="20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return </a:t>
            </a:r>
            <a:r>
              <a:rPr lang="en-US" sz="2000" dirty="0" err="1">
                <a:latin typeface="Comic Sans MS" panose="030F0702030302020204" pitchFamily="66" charset="0"/>
              </a:rPr>
              <a:t>newNumber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54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8930" y="1820561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Operator Overloading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0649" y="3222191"/>
            <a:ext cx="5346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In order to do write some of the code that</a:t>
            </a:r>
          </a:p>
          <a:p>
            <a:r>
              <a:rPr lang="en-US" sz="2000" dirty="0" smtClean="0">
                <a:latin typeface="Comic Sans MS" pitchFamily="66" charset="0"/>
              </a:rPr>
              <a:t>Is needed to manage memory correctly, we</a:t>
            </a:r>
          </a:p>
          <a:p>
            <a:r>
              <a:rPr lang="en-US" sz="2000" dirty="0" smtClean="0">
                <a:latin typeface="Comic Sans MS" pitchFamily="66" charset="0"/>
              </a:rPr>
              <a:t>will have to overload an operator in C++.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8843" y="1466335"/>
            <a:ext cx="542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Suppose that we have a class called Region,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That represents a rectangular region.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8303" y="2891480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Region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5052" y="3612291"/>
            <a:ext cx="1762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length: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width: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5052" y="4510215"/>
            <a:ext cx="2350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+ Region(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:)</a:t>
            </a:r>
          </a:p>
          <a:p>
            <a:r>
              <a:rPr lang="en-US" sz="2000" dirty="0" smtClean="0">
                <a:latin typeface="Comic Sans MS" pitchFamily="66" charset="0"/>
              </a:rPr>
              <a:t>+ </a:t>
            </a:r>
            <a:r>
              <a:rPr lang="en-US" sz="2000" dirty="0" err="1" smtClean="0">
                <a:latin typeface="Comic Sans MS" pitchFamily="66" charset="0"/>
              </a:rPr>
              <a:t>getWidth</a:t>
            </a:r>
            <a:r>
              <a:rPr lang="en-US" sz="2000" dirty="0" smtClean="0">
                <a:latin typeface="Comic Sans MS" pitchFamily="66" charset="0"/>
              </a:rPr>
              <a:t>( ) :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+ </a:t>
            </a:r>
            <a:r>
              <a:rPr lang="en-US" sz="2000" dirty="0" err="1" smtClean="0">
                <a:latin typeface="Comic Sans MS" pitchFamily="66" charset="0"/>
              </a:rPr>
              <a:t>getLength</a:t>
            </a:r>
            <a:r>
              <a:rPr lang="en-US" sz="2000" dirty="0" smtClean="0">
                <a:latin typeface="Comic Sans MS" pitchFamily="66" charset="0"/>
              </a:rPr>
              <a:t>( ) :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60802" y="2619632"/>
            <a:ext cx="4589432" cy="33280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760802" y="3349256"/>
            <a:ext cx="45894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760802" y="4382532"/>
            <a:ext cx="45894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1561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1141" y="1647852"/>
            <a:ext cx="5537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We know how to add two primitive data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types together, but can we add two Regions?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653" y="2671974"/>
            <a:ext cx="255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Region r1(4,5);</a:t>
            </a:r>
          </a:p>
          <a:p>
            <a:r>
              <a:rPr lang="en-US" sz="2000" dirty="0" smtClean="0">
                <a:latin typeface="Comic Sans MS" pitchFamily="66" charset="0"/>
              </a:rPr>
              <a:t>Region r2(6,3);</a:t>
            </a:r>
          </a:p>
          <a:p>
            <a:r>
              <a:rPr lang="en-US" sz="2000" dirty="0" smtClean="0">
                <a:latin typeface="Comic Sans MS" pitchFamily="66" charset="0"/>
              </a:rPr>
              <a:t>Region r3 = r1 + r2: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282" y="4448431"/>
            <a:ext cx="56749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can, if we overload the + operator!</a:t>
            </a:r>
          </a:p>
          <a:p>
            <a:endParaRPr lang="en-US" dirty="0">
              <a:latin typeface="Comic Sans MS" pitchFamily="66" charset="0"/>
            </a:endParaRPr>
          </a:p>
          <a:p>
            <a:pPr algn="ctr"/>
            <a:r>
              <a:rPr lang="en-US" sz="1800" dirty="0" smtClean="0">
                <a:latin typeface="Comic Sans MS" pitchFamily="66" charset="0"/>
              </a:rPr>
              <a:t>When we overload an operator, we tell</a:t>
            </a:r>
          </a:p>
          <a:p>
            <a:pPr algn="ctr"/>
            <a:r>
              <a:rPr lang="en-US" sz="1800" dirty="0" smtClean="0">
                <a:latin typeface="Comic Sans MS" pitchFamily="66" charset="0"/>
              </a:rPr>
              <a:t>the compiler what to do when the operator</a:t>
            </a:r>
          </a:p>
          <a:p>
            <a:pPr algn="ctr"/>
            <a:r>
              <a:rPr lang="en-US" sz="1800" dirty="0" smtClean="0">
                <a:latin typeface="Comic Sans MS" pitchFamily="66" charset="0"/>
              </a:rPr>
              <a:t>is used on objects of a given class.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2890" y="2377821"/>
            <a:ext cx="5517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The code to overload an operator can usually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be written as a member function, or as a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non-member function of a class.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3080510" y="2036763"/>
            <a:ext cx="4184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Objectives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28738" y="3889375"/>
            <a:ext cx="7285969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At the conclusion of this lesson, students should be able to</a:t>
            </a:r>
          </a:p>
          <a:p>
            <a:r>
              <a:rPr lang="en-US" sz="2000" dirty="0">
                <a:latin typeface="Comic Sans MS" pitchFamily="66" charset="0"/>
              </a:rPr>
              <a:t>   Explain what </a:t>
            </a:r>
            <a:r>
              <a:rPr lang="en-US" sz="2000" dirty="0" smtClean="0">
                <a:latin typeface="Comic Sans MS" pitchFamily="66" charset="0"/>
              </a:rPr>
              <a:t>operator overloading is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Write code that overloads the standard binary operators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   </a:t>
            </a:r>
            <a:r>
              <a:rPr lang="en-US" sz="2000" dirty="0" smtClean="0">
                <a:latin typeface="Comic Sans MS" pitchFamily="66" charset="0"/>
              </a:rPr>
              <a:t>Explain the rules for operator overloading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076" name="Picture 7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45799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42846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6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49149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347" y="1536867"/>
            <a:ext cx="4794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Overloading the + operator as a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member Of the Region class.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578" y="2553730"/>
            <a:ext cx="706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+ operator is a </a:t>
            </a:r>
            <a:r>
              <a:rPr lang="en-US" sz="2000" b="1" dirty="0" smtClean="0">
                <a:solidFill>
                  <a:srgbClr val="FFC000"/>
                </a:solidFill>
                <a:latin typeface="Comic Sans MS" pitchFamily="66" charset="0"/>
              </a:rPr>
              <a:t>binary</a:t>
            </a:r>
            <a:r>
              <a:rPr lang="en-US" sz="2000" dirty="0" smtClean="0">
                <a:latin typeface="Comic Sans MS" pitchFamily="66" charset="0"/>
              </a:rPr>
              <a:t> operator – it has two operands.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2011" y="1482464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Some Terminology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566" y="3581113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 smtClean="0">
                <a:latin typeface="Comic Sans MS" pitchFamily="66" charset="0"/>
              </a:rPr>
              <a:t>= b + c;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622" y="4588476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left-hand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operand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V="1">
            <a:off x="3643853" y="3912973"/>
            <a:ext cx="678231" cy="6755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322084" y="5103458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operator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637903" y="3912973"/>
            <a:ext cx="142800" cy="11203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96283" y="5068506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right-hand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operand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836360" y="3912973"/>
            <a:ext cx="772246" cy="10936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194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578" y="2553730"/>
            <a:ext cx="706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+ operator is a </a:t>
            </a:r>
            <a:r>
              <a:rPr lang="en-US" sz="2000" b="1" dirty="0" smtClean="0">
                <a:solidFill>
                  <a:srgbClr val="FFC000"/>
                </a:solidFill>
                <a:latin typeface="Comic Sans MS" pitchFamily="66" charset="0"/>
              </a:rPr>
              <a:t>binary</a:t>
            </a:r>
            <a:r>
              <a:rPr lang="en-US" sz="2000" dirty="0" smtClean="0">
                <a:latin typeface="Comic Sans MS" pitchFamily="66" charset="0"/>
              </a:rPr>
              <a:t> operator – it has two operands.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2011" y="1482464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Some Terminology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566" y="3581113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 </a:t>
            </a:r>
            <a:r>
              <a:rPr lang="en-US" sz="2000" dirty="0" smtClean="0">
                <a:latin typeface="Comic Sans MS" pitchFamily="66" charset="0"/>
              </a:rPr>
              <a:t>= b + c;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783" y="4637618"/>
            <a:ext cx="1944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message is sent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to this object. It is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sometimes called the</a:t>
            </a:r>
          </a:p>
          <a:p>
            <a:pPr algn="ctr"/>
            <a:r>
              <a:rPr lang="en-US" sz="1400" b="1" dirty="0" smtClean="0">
                <a:solidFill>
                  <a:srgbClr val="FFC000"/>
                </a:solidFill>
                <a:latin typeface="Comic Sans MS" pitchFamily="66" charset="0"/>
              </a:rPr>
              <a:t>implicit</a:t>
            </a:r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 object.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230278" y="3912973"/>
            <a:ext cx="678227" cy="6755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322084" y="5103458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operator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637903" y="3912973"/>
            <a:ext cx="142800" cy="11203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420462" y="5095220"/>
            <a:ext cx="2244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right-hand operand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is passed as a parameter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to the function.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836360" y="3912973"/>
            <a:ext cx="772246" cy="10936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0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420" y="2125474"/>
            <a:ext cx="551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The function looks like this: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0420" y="3501080"/>
            <a:ext cx="54793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Region Region::operator+(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rho)</a:t>
            </a:r>
          </a:p>
          <a:p>
            <a:r>
              <a:rPr lang="en-US" sz="2000" dirty="0" smtClean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 = length + </a:t>
            </a:r>
            <a:r>
              <a:rPr lang="en-US" sz="2000" dirty="0" err="1" smtClean="0">
                <a:latin typeface="Comic Sans MS" pitchFamily="66" charset="0"/>
              </a:rPr>
              <a:t>rho.length</a:t>
            </a:r>
            <a:r>
              <a:rPr lang="en-US" sz="2000" dirty="0" smtClean="0">
                <a:latin typeface="Comic Sans MS" pitchFamily="66" charset="0"/>
              </a:rPr>
              <a:t>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 = width + </a:t>
            </a:r>
            <a:r>
              <a:rPr lang="en-US" sz="2000" dirty="0" err="1" smtClean="0">
                <a:latin typeface="Comic Sans MS" pitchFamily="66" charset="0"/>
              </a:rPr>
              <a:t>rho.width</a:t>
            </a:r>
            <a:r>
              <a:rPr lang="en-US" sz="2000" dirty="0" smtClean="0">
                <a:latin typeface="Comic Sans MS" pitchFamily="66" charset="0"/>
              </a:rPr>
              <a:t>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Region </a:t>
            </a:r>
            <a:r>
              <a:rPr lang="en-US" sz="2000" dirty="0" err="1" smtClean="0">
                <a:latin typeface="Comic Sans MS" pitchFamily="66" charset="0"/>
              </a:rPr>
              <a:t>rtnR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);</a:t>
            </a:r>
          </a:p>
          <a:p>
            <a:r>
              <a:rPr lang="en-US" sz="2000" dirty="0"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03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0420" y="3501080"/>
            <a:ext cx="54906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Region Region::operator+(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rho)</a:t>
            </a:r>
          </a:p>
          <a:p>
            <a:r>
              <a:rPr lang="en-US" sz="2000" dirty="0" smtClean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 = length + </a:t>
            </a:r>
            <a:r>
              <a:rPr lang="en-US" sz="2000" dirty="0" err="1" smtClean="0">
                <a:latin typeface="Comic Sans MS" pitchFamily="66" charset="0"/>
              </a:rPr>
              <a:t>rho.length</a:t>
            </a:r>
            <a:r>
              <a:rPr lang="en-US" sz="2000" dirty="0" smtClean="0">
                <a:latin typeface="Comic Sans MS" pitchFamily="66" charset="0"/>
              </a:rPr>
              <a:t>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 = width + </a:t>
            </a:r>
            <a:r>
              <a:rPr lang="en-US" sz="2000" dirty="0" err="1" smtClean="0">
                <a:latin typeface="Comic Sans MS" pitchFamily="66" charset="0"/>
              </a:rPr>
              <a:t>rho.width</a:t>
            </a:r>
            <a:r>
              <a:rPr lang="en-US" sz="2000" dirty="0" smtClean="0">
                <a:latin typeface="Comic Sans MS" pitchFamily="66" charset="0"/>
              </a:rPr>
              <a:t>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Region </a:t>
            </a:r>
            <a:r>
              <a:rPr lang="en-US" sz="2000" dirty="0" err="1" smtClean="0">
                <a:latin typeface="Comic Sans MS" pitchFamily="66" charset="0"/>
              </a:rPr>
              <a:t>rtnR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);</a:t>
            </a:r>
          </a:p>
          <a:p>
            <a:r>
              <a:rPr lang="en-US" sz="2000" dirty="0" smtClean="0">
                <a:latin typeface="Comic Sans MS" pitchFamily="66" charset="0"/>
              </a:rPr>
              <a:t>     return </a:t>
            </a:r>
            <a:r>
              <a:rPr lang="en-US" sz="2000" dirty="0" err="1" smtClean="0">
                <a:latin typeface="Comic Sans MS" pitchFamily="66" charset="0"/>
              </a:rPr>
              <a:t>rtnR</a:t>
            </a:r>
            <a:r>
              <a:rPr lang="en-US" sz="2000" dirty="0" smtClean="0">
                <a:latin typeface="Comic Sans MS" pitchFamily="66" charset="0"/>
              </a:rPr>
              <a:t>;</a:t>
            </a:r>
          </a:p>
          <a:p>
            <a:r>
              <a:rPr lang="en-US" sz="2000" dirty="0">
                <a:latin typeface="Comic Sans MS" pitchFamily="66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7255" y="1326291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name of the function is the word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“operator” followed by the symbol +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stCxn id="4" idx="2"/>
            <a:endCxn id="3" idx="0"/>
          </p:cNvCxnSpPr>
          <p:nvPr/>
        </p:nvCxnSpPr>
        <p:spPr bwMode="auto">
          <a:xfrm>
            <a:off x="4460112" y="1849511"/>
            <a:ext cx="5611" cy="16515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20420" y="2075932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function is a member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of the Region class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>
            <a:off x="2876346" y="2599152"/>
            <a:ext cx="459978" cy="992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4698" y="2997076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It returns a Region object.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It is returned by value..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7625" y="2229820"/>
            <a:ext cx="3491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function takes the right hand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operand as its parameter. Remember to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pass objects by constant reference.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 flipH="1">
            <a:off x="6711193" y="2968484"/>
            <a:ext cx="342263" cy="5325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18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892" y="3377513"/>
            <a:ext cx="5096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compiler generates this function call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r3 = r1.operator+(r2);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09318" y="856734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862578" y="856733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5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643" y="33740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5767" y="35010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71130" y="864970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319" y="35010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530" y="1054267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7503" y="106250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+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059" y="1062504"/>
            <a:ext cx="27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1568" y="1721705"/>
            <a:ext cx="1443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message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is sent to this 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object.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6124" y="1861745"/>
            <a:ext cx="1340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This object is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passed as the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parameter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>
            <a:off x="3690551" y="3993067"/>
            <a:ext cx="847092" cy="9002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917488" y="2977403"/>
            <a:ext cx="277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r3 = r1.operator+(r2);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09318" y="856734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862578" y="856733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5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643" y="33740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5767" y="35010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71130" y="864970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319" y="35010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530" y="1054267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7503" y="106250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+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059" y="1062504"/>
            <a:ext cx="27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1568" y="1721705"/>
            <a:ext cx="1443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message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is sent to this 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object.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6124" y="1861745"/>
            <a:ext cx="1340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This object is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passed as the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parameter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0420" y="4226010"/>
            <a:ext cx="54793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Region Region::operator+(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rho)</a:t>
            </a:r>
          </a:p>
          <a:p>
            <a:r>
              <a:rPr lang="en-US" sz="2000" dirty="0" smtClean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 = </a:t>
            </a:r>
            <a:r>
              <a:rPr lang="en-US" sz="2000" dirty="0" smtClean="0">
                <a:latin typeface="Comic Sans MS" pitchFamily="66" charset="0"/>
              </a:rPr>
              <a:t>this-&gt;length </a:t>
            </a:r>
            <a:r>
              <a:rPr lang="en-US" sz="2000" dirty="0" smtClean="0">
                <a:latin typeface="Comic Sans MS" pitchFamily="66" charset="0"/>
              </a:rPr>
              <a:t>+ </a:t>
            </a:r>
            <a:r>
              <a:rPr lang="en-US" sz="2000" dirty="0" err="1" smtClean="0">
                <a:latin typeface="Comic Sans MS" pitchFamily="66" charset="0"/>
              </a:rPr>
              <a:t>rho.length</a:t>
            </a:r>
            <a:r>
              <a:rPr lang="en-US" sz="2000" dirty="0" smtClean="0">
                <a:latin typeface="Comic Sans MS" pitchFamily="66" charset="0"/>
              </a:rPr>
              <a:t>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 = </a:t>
            </a:r>
            <a:r>
              <a:rPr lang="en-US" sz="2000" dirty="0" smtClean="0">
                <a:latin typeface="Comic Sans MS" pitchFamily="66" charset="0"/>
              </a:rPr>
              <a:t>this-&gt;width </a:t>
            </a:r>
            <a:r>
              <a:rPr lang="en-US" sz="2000" dirty="0" smtClean="0">
                <a:latin typeface="Comic Sans MS" pitchFamily="66" charset="0"/>
              </a:rPr>
              <a:t>+ </a:t>
            </a:r>
            <a:r>
              <a:rPr lang="en-US" sz="2000" dirty="0" err="1" smtClean="0">
                <a:latin typeface="Comic Sans MS" pitchFamily="66" charset="0"/>
              </a:rPr>
              <a:t>rho.width</a:t>
            </a:r>
            <a:r>
              <a:rPr lang="en-US" sz="2000" dirty="0" smtClean="0">
                <a:latin typeface="Comic Sans MS" pitchFamily="66" charset="0"/>
              </a:rPr>
              <a:t>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Region </a:t>
            </a:r>
            <a:r>
              <a:rPr lang="en-US" sz="2000" dirty="0" err="1" smtClean="0">
                <a:latin typeface="Comic Sans MS" pitchFamily="66" charset="0"/>
              </a:rPr>
              <a:t>rtnR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);</a:t>
            </a:r>
          </a:p>
          <a:p>
            <a:r>
              <a:rPr lang="en-US" sz="2000" dirty="0">
                <a:latin typeface="Comic Sans MS" pitchFamily="66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052" y="3685290"/>
            <a:ext cx="362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These belong to r1 (the implicit object )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690551" y="3993067"/>
            <a:ext cx="502508" cy="12956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24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 flipV="1">
            <a:off x="7166919" y="5376738"/>
            <a:ext cx="0" cy="6534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68698" y="2505102"/>
            <a:ext cx="45207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You could write this function as a</a:t>
            </a:r>
          </a:p>
          <a:p>
            <a:r>
              <a:rPr lang="en-US" sz="2000" b="1" dirty="0" smtClean="0">
                <a:latin typeface="Comic Sans MS" pitchFamily="66" charset="0"/>
              </a:rPr>
              <a:t>non-member</a:t>
            </a:r>
            <a:r>
              <a:rPr lang="en-US" sz="2000" dirty="0" smtClean="0">
                <a:latin typeface="Comic Sans MS" pitchFamily="66" charset="0"/>
              </a:rPr>
              <a:t> function. Then it would</a:t>
            </a:r>
          </a:p>
          <a:p>
            <a:r>
              <a:rPr lang="en-US" sz="2000" dirty="0" smtClean="0">
                <a:latin typeface="Comic Sans MS" pitchFamily="66" charset="0"/>
              </a:rPr>
              <a:t>look like this: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r3 =operator+(r1, r2);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09318" y="856734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862578" y="856733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5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643" y="33740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5767" y="35010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71130" y="864970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319" y="35010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530" y="1054267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7503" y="106250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+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059" y="1062504"/>
            <a:ext cx="27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290" y="1721705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This object is passed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as the 1</a:t>
            </a:r>
            <a:r>
              <a:rPr lang="en-US" sz="1400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 parameter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5943" y="1754650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This object is passed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as the 2</a:t>
            </a:r>
            <a:r>
              <a:rPr lang="en-US" sz="1400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 parameter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3888" y="4407242"/>
            <a:ext cx="6827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Region operator+(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</a:t>
            </a:r>
            <a:r>
              <a:rPr lang="en-US" sz="2000" dirty="0" err="1" smtClean="0">
                <a:latin typeface="Comic Sans MS" pitchFamily="66" charset="0"/>
              </a:rPr>
              <a:t>lho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rho)</a:t>
            </a:r>
          </a:p>
          <a:p>
            <a:r>
              <a:rPr lang="en-US" sz="2000" dirty="0" smtClean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 = </a:t>
            </a:r>
            <a:r>
              <a:rPr lang="en-US" sz="2000" dirty="0" err="1" smtClean="0">
                <a:latin typeface="Comic Sans MS" pitchFamily="66" charset="0"/>
              </a:rPr>
              <a:t>lho.getLength</a:t>
            </a:r>
            <a:r>
              <a:rPr lang="en-US" sz="2000" dirty="0" smtClean="0">
                <a:latin typeface="Comic Sans MS" pitchFamily="66" charset="0"/>
              </a:rPr>
              <a:t>( ) + </a:t>
            </a:r>
            <a:r>
              <a:rPr lang="en-US" sz="2000" dirty="0" err="1" smtClean="0">
                <a:latin typeface="Comic Sans MS" pitchFamily="66" charset="0"/>
              </a:rPr>
              <a:t>rho.getLength</a:t>
            </a:r>
            <a:r>
              <a:rPr lang="en-US" sz="2000" dirty="0" smtClean="0">
                <a:latin typeface="Comic Sans MS" pitchFamily="66" charset="0"/>
              </a:rPr>
              <a:t>( );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 = </a:t>
            </a:r>
            <a:r>
              <a:rPr lang="en-US" sz="2000" dirty="0" err="1" smtClean="0">
                <a:latin typeface="Comic Sans MS" pitchFamily="66" charset="0"/>
              </a:rPr>
              <a:t>lho.getWidth</a:t>
            </a:r>
            <a:r>
              <a:rPr lang="en-US" sz="2000" dirty="0" smtClean="0">
                <a:latin typeface="Comic Sans MS" pitchFamily="66" charset="0"/>
              </a:rPr>
              <a:t>( ) + </a:t>
            </a:r>
            <a:r>
              <a:rPr lang="en-US" sz="2000" dirty="0" err="1" smtClean="0">
                <a:latin typeface="Comic Sans MS" pitchFamily="66" charset="0"/>
              </a:rPr>
              <a:t>rho.getWidth</a:t>
            </a:r>
            <a:r>
              <a:rPr lang="en-US" sz="2000" dirty="0" smtClean="0">
                <a:latin typeface="Comic Sans MS" pitchFamily="66" charset="0"/>
              </a:rPr>
              <a:t>( );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Region </a:t>
            </a:r>
            <a:r>
              <a:rPr lang="en-US" sz="2000" dirty="0" err="1" smtClean="0">
                <a:latin typeface="Comic Sans MS" pitchFamily="66" charset="0"/>
              </a:rPr>
              <a:t>rtnR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newWidth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newLength</a:t>
            </a:r>
            <a:r>
              <a:rPr lang="en-US" sz="2000" dirty="0" smtClean="0">
                <a:latin typeface="Comic Sans MS" pitchFamily="66" charset="0"/>
              </a:rPr>
              <a:t>);</a:t>
            </a:r>
          </a:p>
          <a:p>
            <a:r>
              <a:rPr lang="en-US" sz="2000" dirty="0">
                <a:latin typeface="Comic Sans MS" pitchFamily="66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7458" y="60302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Must use a public getter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6977449" y="5684108"/>
            <a:ext cx="189470" cy="3461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84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070" y="2598525"/>
            <a:ext cx="7948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When overloading an operator there are times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when you cannot write the code as a member function.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A good example is the stream insertion operator.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It must be written a non-member function.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95463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Overloading the Stream Functions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126974" y="2181156"/>
            <a:ext cx="5549917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expression</a:t>
            </a:r>
          </a:p>
          <a:p>
            <a:endParaRPr lang="en-US" sz="2000" b="1" u="sng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a + b * c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is simpler to understand then the expression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     plus(a, times(b, c) )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892" y="3377513"/>
            <a:ext cx="6335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If a member function, the compiler would generate</a:t>
            </a:r>
          </a:p>
          <a:p>
            <a:r>
              <a:rPr lang="en-US" sz="2000" dirty="0" smtClean="0">
                <a:latin typeface="Comic Sans MS" pitchFamily="66" charset="0"/>
              </a:rPr>
              <a:t>this function call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err="1" smtClean="0">
                <a:latin typeface="Comic Sans MS" pitchFamily="66" charset="0"/>
              </a:rPr>
              <a:t>cout.operator</a:t>
            </a:r>
            <a:r>
              <a:rPr lang="en-US" sz="2000" dirty="0" smtClean="0">
                <a:latin typeface="Comic Sans MS" pitchFamily="66" charset="0"/>
              </a:rPr>
              <a:t>&lt;&lt;(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r1);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60085" y="1885434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410" y="136610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21896" y="1893670"/>
            <a:ext cx="1507525" cy="85673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0739" y="138292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cout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9297" y="208296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&lt;&lt;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4615" y="2091204"/>
            <a:ext cx="27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751" y="5346356"/>
            <a:ext cx="381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but we can’t add code to the </a:t>
            </a:r>
            <a:r>
              <a:rPr lang="en-US" sz="1400" dirty="0" err="1" smtClean="0">
                <a:solidFill>
                  <a:srgbClr val="FFC000"/>
                </a:solidFill>
                <a:latin typeface="Comic Sans MS" pitchFamily="66" charset="0"/>
              </a:rPr>
              <a:t>ostream</a:t>
            </a:r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 class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to overload the stream insertion operator.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 bwMode="auto">
          <a:xfrm flipH="1" flipV="1">
            <a:off x="2512541" y="4700952"/>
            <a:ext cx="735540" cy="6454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21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798" y="2675469"/>
            <a:ext cx="5448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Overloading the </a:t>
            </a:r>
          </a:p>
          <a:p>
            <a:pPr algn="ctr"/>
            <a:r>
              <a:rPr lang="en-US" sz="3200" dirty="0" smtClean="0">
                <a:latin typeface="Comic Sans MS" pitchFamily="66" charset="0"/>
              </a:rPr>
              <a:t>Stream Insertion Operator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627" y="3641124"/>
            <a:ext cx="6732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Because we write this code as a non-member</a:t>
            </a:r>
          </a:p>
          <a:p>
            <a:r>
              <a:rPr lang="en-US" sz="2000" dirty="0" smtClean="0">
                <a:latin typeface="Comic Sans MS" pitchFamily="66" charset="0"/>
              </a:rPr>
              <a:t>function, it will take two parameters, like this: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err="1" smtClean="0">
                <a:latin typeface="Comic Sans MS" pitchFamily="66" charset="0"/>
              </a:rPr>
              <a:t>ostream</a:t>
            </a:r>
            <a:r>
              <a:rPr lang="en-US" sz="2000" dirty="0" smtClean="0">
                <a:latin typeface="Comic Sans MS" pitchFamily="66" charset="0"/>
              </a:rPr>
              <a:t>&amp; operator&lt;&lt; (</a:t>
            </a:r>
            <a:r>
              <a:rPr lang="en-US" sz="2000" dirty="0" err="1" smtClean="0">
                <a:latin typeface="Comic Sans MS" pitchFamily="66" charset="0"/>
              </a:rPr>
              <a:t>ostream</a:t>
            </a:r>
            <a:r>
              <a:rPr lang="en-US" sz="2000" dirty="0" smtClean="0">
                <a:latin typeface="Comic Sans MS" pitchFamily="66" charset="0"/>
              </a:rPr>
              <a:t>&amp; out, 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r1);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60085" y="1885434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410" y="136610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21896" y="1893670"/>
            <a:ext cx="1507525" cy="85673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0739" y="138292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cout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9297" y="208296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&lt;&lt;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4615" y="2091204"/>
            <a:ext cx="27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582" y="4893276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function must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return a stream object.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5295" y="4893276"/>
            <a:ext cx="21323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 stream parameter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can’t be constant … we 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are changing it.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090" y="3517557"/>
            <a:ext cx="66559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ostream</a:t>
            </a:r>
            <a:r>
              <a:rPr lang="en-US" sz="2000" dirty="0" smtClean="0">
                <a:latin typeface="Comic Sans MS" pitchFamily="66" charset="0"/>
              </a:rPr>
              <a:t>&amp; operator&lt;&lt; (</a:t>
            </a:r>
            <a:r>
              <a:rPr lang="en-US" sz="2000" dirty="0" err="1" smtClean="0">
                <a:latin typeface="Comic Sans MS" pitchFamily="66" charset="0"/>
              </a:rPr>
              <a:t>ostream</a:t>
            </a:r>
            <a:r>
              <a:rPr lang="en-US" sz="2000" dirty="0" smtClean="0">
                <a:latin typeface="Comic Sans MS" pitchFamily="66" charset="0"/>
              </a:rPr>
              <a:t>&amp; out, </a:t>
            </a:r>
            <a:r>
              <a:rPr lang="en-US" sz="2000" dirty="0" err="1" smtClean="0">
                <a:latin typeface="Comic Sans MS" pitchFamily="66" charset="0"/>
              </a:rPr>
              <a:t>const</a:t>
            </a:r>
            <a:r>
              <a:rPr lang="en-US" sz="2000" dirty="0" smtClean="0">
                <a:latin typeface="Comic Sans MS" pitchFamily="66" charset="0"/>
              </a:rPr>
              <a:t> Region&amp; r1)</a:t>
            </a:r>
          </a:p>
          <a:p>
            <a:r>
              <a:rPr lang="en-US" sz="2000" dirty="0" smtClean="0">
                <a:latin typeface="Comic Sans MS" pitchFamily="66" charset="0"/>
              </a:rPr>
              <a:t>{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out &lt;&lt; “Width = “ &lt;&lt; r1.getWidth( );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out += “Length = “ &lt;&lt; r1.getLength( );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return out;</a:t>
            </a:r>
          </a:p>
          <a:p>
            <a:r>
              <a:rPr lang="en-US" sz="2000" dirty="0">
                <a:latin typeface="Comic Sans MS" pitchFamily="66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360085" y="1885434"/>
            <a:ext cx="1507525" cy="8567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length =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  <a:latin typeface="Comic Sans MS" pitchFamily="66" charset="0"/>
              </a:rPr>
              <a:t>width = 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410" y="136610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21896" y="1893670"/>
            <a:ext cx="1507525" cy="85673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0739" y="138292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cout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9297" y="208296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&lt;&lt;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4615" y="2091204"/>
            <a:ext cx="27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449" y="4054213"/>
            <a:ext cx="3147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Put whatever data you want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into the stream. You have to use</a:t>
            </a:r>
          </a:p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public functions in the Region class.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260" y="5148772"/>
            <a:ext cx="3217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Then just return the stream object.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070" y="2695334"/>
            <a:ext cx="69188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mic Sans MS" panose="030F0702030302020204" pitchFamily="66" charset="0"/>
              </a:rPr>
              <a:t>ostream</a:t>
            </a:r>
            <a:r>
              <a:rPr lang="en-US" sz="2000" dirty="0">
                <a:latin typeface="Comic Sans MS" panose="030F0702030302020204" pitchFamily="66" charset="0"/>
              </a:rPr>
              <a:t>&amp; operator&lt;&lt;(</a:t>
            </a:r>
            <a:r>
              <a:rPr lang="en-US" sz="2000" dirty="0" err="1">
                <a:latin typeface="Comic Sans MS" panose="030F0702030302020204" pitchFamily="66" charset="0"/>
              </a:rPr>
              <a:t>ostream</a:t>
            </a:r>
            <a:r>
              <a:rPr lang="en-US" sz="2000" dirty="0">
                <a:latin typeface="Comic Sans MS" panose="030F0702030302020204" pitchFamily="66" charset="0"/>
              </a:rPr>
              <a:t>&amp; out, </a:t>
            </a:r>
            <a:r>
              <a:rPr lang="en-US" sz="2000" dirty="0" err="1">
                <a:latin typeface="Comic Sans MS" panose="030F0702030302020204" pitchFamily="66" charset="0"/>
              </a:rPr>
              <a:t>const</a:t>
            </a:r>
            <a:r>
              <a:rPr lang="en-US" sz="2000" dirty="0">
                <a:latin typeface="Comic Sans MS" panose="030F0702030302020204" pitchFamily="66" charset="0"/>
              </a:rPr>
              <a:t> Number&amp; rho)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out </a:t>
            </a:r>
            <a:r>
              <a:rPr lang="en-US" sz="2000" dirty="0">
                <a:latin typeface="Comic Sans MS" panose="030F0702030302020204" pitchFamily="66" charset="0"/>
              </a:rPr>
              <a:t>&lt;&lt; </a:t>
            </a:r>
            <a:r>
              <a:rPr lang="en-US" sz="2000" dirty="0" err="1">
                <a:latin typeface="Comic Sans MS" panose="030F0702030302020204" pitchFamily="66" charset="0"/>
              </a:rPr>
              <a:t>rho.getValue</a:t>
            </a:r>
            <a:r>
              <a:rPr lang="en-US" sz="2000" dirty="0">
                <a:latin typeface="Comic Sans MS" panose="030F0702030302020204" pitchFamily="66" charset="0"/>
              </a:rPr>
              <a:t>( 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return </a:t>
            </a:r>
            <a:r>
              <a:rPr lang="en-US" sz="2000" dirty="0">
                <a:latin typeface="Comic Sans MS" panose="030F0702030302020204" pitchFamily="66" charset="0"/>
              </a:rPr>
              <a:t>out;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330" y="2962940"/>
            <a:ext cx="6763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Overloading the </a:t>
            </a:r>
            <a:r>
              <a:rPr lang="en-US" dirty="0" smtClean="0">
                <a:latin typeface="Comic Sans MS" panose="030F0702030302020204" pitchFamily="66" charset="0"/>
              </a:rPr>
              <a:t>(unary) Increment </a:t>
            </a:r>
            <a:r>
              <a:rPr lang="en-US" dirty="0" smtClean="0">
                <a:latin typeface="Comic Sans MS" panose="030F0702030302020204" pitchFamily="66" charset="0"/>
              </a:rPr>
              <a:t>Operators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05" y="2430290"/>
            <a:ext cx="49744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	Number&amp; Number::operator++( 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{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theValue</a:t>
            </a:r>
            <a:r>
              <a:rPr lang="en-US" sz="2000" dirty="0">
                <a:latin typeface="Comic Sans MS" panose="030F0702030302020204" pitchFamily="66" charset="0"/>
              </a:rPr>
              <a:t>++;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       return </a:t>
            </a:r>
            <a:r>
              <a:rPr lang="en-US" sz="2000" dirty="0">
                <a:latin typeface="Comic Sans MS" panose="030F0702030302020204" pitchFamily="66" charset="0"/>
              </a:rPr>
              <a:t>*this;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0522" y="4061506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Can you explain what happens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here? What gets returned?</a:t>
            </a:r>
            <a:endParaRPr lang="en-U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8683" y="1476538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This is the </a:t>
            </a:r>
            <a:r>
              <a:rPr lang="en-US" b="1" dirty="0" smtClean="0">
                <a:latin typeface="Comic Sans MS" panose="030F0702030302020204" pitchFamily="66" charset="0"/>
              </a:rPr>
              <a:t>pre</a:t>
            </a:r>
            <a:r>
              <a:rPr lang="en-US" dirty="0" smtClean="0">
                <a:latin typeface="Comic Sans MS" panose="030F0702030302020204" pitchFamily="66" charset="0"/>
              </a:rPr>
              <a:t>-increment operator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034" y="2182790"/>
            <a:ext cx="6513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To overload the post-increment, we have’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to give the compiler a clue that tells it this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is a post increment, not a pre-increment.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Also, the code will be much different. Why?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04" y="2808581"/>
            <a:ext cx="5267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	Number Number::operator++(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n)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{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       Number </a:t>
            </a:r>
            <a:r>
              <a:rPr lang="en-US" sz="2000" dirty="0" err="1">
                <a:latin typeface="Comic Sans MS" panose="030F0702030302020204" pitchFamily="66" charset="0"/>
              </a:rPr>
              <a:t>newNumber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latin typeface="Comic Sans MS" panose="030F0702030302020204" pitchFamily="66" charset="0"/>
              </a:rPr>
              <a:t>theValue</a:t>
            </a:r>
            <a:r>
              <a:rPr lang="en-US" sz="20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theValue</a:t>
            </a:r>
            <a:r>
              <a:rPr lang="en-US" sz="2000" dirty="0">
                <a:latin typeface="Comic Sans MS" panose="030F0702030302020204" pitchFamily="66" charset="0"/>
              </a:rPr>
              <a:t>++;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       return </a:t>
            </a:r>
            <a:r>
              <a:rPr lang="en-US" sz="2000" dirty="0" err="1">
                <a:latin typeface="Comic Sans MS" panose="030F0702030302020204" pitchFamily="66" charset="0"/>
              </a:rPr>
              <a:t>newNumber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1687" y="1391477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</a:t>
            </a:r>
            <a:r>
              <a:rPr lang="en-US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int</a:t>
            </a:r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parameter tells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compiler that this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is a post-increment.</a:t>
            </a:r>
            <a:endParaRPr lang="en-U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 flipH="1">
            <a:off x="6665843" y="2222474"/>
            <a:ext cx="254669" cy="5861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764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626" y="3036908"/>
            <a:ext cx="527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Overloading a Comparison Operator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7096" y="2641430"/>
            <a:ext cx="5750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Therefore, in C++ you can define new meanings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for the C++ operators that operate on objects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derived from classes that you have defined.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592" y="2584174"/>
            <a:ext cx="56877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mic Sans MS" panose="030F0702030302020204" pitchFamily="66" charset="0"/>
              </a:rPr>
              <a:t>bool</a:t>
            </a:r>
            <a:r>
              <a:rPr lang="en-US" sz="2000" dirty="0">
                <a:latin typeface="Comic Sans MS" panose="030F0702030302020204" pitchFamily="66" charset="0"/>
              </a:rPr>
              <a:t> Number::operator==(</a:t>
            </a:r>
            <a:r>
              <a:rPr lang="en-US" sz="2000" dirty="0" err="1">
                <a:latin typeface="Comic Sans MS" panose="030F0702030302020204" pitchFamily="66" charset="0"/>
              </a:rPr>
              <a:t>const</a:t>
            </a:r>
            <a:r>
              <a:rPr lang="en-US" sz="2000" dirty="0">
                <a:latin typeface="Comic Sans MS" panose="030F0702030302020204" pitchFamily="66" charset="0"/>
              </a:rPr>
              <a:t> Number&amp; rho)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if 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latin typeface="Comic Sans MS" panose="030F0702030302020204" pitchFamily="66" charset="0"/>
              </a:rPr>
              <a:t>theValue</a:t>
            </a:r>
            <a:r>
              <a:rPr lang="en-US" sz="2000" dirty="0">
                <a:latin typeface="Comic Sans MS" panose="030F0702030302020204" pitchFamily="66" charset="0"/>
              </a:rPr>
              <a:t> == </a:t>
            </a:r>
            <a:r>
              <a:rPr lang="en-US" sz="2000" dirty="0" err="1">
                <a:latin typeface="Comic Sans MS" panose="030F0702030302020204" pitchFamily="66" charset="0"/>
              </a:rPr>
              <a:t>rho.theValue</a:t>
            </a:r>
            <a:r>
              <a:rPr lang="en-US" sz="20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 return </a:t>
            </a:r>
            <a:r>
              <a:rPr lang="en-US" sz="2000" dirty="0">
                <a:latin typeface="Comic Sans MS" panose="030F0702030302020204" pitchFamily="66" charset="0"/>
              </a:rPr>
              <a:t>true;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else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 return </a:t>
            </a:r>
            <a:r>
              <a:rPr lang="en-US" sz="2000" dirty="0">
                <a:latin typeface="Comic Sans MS" panose="030F0702030302020204" pitchFamily="66" charset="0"/>
              </a:rPr>
              <a:t>false;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07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1210196"/>
            <a:ext cx="818846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Some Rules: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An operator is overloaded by writing a function whose name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is the word </a:t>
            </a:r>
            <a:r>
              <a:rPr lang="en-US" sz="2000" i="1" dirty="0" smtClean="0">
                <a:latin typeface="Comic Sans MS" panose="030F0702030302020204" pitchFamily="66" charset="0"/>
              </a:rPr>
              <a:t>operator</a:t>
            </a:r>
            <a:r>
              <a:rPr lang="en-US" sz="2000" dirty="0" smtClean="0">
                <a:latin typeface="Comic Sans MS" panose="030F0702030302020204" pitchFamily="66" charset="0"/>
              </a:rPr>
              <a:t>, followed by the symbol for the operator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being overloaded.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With some exceptions, these operator can be written as member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functions or as non-member functions.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You cannot change the meaning of any of the C++ operators for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built in data types. For example, you cannot change how plus works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on integer data.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Precedence and associativity are fixed by the language. You cannot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change these for an operator.</a:t>
            </a:r>
          </a:p>
        </p:txBody>
      </p:sp>
    </p:spTree>
    <p:extLst>
      <p:ext uri="{BB962C8B-B14F-4D97-AF65-F5344CB8AC3E}">
        <p14:creationId xmlns:p14="http://schemas.microsoft.com/office/powerpoint/2010/main" val="7180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4340" y="2485292"/>
            <a:ext cx="6200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Most operators can be overloaded by writing the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function either as a member function of the class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or as a non-member function.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There are some exceptions. For example, you have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to use a non-member function to overload &lt;&lt;.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5876" y="2544416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Examples of Operator Overloading: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Number class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487" y="1736035"/>
            <a:ext cx="30540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Number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Number( 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Number(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getValue</a:t>
            </a:r>
            <a:r>
              <a:rPr lang="en-US" dirty="0" smtClean="0">
                <a:latin typeface="Comic Sans MS" panose="030F0702030302020204" pitchFamily="66" charset="0"/>
              </a:rPr>
              <a:t>( 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private: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theValue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858" y="2968486"/>
            <a:ext cx="4567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Overloading a Binary Operator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As a Member Function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1132</TotalTime>
  <Words>1503</Words>
  <Application>Microsoft Office PowerPoint</Application>
  <PresentationFormat>On-screen Show (4:3)</PresentationFormat>
  <Paragraphs>328</Paragraphs>
  <Slides>40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Training</vt:lpstr>
      <vt:lpstr>Operator Overloading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Recursion</dc:title>
  <dc:subject>Recursion</dc:subject>
  <dc:creator>Roger deBry</dc:creator>
  <cp:keywords>C++, Recursion</cp:keywords>
  <cp:lastModifiedBy>Review</cp:lastModifiedBy>
  <cp:revision>48</cp:revision>
  <dcterms:created xsi:type="dcterms:W3CDTF">2002-06-27T13:46:11Z</dcterms:created>
  <dcterms:modified xsi:type="dcterms:W3CDTF">2016-10-03T14:42:46Z</dcterms:modified>
  <cp:category>CS 1410</cp:category>
</cp:coreProperties>
</file>