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312" r:id="rId3"/>
    <p:sldId id="370" r:id="rId4"/>
    <p:sldId id="371" r:id="rId5"/>
    <p:sldId id="318" r:id="rId6"/>
    <p:sldId id="345" r:id="rId7"/>
    <p:sldId id="347" r:id="rId8"/>
    <p:sldId id="346" r:id="rId9"/>
    <p:sldId id="350" r:id="rId10"/>
    <p:sldId id="348" r:id="rId11"/>
    <p:sldId id="372" r:id="rId12"/>
    <p:sldId id="351" r:id="rId13"/>
    <p:sldId id="352" r:id="rId14"/>
    <p:sldId id="374" r:id="rId15"/>
    <p:sldId id="319" r:id="rId16"/>
    <p:sldId id="320" r:id="rId17"/>
    <p:sldId id="321" r:id="rId18"/>
    <p:sldId id="322" r:id="rId19"/>
    <p:sldId id="363" r:id="rId20"/>
    <p:sldId id="323" r:id="rId21"/>
    <p:sldId id="324" r:id="rId22"/>
    <p:sldId id="325" r:id="rId23"/>
    <p:sldId id="326" r:id="rId24"/>
    <p:sldId id="373" r:id="rId25"/>
    <p:sldId id="356" r:id="rId26"/>
    <p:sldId id="357" r:id="rId27"/>
    <p:sldId id="365" r:id="rId28"/>
    <p:sldId id="358" r:id="rId29"/>
    <p:sldId id="359" r:id="rId30"/>
    <p:sldId id="353" r:id="rId31"/>
    <p:sldId id="354" r:id="rId32"/>
    <p:sldId id="355" r:id="rId33"/>
    <p:sldId id="360" r:id="rId34"/>
    <p:sldId id="361" r:id="rId35"/>
    <p:sldId id="364" r:id="rId36"/>
    <p:sldId id="366" r:id="rId37"/>
    <p:sldId id="375" r:id="rId38"/>
    <p:sldId id="367" r:id="rId39"/>
    <p:sldId id="368" r:id="rId40"/>
    <p:sldId id="376" r:id="rId41"/>
    <p:sldId id="377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CFFFF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1215" y="2629886"/>
            <a:ext cx="39497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Linked 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065588" y="405765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065588" y="4476750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65588" y="4914900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Corn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06328" y="5571632"/>
            <a:ext cx="440056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Remove milk</a:t>
            </a:r>
          </a:p>
          <a:p>
            <a:r>
              <a:rPr lang="en-US" sz="1800" dirty="0">
                <a:latin typeface="Comic Sans MS" pitchFamily="66" charset="0"/>
              </a:rPr>
              <a:t>from the </a:t>
            </a:r>
            <a:r>
              <a:rPr lang="en-US" sz="1800" dirty="0" smtClean="0">
                <a:latin typeface="Comic Sans MS" pitchFamily="66" charset="0"/>
              </a:rPr>
              <a:t>list (your spouse bought some</a:t>
            </a:r>
          </a:p>
          <a:p>
            <a:r>
              <a:rPr lang="en-US" sz="1800" dirty="0" smtClean="0">
                <a:latin typeface="Comic Sans MS" pitchFamily="66" charset="0"/>
              </a:rPr>
              <a:t>on the way home from work)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065588" y="405765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065588" y="4476750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65588" y="4914900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Corn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06328" y="5571632"/>
            <a:ext cx="440056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Remove milk</a:t>
            </a:r>
          </a:p>
          <a:p>
            <a:r>
              <a:rPr lang="en-US" sz="1800" dirty="0">
                <a:latin typeface="Comic Sans MS" pitchFamily="66" charset="0"/>
              </a:rPr>
              <a:t>from the </a:t>
            </a:r>
            <a:r>
              <a:rPr lang="en-US" sz="1800" dirty="0" smtClean="0">
                <a:latin typeface="Comic Sans MS" pitchFamily="66" charset="0"/>
              </a:rPr>
              <a:t>list (your spouse bought some</a:t>
            </a:r>
          </a:p>
          <a:p>
            <a:r>
              <a:rPr lang="en-US" sz="1800" dirty="0" smtClean="0">
                <a:latin typeface="Comic Sans MS" pitchFamily="66" charset="0"/>
              </a:rPr>
              <a:t>on the way home from work)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79475" y="3565525"/>
            <a:ext cx="21637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Can’t have “empty”</a:t>
            </a:r>
          </a:p>
          <a:p>
            <a:r>
              <a:rPr lang="en-US" sz="1800" dirty="0">
                <a:latin typeface="Comic Sans MS" pitchFamily="66" charset="0"/>
              </a:rPr>
              <a:t>slots in an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5588" y="405765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65588" y="4476750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065588" y="4914900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Corn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43338" y="5384800"/>
            <a:ext cx="15208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Add popcorn</a:t>
            </a:r>
          </a:p>
          <a:p>
            <a:r>
              <a:rPr lang="en-US" sz="1800">
                <a:latin typeface="Comic Sans MS" pitchFamily="66" charset="0"/>
              </a:rPr>
              <a:t>to the list</a:t>
            </a: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1196975" y="6197600"/>
            <a:ext cx="6553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An array is fixed in size. Once it is full we cannot add more.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740025" y="2487613"/>
            <a:ext cx="4178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We need a data structure ...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525588" y="3463925"/>
            <a:ext cx="67119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That can grow and shrink as needed</a:t>
            </a:r>
          </a:p>
          <a:p>
            <a:r>
              <a:rPr lang="en-US">
                <a:latin typeface="Comic Sans MS" pitchFamily="66" charset="0"/>
              </a:rPr>
              <a:t>That is not in contiguous memory</a:t>
            </a:r>
          </a:p>
          <a:p>
            <a:r>
              <a:rPr lang="en-US">
                <a:latin typeface="Comic Sans MS" pitchFamily="66" charset="0"/>
              </a:rPr>
              <a:t>That has fast insertion/deletion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7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7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2268415"/>
            <a:ext cx="60292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ideal data structure is a linked list.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Linked lists (and variations) are used in</a:t>
            </a:r>
          </a:p>
          <a:p>
            <a:r>
              <a:rPr lang="en-US" dirty="0" smtClean="0">
                <a:latin typeface="Comic Sans MS" pitchFamily="66" charset="0"/>
              </a:rPr>
              <a:t>all kinds of computer science problems.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 good understanding of how a linked list</a:t>
            </a:r>
          </a:p>
          <a:p>
            <a:r>
              <a:rPr lang="en-US" dirty="0" smtClean="0">
                <a:latin typeface="Comic Sans MS" pitchFamily="66" charset="0"/>
              </a:rPr>
              <a:t>works is essential for every CS student.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88" name="Oval 24"/>
          <p:cNvSpPr>
            <a:spLocks noChangeArrowheads="1"/>
          </p:cNvSpPr>
          <p:nvPr/>
        </p:nvSpPr>
        <p:spPr bwMode="auto">
          <a:xfrm>
            <a:off x="4603750" y="3189288"/>
            <a:ext cx="1817688" cy="2487612"/>
          </a:xfrm>
          <a:prstGeom prst="ellipse">
            <a:avLst/>
          </a:prstGeom>
          <a:solidFill>
            <a:srgbClr val="CCFFCC">
              <a:alpha val="3800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88988" y="690563"/>
            <a:ext cx="4143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 linked list is an ideal candidate!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850900" y="2509838"/>
            <a:ext cx="1319213" cy="40322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03300" y="2203450"/>
            <a:ext cx="679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head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827338" y="2519363"/>
            <a:ext cx="1382712" cy="152082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2827338" y="2987675"/>
            <a:ext cx="1371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27338" y="3530600"/>
            <a:ext cx="1382712" cy="95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4808538" y="3625850"/>
            <a:ext cx="1382712" cy="152082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808538" y="4094163"/>
            <a:ext cx="1371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4808538" y="4637088"/>
            <a:ext cx="1382712" cy="95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6775450" y="4702175"/>
            <a:ext cx="1382713" cy="152082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6775450" y="5170488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6775450" y="5713413"/>
            <a:ext cx="1382713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2105025" y="2743200"/>
            <a:ext cx="723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4076700" y="3830638"/>
            <a:ext cx="723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6064250" y="4937125"/>
            <a:ext cx="723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3214688" y="2589213"/>
            <a:ext cx="550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298825" y="3098800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5097463" y="3705225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287963" y="4205288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7126288" y="4791075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3335" name="Text Box 22"/>
          <p:cNvSpPr txBox="1">
            <a:spLocks noChangeArrowheads="1"/>
          </p:cNvSpPr>
          <p:nvPr/>
        </p:nvSpPr>
        <p:spPr bwMode="auto">
          <a:xfrm>
            <a:off x="7137400" y="5300663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7159625" y="5802313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484688" y="1385888"/>
            <a:ext cx="4468812" cy="1804987"/>
            <a:chOff x="2825" y="873"/>
            <a:chExt cx="2815" cy="1137"/>
          </a:xfrm>
        </p:grpSpPr>
        <p:sp>
          <p:nvSpPr>
            <p:cNvPr id="13340" name="Text Box 25"/>
            <p:cNvSpPr txBox="1">
              <a:spLocks noChangeArrowheads="1"/>
            </p:cNvSpPr>
            <p:nvPr/>
          </p:nvSpPr>
          <p:spPr bwMode="auto">
            <a:xfrm>
              <a:off x="2825" y="873"/>
              <a:ext cx="2815" cy="9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this is called a </a:t>
              </a:r>
              <a:r>
                <a:rPr lang="en-US" sz="1800" b="1" dirty="0">
                  <a:latin typeface="Comic Sans MS" pitchFamily="66" charset="0"/>
                </a:rPr>
                <a:t>node. </a:t>
              </a:r>
              <a:r>
                <a:rPr lang="en-US" sz="1800" dirty="0">
                  <a:latin typeface="Comic Sans MS" pitchFamily="66" charset="0"/>
                </a:rPr>
                <a:t> Each node in the</a:t>
              </a:r>
            </a:p>
            <a:p>
              <a:r>
                <a:rPr lang="en-US" sz="1800" dirty="0">
                  <a:latin typeface="Comic Sans MS" pitchFamily="66" charset="0"/>
                </a:rPr>
                <a:t>list contains some data and a pointer</a:t>
              </a:r>
            </a:p>
            <a:p>
              <a:r>
                <a:rPr lang="en-US" sz="1800" dirty="0">
                  <a:latin typeface="Comic Sans MS" pitchFamily="66" charset="0"/>
                </a:rPr>
                <a:t>to the next node. Nodes are dynamically</a:t>
              </a:r>
            </a:p>
            <a:p>
              <a:r>
                <a:rPr lang="en-US" sz="1800" dirty="0">
                  <a:latin typeface="Comic Sans MS" pitchFamily="66" charset="0"/>
                </a:rPr>
                <a:t>allocated as new items are added to</a:t>
              </a:r>
            </a:p>
            <a:p>
              <a:r>
                <a:rPr lang="en-US" sz="1800" dirty="0">
                  <a:latin typeface="Comic Sans MS" pitchFamily="66" charset="0"/>
                </a:rPr>
                <a:t>the list.</a:t>
              </a:r>
            </a:p>
          </p:txBody>
        </p:sp>
        <p:sp>
          <p:nvSpPr>
            <p:cNvPr id="13341" name="Line 26"/>
            <p:cNvSpPr>
              <a:spLocks noChangeShapeType="1"/>
            </p:cNvSpPr>
            <p:nvPr/>
          </p:nvSpPr>
          <p:spPr bwMode="auto">
            <a:xfrm flipH="1">
              <a:off x="3657" y="1648"/>
              <a:ext cx="268" cy="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2235200" y="5861050"/>
            <a:ext cx="406553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Note that the pointer in the</a:t>
            </a:r>
          </a:p>
          <a:p>
            <a:r>
              <a:rPr lang="en-US" sz="1800" dirty="0">
                <a:latin typeface="Comic Sans MS" pitchFamily="66" charset="0"/>
              </a:rPr>
              <a:t>last node in the list is set to </a:t>
            </a:r>
            <a:r>
              <a:rPr lang="en-US" sz="1800" dirty="0" err="1" smtClean="0">
                <a:latin typeface="Comic Sans MS" pitchFamily="66" charset="0"/>
              </a:rPr>
              <a:t>nullptr</a:t>
            </a:r>
            <a:r>
              <a:rPr lang="en-US" sz="1800" dirty="0" smtClean="0">
                <a:latin typeface="Comic Sans MS" pitchFamily="66" charset="0"/>
              </a:rPr>
              <a:t>.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>
            <a:off x="5518150" y="6070600"/>
            <a:ext cx="1147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6775450" y="5180998"/>
            <a:ext cx="1371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6775450" y="5723923"/>
            <a:ext cx="1382713" cy="95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1692" y="3033346"/>
            <a:ext cx="2327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A linked list has</a:t>
            </a:r>
          </a:p>
          <a:p>
            <a:r>
              <a:rPr lang="en-US" sz="1800" dirty="0" smtClean="0">
                <a:latin typeface="Comic Sans MS" pitchFamily="66" charset="0"/>
              </a:rPr>
              <a:t>a “head” that points</a:t>
            </a:r>
          </a:p>
          <a:p>
            <a:r>
              <a:rPr lang="en-US" sz="1800" dirty="0" smtClean="0">
                <a:latin typeface="Comic Sans MS" pitchFamily="66" charset="0"/>
              </a:rPr>
              <a:t>to the first node in</a:t>
            </a:r>
          </a:p>
          <a:p>
            <a:r>
              <a:rPr lang="en-US" sz="1800" dirty="0" smtClean="0">
                <a:latin typeface="Comic Sans MS" pitchFamily="66" charset="0"/>
              </a:rPr>
              <a:t>the list.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8" grpId="0" animBg="1"/>
      <p:bldP spid="241692" grpId="0"/>
      <p:bldP spid="2416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38150" y="573088"/>
            <a:ext cx="6192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to the front of the grocery list!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1381125" y="21367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31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32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Text Box 33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4353" name="Line 35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Rectangle 36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37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38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4359" name="Text Box 41"/>
          <p:cNvSpPr txBox="1">
            <a:spLocks noChangeArrowheads="1"/>
          </p:cNvSpPr>
          <p:nvPr/>
        </p:nvSpPr>
        <p:spPr bwMode="auto">
          <a:xfrm>
            <a:off x="5011738" y="4514850"/>
            <a:ext cx="50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null</a:t>
            </a:r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3979863" y="1384300"/>
            <a:ext cx="509626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latin typeface="Comic Sans MS" pitchFamily="66" charset="0"/>
              </a:rPr>
              <a:t>Create </a:t>
            </a:r>
            <a:r>
              <a:rPr lang="en-US" sz="1800" dirty="0">
                <a:latin typeface="Comic Sans MS" pitchFamily="66" charset="0"/>
              </a:rPr>
              <a:t>a new node using the </a:t>
            </a:r>
            <a:r>
              <a:rPr lang="en-US" sz="1800" b="1" dirty="0">
                <a:latin typeface="Comic Sans MS" pitchFamily="66" charset="0"/>
              </a:rPr>
              <a:t>new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operator,</a:t>
            </a:r>
          </a:p>
          <a:p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     Nodes are always dynamically allocated.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4361" name="Rectangle 43"/>
          <p:cNvSpPr>
            <a:spLocks noChangeArrowheads="1"/>
          </p:cNvSpPr>
          <p:nvPr/>
        </p:nvSpPr>
        <p:spPr bwMode="auto">
          <a:xfrm>
            <a:off x="7119938" y="2114550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44"/>
          <p:cNvSpPr>
            <a:spLocks noChangeShapeType="1"/>
          </p:cNvSpPr>
          <p:nvPr/>
        </p:nvSpPr>
        <p:spPr bwMode="auto">
          <a:xfrm>
            <a:off x="7119938" y="2582863"/>
            <a:ext cx="1046162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Line 45"/>
          <p:cNvSpPr>
            <a:spLocks noChangeShapeType="1"/>
          </p:cNvSpPr>
          <p:nvPr/>
        </p:nvSpPr>
        <p:spPr bwMode="auto">
          <a:xfrm>
            <a:off x="7107238" y="2978150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7348538" y="2184400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4365" name="Text Box 47"/>
          <p:cNvSpPr txBox="1">
            <a:spLocks noChangeArrowheads="1"/>
          </p:cNvSpPr>
          <p:nvPr/>
        </p:nvSpPr>
        <p:spPr bwMode="auto">
          <a:xfrm>
            <a:off x="7324725" y="2598738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14366" name="Text Box 48"/>
          <p:cNvSpPr txBox="1">
            <a:spLocks noChangeArrowheads="1"/>
          </p:cNvSpPr>
          <p:nvPr/>
        </p:nvSpPr>
        <p:spPr bwMode="auto">
          <a:xfrm>
            <a:off x="7419975" y="3008313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4367" name="Text Box 49"/>
          <p:cNvSpPr txBox="1">
            <a:spLocks noChangeArrowheads="1"/>
          </p:cNvSpPr>
          <p:nvPr/>
        </p:nvSpPr>
        <p:spPr bwMode="auto">
          <a:xfrm>
            <a:off x="5607050" y="2486025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14368" name="Line 50"/>
          <p:cNvSpPr>
            <a:spLocks noChangeShapeType="1"/>
          </p:cNvSpPr>
          <p:nvPr/>
        </p:nvSpPr>
        <p:spPr bwMode="auto">
          <a:xfrm>
            <a:off x="6669088" y="23749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Text Box 52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70" name="Rectangle 53"/>
          <p:cNvSpPr>
            <a:spLocks noChangeArrowheads="1"/>
          </p:cNvSpPr>
          <p:nvPr/>
        </p:nvSpPr>
        <p:spPr bwMode="auto">
          <a:xfrm>
            <a:off x="5578475" y="220821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Text Box 54"/>
          <p:cNvSpPr txBox="1">
            <a:spLocks noChangeArrowheads="1"/>
          </p:cNvSpPr>
          <p:nvPr/>
        </p:nvSpPr>
        <p:spPr bwMode="auto">
          <a:xfrm>
            <a:off x="5664200" y="2176463"/>
            <a:ext cx="8588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743" name="Text Box 55"/>
          <p:cNvSpPr txBox="1">
            <a:spLocks noChangeArrowheads="1"/>
          </p:cNvSpPr>
          <p:nvPr/>
        </p:nvSpPr>
        <p:spPr bwMode="auto">
          <a:xfrm>
            <a:off x="1887538" y="5673725"/>
            <a:ext cx="49641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Node* newNode = new Node(“milk”, “2 gals”);</a:t>
            </a:r>
          </a:p>
        </p:txBody>
      </p:sp>
      <p:sp>
        <p:nvSpPr>
          <p:cNvPr id="14373" name="Text Box 59"/>
          <p:cNvSpPr txBox="1">
            <a:spLocks noChangeArrowheads="1"/>
          </p:cNvSpPr>
          <p:nvPr/>
        </p:nvSpPr>
        <p:spPr bwMode="auto">
          <a:xfrm>
            <a:off x="2279650" y="52879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192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to the front of the grocery list!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5011738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7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8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15388" name="Text Box 32"/>
          <p:cNvSpPr txBox="1">
            <a:spLocks noChangeArrowheads="1"/>
          </p:cNvSpPr>
          <p:nvPr/>
        </p:nvSpPr>
        <p:spPr bwMode="auto">
          <a:xfrm>
            <a:off x="6653213" y="3032125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15389" name="Line 33"/>
          <p:cNvSpPr>
            <a:spLocks noChangeShapeType="1"/>
          </p:cNvSpPr>
          <p:nvPr/>
        </p:nvSpPr>
        <p:spPr bwMode="auto">
          <a:xfrm flipH="1" flipV="1">
            <a:off x="7167563" y="2347913"/>
            <a:ext cx="31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Text Box 34"/>
          <p:cNvSpPr txBox="1">
            <a:spLocks noChangeArrowheads="1"/>
          </p:cNvSpPr>
          <p:nvPr/>
        </p:nvSpPr>
        <p:spPr bwMode="auto">
          <a:xfrm>
            <a:off x="747713" y="5318125"/>
            <a:ext cx="7410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2. copy the address stored in head into the pointer in the new node.</a:t>
            </a:r>
          </a:p>
        </p:txBody>
      </p:sp>
      <p:sp>
        <p:nvSpPr>
          <p:cNvPr id="243747" name="Line 35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6"/>
          <p:cNvSpPr>
            <a:spLocks noChangeShapeType="1"/>
          </p:cNvSpPr>
          <p:nvPr/>
        </p:nvSpPr>
        <p:spPr bwMode="auto">
          <a:xfrm>
            <a:off x="1116013" y="2109788"/>
            <a:ext cx="703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Rectangle 37"/>
          <p:cNvSpPr>
            <a:spLocks noChangeArrowheads="1"/>
          </p:cNvSpPr>
          <p:nvPr/>
        </p:nvSpPr>
        <p:spPr bwMode="auto">
          <a:xfrm>
            <a:off x="6634163" y="264001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Text Box 38"/>
          <p:cNvSpPr txBox="1">
            <a:spLocks noChangeArrowheads="1"/>
          </p:cNvSpPr>
          <p:nvPr/>
        </p:nvSpPr>
        <p:spPr bwMode="auto">
          <a:xfrm>
            <a:off x="6719888" y="2608263"/>
            <a:ext cx="8588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95" name="Text Box 39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nnnnn</a:t>
            </a:r>
          </a:p>
        </p:txBody>
      </p:sp>
      <p:sp>
        <p:nvSpPr>
          <p:cNvPr id="243752" name="Text Box 40"/>
          <p:cNvSpPr txBox="1">
            <a:spLocks noChangeArrowheads="1"/>
          </p:cNvSpPr>
          <p:nvPr/>
        </p:nvSpPr>
        <p:spPr bwMode="auto">
          <a:xfrm>
            <a:off x="561975" y="1927225"/>
            <a:ext cx="7857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04E-6 C 0.00747 -0.00786 0.01598 -0.01504 0.02309 -0.02336 C 0.03038 -0.03192 0.02604 -0.03053 0.03837 -0.03956 C 0.05209 -0.0495 0.07153 -0.06037 0.08681 -0.06431 C 0.0967 -0.07333 0.11841 -0.08096 0.13073 -0.08489 C 0.13941 -0.09276 0.15122 -0.09322 0.16146 -0.09507 C 0.17309 -0.10086 0.1625 -0.096 0.19115 -0.09808 C 0.20313 -0.09901 0.22726 -0.10109 0.22726 -0.10109 C 0.26216 -0.10733 0.2967 -0.11358 0.33177 -0.11705 C 0.34167 -0.11659 0.35139 -0.11589 0.36146 -0.11566 C 0.38386 -0.11497 0.40591 -0.11497 0.4283 -0.11404 C 0.44636 -0.11335 0.4632 -0.10409 0.48108 -0.10247 C 0.49011 -0.10016 0.49896 -0.09831 0.50764 -0.09507 C 0.51198 -0.09114 0.51545 -0.08929 0.52084 -0.0879 C 0.52483 -0.08397 0.52917 -0.08374 0.53403 -0.08189 C 0.54098 -0.07911 0.54792 -0.07564 0.55486 -0.0731 C 0.56389 -0.06569 0.57639 -0.05922 0.58663 -0.05552 C 0.59184 -0.04858 0.59844 -0.04811 0.60538 -0.04534 C 0.61146 -0.04002 0.61806 -0.03447 0.62518 -0.03215 C 0.62622 -0.03123 0.62726 -0.02984 0.62848 -0.02915 C 0.63056 -0.02799 0.63507 -0.02637 0.63507 -0.02637 C 0.64011 -0.02128 0.64479 -0.01874 0.65052 -0.01596 C 0.65226 -0.00856 0.65608 -0.00532 0.66146 -0.00278 C 0.66389 0.00208 0.66372 -0.00023 0.66372 0.00301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7" grpId="0" animBg="1"/>
      <p:bldP spid="243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192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to the front of the grocery list!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011738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244765" name="Line 29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1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896938" y="5414963"/>
            <a:ext cx="55133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3. Store the address of the new node in the head.</a:t>
            </a:r>
          </a:p>
        </p:txBody>
      </p:sp>
      <p:sp>
        <p:nvSpPr>
          <p:cNvPr id="244769" name="Line 33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Text Box 34"/>
          <p:cNvSpPr txBox="1">
            <a:spLocks noChangeArrowheads="1"/>
          </p:cNvSpPr>
          <p:nvPr/>
        </p:nvSpPr>
        <p:spPr bwMode="auto">
          <a:xfrm>
            <a:off x="6653213" y="3032125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16417" name="Line 35"/>
          <p:cNvSpPr>
            <a:spLocks noChangeShapeType="1"/>
          </p:cNvSpPr>
          <p:nvPr/>
        </p:nvSpPr>
        <p:spPr bwMode="auto">
          <a:xfrm flipH="1" flipV="1">
            <a:off x="7167563" y="2347913"/>
            <a:ext cx="31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Rectangle 36"/>
          <p:cNvSpPr>
            <a:spLocks noChangeArrowheads="1"/>
          </p:cNvSpPr>
          <p:nvPr/>
        </p:nvSpPr>
        <p:spPr bwMode="auto">
          <a:xfrm>
            <a:off x="6634163" y="264001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7"/>
          <p:cNvSpPr txBox="1">
            <a:spLocks noChangeArrowheads="1"/>
          </p:cNvSpPr>
          <p:nvPr/>
        </p:nvSpPr>
        <p:spPr bwMode="auto">
          <a:xfrm>
            <a:off x="6719888" y="2608263"/>
            <a:ext cx="8588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CCFF"/>
                </a:solidFill>
                <a:latin typeface="Comic Sans MS" pitchFamily="66" charset="0"/>
              </a:rPr>
              <a:t>xxxxx</a:t>
            </a:r>
          </a:p>
        </p:txBody>
      </p:sp>
      <p:sp>
        <p:nvSpPr>
          <p:cNvPr id="16420" name="Text Box 38"/>
          <p:cNvSpPr txBox="1">
            <a:spLocks noChangeArrowheads="1"/>
          </p:cNvSpPr>
          <p:nvPr/>
        </p:nvSpPr>
        <p:spPr bwMode="auto">
          <a:xfrm>
            <a:off x="6681788" y="1957388"/>
            <a:ext cx="7794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4775" name="Text Box 39"/>
          <p:cNvSpPr txBox="1">
            <a:spLocks noChangeArrowheads="1"/>
          </p:cNvSpPr>
          <p:nvPr/>
        </p:nvSpPr>
        <p:spPr bwMode="auto">
          <a:xfrm>
            <a:off x="6719888" y="2608263"/>
            <a:ext cx="8588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66736E-7 C -0.0132 0.00555 -0.02327 0.01851 -0.03403 0.02938 C -0.04306 0.0384 -0.05365 0.04418 -0.06268 0.05274 C -0.06979 0.05945 -0.06233 0.05552 -0.06945 0.05853 C -0.07813 0.07379 -0.09445 0.08073 -0.10573 0.0923 C -0.13577 0.12307 -0.16945 0.15129 -0.20781 0.15661 C -0.22118 0.16563 -0.23038 0.16308 -0.2474 0.16401 C -0.28854 0.16285 -0.35139 0.161 -0.38785 0.15961 C -0.3934 0.15938 -0.39879 0.15869 -0.40434 0.15823 C -0.41788 0.15707 -0.44514 0.15522 -0.44514 0.15522 C -0.45434 0.15383 -0.46268 0.15244 -0.46927 0.14342 C -0.47483 0.12098 -0.50313 0.1226 -0.51545 0.12145 C -0.5191 0.12098 -0.52274 0.12052 -0.52639 0.12006 C -0.52743 0.1196 -0.52865 0.11936 -0.52969 0.11867 C -0.53247 0.11659 -0.53438 0.11266 -0.53733 0.11127 C -0.54931 0.10595 -0.54375 0.10757 -0.55382 0.10548 C -0.56823 0.09415 -0.54913 0.10826 -0.56702 0.09808 C -0.56962 0.09646 -0.57205 0.09415 -0.57465 0.0923 C -0.5757 0.09161 -0.57691 0.09114 -0.57795 0.09068 C -0.5816 0.08582 -0.5849 0.08443 -0.58906 0.0805 C -0.59219 0.07379 -0.59688 0.06986 -0.60104 0.06431 C -0.60764 0.05552 -0.61215 0.04349 -0.61979 0.03655 C -0.62396 0.02846 -0.63038 0.0199 -0.63403 0.0118 C -0.63768 0.00394 -0.63976 -0.00509 -0.64288 -0.01318 C -0.64722 -0.02405 -0.6533 -0.03354 -0.65816 -0.04395 C -0.65851 -0.0458 -0.65868 -0.04788 -0.65938 -0.04973 C -0.66059 -0.05297 -0.66372 -0.05852 -0.66372 -0.05852 C -0.66511 -0.06454 -0.6658 -0.06708 -0.66927 -0.07171 C -0.67188 -0.08281 -0.6684 -0.06916 -0.67257 -0.0805 C -0.67465 -0.08628 -0.67327 -0.09183 -0.67691 -0.09669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4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5" grpId="0" animBg="1"/>
      <p:bldP spid="244769" grpId="0" animBg="1"/>
      <p:bldP spid="2447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192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to the front of the grocery list!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011738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0849" name="Line 33"/>
          <p:cNvSpPr>
            <a:spLocks noChangeShapeType="1"/>
          </p:cNvSpPr>
          <p:nvPr/>
        </p:nvSpPr>
        <p:spPr bwMode="auto">
          <a:xfrm flipH="1" flipV="1">
            <a:off x="7167563" y="2347913"/>
            <a:ext cx="31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Text Box 36"/>
          <p:cNvSpPr txBox="1">
            <a:spLocks noChangeArrowheads="1"/>
          </p:cNvSpPr>
          <p:nvPr/>
        </p:nvSpPr>
        <p:spPr bwMode="auto">
          <a:xfrm>
            <a:off x="6681788" y="1957388"/>
            <a:ext cx="7794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889844" y="2441739"/>
            <a:ext cx="2513013" cy="1366837"/>
            <a:chOff x="3696" y="1488"/>
            <a:chExt cx="1583" cy="861"/>
          </a:xfrm>
        </p:grpSpPr>
        <p:sp>
          <p:nvSpPr>
            <p:cNvPr id="17443" name="Text Box 32"/>
            <p:cNvSpPr txBox="1">
              <a:spLocks noChangeArrowheads="1"/>
            </p:cNvSpPr>
            <p:nvPr/>
          </p:nvSpPr>
          <p:spPr bwMode="auto">
            <a:xfrm>
              <a:off x="4191" y="1910"/>
              <a:ext cx="64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</a:rPr>
                <a:t>newNode</a:t>
              </a:r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4179" y="1663"/>
              <a:ext cx="656" cy="200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bg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4233" y="1643"/>
              <a:ext cx="541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CCCCFF"/>
                  </a:solidFill>
                  <a:latin typeface="Comic Sans MS" pitchFamily="66" charset="0"/>
                </a:rPr>
                <a:t>xxxxx</a:t>
              </a:r>
              <a:endParaRPr lang="en-US" sz="1800" dirty="0">
                <a:solidFill>
                  <a:srgbClr val="CCCCFF"/>
                </a:solidFill>
                <a:latin typeface="Comic Sans MS" pitchFamily="66" charset="0"/>
              </a:endParaRPr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3696" y="1488"/>
              <a:ext cx="1583" cy="86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1438" y="1698625"/>
            <a:ext cx="4002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30275" y="3254375"/>
            <a:ext cx="7318375" cy="2530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At the conclusion of this lesson, students should be able to: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Describe the basic operation and structure of a linked list</a:t>
            </a:r>
          </a:p>
          <a:p>
            <a:r>
              <a:rPr lang="en-US" sz="2000" dirty="0">
                <a:latin typeface="Comic Sans MS" pitchFamily="66" charset="0"/>
              </a:rPr>
              <a:t>      * Inserting into the list</a:t>
            </a:r>
          </a:p>
          <a:p>
            <a:r>
              <a:rPr lang="en-US" sz="2000" dirty="0">
                <a:latin typeface="Comic Sans MS" pitchFamily="66" charset="0"/>
              </a:rPr>
              <a:t>      * Removing from the list</a:t>
            </a:r>
          </a:p>
          <a:p>
            <a:r>
              <a:rPr lang="en-US" sz="2000" dirty="0">
                <a:latin typeface="Comic Sans MS" pitchFamily="66" charset="0"/>
              </a:rPr>
              <a:t>      * Iterating through the list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Write code that implements a </a:t>
            </a:r>
            <a:r>
              <a:rPr lang="en-US" sz="2000" dirty="0" err="1" smtClean="0">
                <a:latin typeface="Comic Sans MS" pitchFamily="66" charset="0"/>
              </a:rPr>
              <a:t>singley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linked list</a:t>
            </a:r>
          </a:p>
        </p:txBody>
      </p:sp>
      <p:pic>
        <p:nvPicPr>
          <p:cNvPr id="3076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54768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394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284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in the middle of the grocery list!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5011738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Text Box 33"/>
          <p:cNvSpPr txBox="1">
            <a:spLocks noChangeArrowheads="1"/>
          </p:cNvSpPr>
          <p:nvPr/>
        </p:nvSpPr>
        <p:spPr bwMode="auto">
          <a:xfrm>
            <a:off x="4783138" y="2660650"/>
            <a:ext cx="38131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1. Create another  new node using </a:t>
            </a:r>
          </a:p>
          <a:p>
            <a:r>
              <a:rPr lang="en-US" sz="1800">
                <a:latin typeface="Comic Sans MS" pitchFamily="66" charset="0"/>
              </a:rPr>
              <a:t>the </a:t>
            </a:r>
            <a:r>
              <a:rPr lang="en-US" sz="1800" b="1">
                <a:latin typeface="Comic Sans MS" pitchFamily="66" charset="0"/>
              </a:rPr>
              <a:t>new</a:t>
            </a:r>
            <a:r>
              <a:rPr lang="en-US" sz="1800">
                <a:latin typeface="Comic Sans MS" pitchFamily="66" charset="0"/>
              </a:rPr>
              <a:t> operator</a:t>
            </a:r>
          </a:p>
        </p:txBody>
      </p:sp>
      <p:sp>
        <p:nvSpPr>
          <p:cNvPr id="18464" name="Rectangle 34"/>
          <p:cNvSpPr>
            <a:spLocks noChangeArrowheads="1"/>
          </p:cNvSpPr>
          <p:nvPr/>
        </p:nvSpPr>
        <p:spPr bwMode="auto">
          <a:xfrm>
            <a:off x="2449513" y="479266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5"/>
          <p:cNvSpPr>
            <a:spLocks noChangeShapeType="1"/>
          </p:cNvSpPr>
          <p:nvPr/>
        </p:nvSpPr>
        <p:spPr bwMode="auto">
          <a:xfrm>
            <a:off x="2449513" y="526097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36"/>
          <p:cNvSpPr>
            <a:spLocks noChangeShapeType="1"/>
          </p:cNvSpPr>
          <p:nvPr/>
        </p:nvSpPr>
        <p:spPr bwMode="auto">
          <a:xfrm>
            <a:off x="2436813" y="565626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Text Box 37"/>
          <p:cNvSpPr txBox="1">
            <a:spLocks noChangeArrowheads="1"/>
          </p:cNvSpPr>
          <p:nvPr/>
        </p:nvSpPr>
        <p:spPr bwMode="auto">
          <a:xfrm>
            <a:off x="2678113" y="4862513"/>
            <a:ext cx="6048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soda</a:t>
            </a:r>
          </a:p>
        </p:txBody>
      </p:sp>
      <p:sp>
        <p:nvSpPr>
          <p:cNvPr id="18468" name="Text Box 38"/>
          <p:cNvSpPr txBox="1">
            <a:spLocks noChangeArrowheads="1"/>
          </p:cNvSpPr>
          <p:nvPr/>
        </p:nvSpPr>
        <p:spPr bwMode="auto">
          <a:xfrm>
            <a:off x="2559050" y="5276850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12 cans</a:t>
            </a:r>
          </a:p>
        </p:txBody>
      </p:sp>
      <p:sp>
        <p:nvSpPr>
          <p:cNvPr id="18469" name="Text Box 39"/>
          <p:cNvSpPr txBox="1">
            <a:spLocks noChangeArrowheads="1"/>
          </p:cNvSpPr>
          <p:nvPr/>
        </p:nvSpPr>
        <p:spPr bwMode="auto">
          <a:xfrm>
            <a:off x="2749550" y="5686425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8470" name="Text Box 40"/>
          <p:cNvSpPr txBox="1">
            <a:spLocks noChangeArrowheads="1"/>
          </p:cNvSpPr>
          <p:nvPr/>
        </p:nvSpPr>
        <p:spPr bwMode="auto">
          <a:xfrm>
            <a:off x="989013" y="485298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18471" name="Line 41"/>
          <p:cNvSpPr>
            <a:spLocks noChangeShapeType="1"/>
          </p:cNvSpPr>
          <p:nvPr/>
        </p:nvSpPr>
        <p:spPr bwMode="auto">
          <a:xfrm>
            <a:off x="1998663" y="5053013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Rectangle 42"/>
          <p:cNvSpPr>
            <a:spLocks noChangeArrowheads="1"/>
          </p:cNvSpPr>
          <p:nvPr/>
        </p:nvSpPr>
        <p:spPr bwMode="auto">
          <a:xfrm>
            <a:off x="1017588" y="45656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284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in the middle of the grocery list!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917954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Rectangle 32"/>
          <p:cNvSpPr>
            <a:spLocks noChangeArrowheads="1"/>
          </p:cNvSpPr>
          <p:nvPr/>
        </p:nvSpPr>
        <p:spPr bwMode="auto">
          <a:xfrm>
            <a:off x="2449513" y="479266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3"/>
          <p:cNvSpPr>
            <a:spLocks noChangeShapeType="1"/>
          </p:cNvSpPr>
          <p:nvPr/>
        </p:nvSpPr>
        <p:spPr bwMode="auto">
          <a:xfrm>
            <a:off x="2449513" y="526097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34"/>
          <p:cNvSpPr>
            <a:spLocks noChangeShapeType="1"/>
          </p:cNvSpPr>
          <p:nvPr/>
        </p:nvSpPr>
        <p:spPr bwMode="auto">
          <a:xfrm>
            <a:off x="2436813" y="565626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Text Box 35"/>
          <p:cNvSpPr txBox="1">
            <a:spLocks noChangeArrowheads="1"/>
          </p:cNvSpPr>
          <p:nvPr/>
        </p:nvSpPr>
        <p:spPr bwMode="auto">
          <a:xfrm>
            <a:off x="2678113" y="4862513"/>
            <a:ext cx="6048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soda</a:t>
            </a:r>
          </a:p>
        </p:txBody>
      </p:sp>
      <p:sp>
        <p:nvSpPr>
          <p:cNvPr id="19491" name="Text Box 36"/>
          <p:cNvSpPr txBox="1">
            <a:spLocks noChangeArrowheads="1"/>
          </p:cNvSpPr>
          <p:nvPr/>
        </p:nvSpPr>
        <p:spPr bwMode="auto">
          <a:xfrm>
            <a:off x="2559050" y="5276850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12 cans</a:t>
            </a:r>
          </a:p>
        </p:txBody>
      </p:sp>
      <p:sp>
        <p:nvSpPr>
          <p:cNvPr id="19492" name="Text Box 37"/>
          <p:cNvSpPr txBox="1">
            <a:spLocks noChangeArrowheads="1"/>
          </p:cNvSpPr>
          <p:nvPr/>
        </p:nvSpPr>
        <p:spPr bwMode="auto">
          <a:xfrm>
            <a:off x="2655766" y="5686425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93" name="Text Box 38"/>
          <p:cNvSpPr txBox="1">
            <a:spLocks noChangeArrowheads="1"/>
          </p:cNvSpPr>
          <p:nvPr/>
        </p:nvSpPr>
        <p:spPr bwMode="auto">
          <a:xfrm>
            <a:off x="989013" y="485298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19494" name="Line 39"/>
          <p:cNvSpPr>
            <a:spLocks noChangeShapeType="1"/>
          </p:cNvSpPr>
          <p:nvPr/>
        </p:nvSpPr>
        <p:spPr bwMode="auto">
          <a:xfrm>
            <a:off x="1998663" y="5053013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Text Box 40"/>
          <p:cNvSpPr txBox="1">
            <a:spLocks noChangeArrowheads="1"/>
          </p:cNvSpPr>
          <p:nvPr/>
        </p:nvSpPr>
        <p:spPr bwMode="auto">
          <a:xfrm>
            <a:off x="5618163" y="2586038"/>
            <a:ext cx="2319337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2. Locate the node</a:t>
            </a:r>
          </a:p>
          <a:p>
            <a:r>
              <a:rPr lang="en-US" sz="1800">
                <a:latin typeface="Comic Sans MS" pitchFamily="66" charset="0"/>
              </a:rPr>
              <a:t>   you want to insert</a:t>
            </a:r>
          </a:p>
          <a:p>
            <a:r>
              <a:rPr lang="en-US" sz="1800">
                <a:latin typeface="Comic Sans MS" pitchFamily="66" charset="0"/>
              </a:rPr>
              <a:t>   after.</a:t>
            </a:r>
          </a:p>
        </p:txBody>
      </p:sp>
      <p:sp>
        <p:nvSpPr>
          <p:cNvPr id="19496" name="AutoShape 41"/>
          <p:cNvSpPr>
            <a:spLocks noChangeArrowheads="1"/>
          </p:cNvSpPr>
          <p:nvPr/>
        </p:nvSpPr>
        <p:spPr bwMode="auto">
          <a:xfrm rot="10800000">
            <a:off x="4210050" y="2732088"/>
            <a:ext cx="1201738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0069801 h 21600"/>
              <a:gd name="T4" fmla="*/ 2147483647 w 21600"/>
              <a:gd name="T5" fmla="*/ 220139602 h 21600"/>
              <a:gd name="T6" fmla="*/ 2147483647 w 21600"/>
              <a:gd name="T7" fmla="*/ 1100698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42"/>
          <p:cNvSpPr>
            <a:spLocks noChangeArrowheads="1"/>
          </p:cNvSpPr>
          <p:nvPr/>
        </p:nvSpPr>
        <p:spPr bwMode="auto">
          <a:xfrm>
            <a:off x="1017588" y="45656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284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in the middle of the grocery list!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929677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20507" name="Line 28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9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Rectangle 31"/>
          <p:cNvSpPr>
            <a:spLocks noChangeArrowheads="1"/>
          </p:cNvSpPr>
          <p:nvPr/>
        </p:nvSpPr>
        <p:spPr bwMode="auto">
          <a:xfrm>
            <a:off x="2449513" y="479266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>
            <a:off x="2449513" y="526097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3"/>
          <p:cNvSpPr>
            <a:spLocks noChangeShapeType="1"/>
          </p:cNvSpPr>
          <p:nvPr/>
        </p:nvSpPr>
        <p:spPr bwMode="auto">
          <a:xfrm>
            <a:off x="2436813" y="565626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Text Box 34"/>
          <p:cNvSpPr txBox="1">
            <a:spLocks noChangeArrowheads="1"/>
          </p:cNvSpPr>
          <p:nvPr/>
        </p:nvSpPr>
        <p:spPr bwMode="auto">
          <a:xfrm>
            <a:off x="2678113" y="4862513"/>
            <a:ext cx="6048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soda</a:t>
            </a:r>
          </a:p>
        </p:txBody>
      </p:sp>
      <p:sp>
        <p:nvSpPr>
          <p:cNvPr id="20514" name="Text Box 35"/>
          <p:cNvSpPr txBox="1">
            <a:spLocks noChangeArrowheads="1"/>
          </p:cNvSpPr>
          <p:nvPr/>
        </p:nvSpPr>
        <p:spPr bwMode="auto">
          <a:xfrm>
            <a:off x="2559050" y="5276850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12 cans</a:t>
            </a:r>
          </a:p>
        </p:txBody>
      </p:sp>
      <p:sp>
        <p:nvSpPr>
          <p:cNvPr id="20515" name="AutoShape 40"/>
          <p:cNvSpPr>
            <a:spLocks noChangeArrowheads="1"/>
          </p:cNvSpPr>
          <p:nvPr/>
        </p:nvSpPr>
        <p:spPr bwMode="auto">
          <a:xfrm rot="10800000">
            <a:off x="4210050" y="2732088"/>
            <a:ext cx="1201738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0069801 h 21600"/>
              <a:gd name="T4" fmla="*/ 2147483647 w 21600"/>
              <a:gd name="T5" fmla="*/ 220139602 h 21600"/>
              <a:gd name="T6" fmla="*/ 2147483647 w 21600"/>
              <a:gd name="T7" fmla="*/ 1100698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41"/>
          <p:cNvSpPr txBox="1">
            <a:spLocks noChangeArrowheads="1"/>
          </p:cNvSpPr>
          <p:nvPr/>
        </p:nvSpPr>
        <p:spPr bwMode="auto">
          <a:xfrm>
            <a:off x="5915025" y="2757488"/>
            <a:ext cx="29337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3. Store the pointer from</a:t>
            </a:r>
          </a:p>
          <a:p>
            <a:r>
              <a:rPr lang="en-US" sz="1800">
                <a:latin typeface="Comic Sans MS" pitchFamily="66" charset="0"/>
              </a:rPr>
              <a:t>    this node in the new</a:t>
            </a:r>
          </a:p>
          <a:p>
            <a:r>
              <a:rPr lang="en-US" sz="1800">
                <a:latin typeface="Comic Sans MS" pitchFamily="66" charset="0"/>
              </a:rPr>
              <a:t>    node.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413125" y="3971925"/>
            <a:ext cx="1281113" cy="1844675"/>
            <a:chOff x="2150" y="2502"/>
            <a:chExt cx="807" cy="1162"/>
          </a:xfrm>
        </p:grpSpPr>
        <p:sp>
          <p:nvSpPr>
            <p:cNvPr id="20523" name="Line 16"/>
            <p:cNvSpPr>
              <a:spLocks noChangeShapeType="1"/>
            </p:cNvSpPr>
            <p:nvPr/>
          </p:nvSpPr>
          <p:spPr bwMode="auto">
            <a:xfrm flipV="1">
              <a:off x="2834" y="2502"/>
              <a:ext cx="123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42"/>
            <p:cNvSpPr>
              <a:spLocks noChangeShapeType="1"/>
            </p:cNvSpPr>
            <p:nvPr/>
          </p:nvSpPr>
          <p:spPr bwMode="auto">
            <a:xfrm flipH="1">
              <a:off x="2827" y="2505"/>
              <a:ext cx="6" cy="1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3"/>
            <p:cNvSpPr>
              <a:spLocks noChangeShapeType="1"/>
            </p:cNvSpPr>
            <p:nvPr/>
          </p:nvSpPr>
          <p:spPr bwMode="auto">
            <a:xfrm flipH="1" flipV="1">
              <a:off x="2150" y="3663"/>
              <a:ext cx="67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2" name="Text Box 44"/>
          <p:cNvSpPr txBox="1">
            <a:spLocks noChangeArrowheads="1"/>
          </p:cNvSpPr>
          <p:nvPr/>
        </p:nvSpPr>
        <p:spPr bwMode="auto">
          <a:xfrm>
            <a:off x="3443288" y="3635375"/>
            <a:ext cx="7794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19" name="Text Box 45"/>
          <p:cNvSpPr txBox="1">
            <a:spLocks noChangeArrowheads="1"/>
          </p:cNvSpPr>
          <p:nvPr/>
        </p:nvSpPr>
        <p:spPr bwMode="auto">
          <a:xfrm>
            <a:off x="989013" y="485298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20520" name="Line 46"/>
          <p:cNvSpPr>
            <a:spLocks noChangeShapeType="1"/>
          </p:cNvSpPr>
          <p:nvPr/>
        </p:nvSpPr>
        <p:spPr bwMode="auto">
          <a:xfrm>
            <a:off x="1998663" y="5053013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Rectangle 47"/>
          <p:cNvSpPr>
            <a:spLocks noChangeArrowheads="1"/>
          </p:cNvSpPr>
          <p:nvPr/>
        </p:nvSpPr>
        <p:spPr bwMode="auto">
          <a:xfrm>
            <a:off x="1017588" y="45656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1663E-6 C -0.02483 0.00185 -0.04636 0.00532 -0.06875 0.0192 C -0.06997 0.02082 -0.07084 0.0229 -0.07223 0.02406 C -0.07327 0.02498 -0.07483 0.02452 -0.07587 0.02568 C -0.07743 0.0273 -0.07813 0.0303 -0.07952 0.03215 C -0.08056 0.03354 -0.08195 0.03424 -0.08316 0.03539 C -0.08577 0.04048 -0.08976 0.04418 -0.0915 0.04974 C -0.09584 0.06292 -0.09184 0.05552 -0.09636 0.06593 C -0.09705 0.06755 -0.09827 0.06893 -0.09879 0.07079 C -0.09983 0.07379 -0.10122 0.08027 -0.10122 0.08027 C -0.10973 0.15938 -0.10243 0.0879 -0.10243 0.29702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24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284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in the middle of the grocery list!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917954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2449513" y="479266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449513" y="526097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2436813" y="565626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678113" y="4862513"/>
            <a:ext cx="6048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soda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559050" y="5276850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12 cans</a:t>
            </a:r>
          </a:p>
        </p:txBody>
      </p:sp>
      <p:sp>
        <p:nvSpPr>
          <p:cNvPr id="21539" name="AutoShape 37"/>
          <p:cNvSpPr>
            <a:spLocks noChangeArrowheads="1"/>
          </p:cNvSpPr>
          <p:nvPr/>
        </p:nvSpPr>
        <p:spPr bwMode="auto">
          <a:xfrm rot="10800000">
            <a:off x="4210050" y="2732088"/>
            <a:ext cx="1201738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0069801 h 21600"/>
              <a:gd name="T4" fmla="*/ 2147483647 w 21600"/>
              <a:gd name="T5" fmla="*/ 220139602 h 21600"/>
              <a:gd name="T6" fmla="*/ 2147483647 w 21600"/>
              <a:gd name="T7" fmla="*/ 1100698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Text Box 38"/>
          <p:cNvSpPr txBox="1">
            <a:spLocks noChangeArrowheads="1"/>
          </p:cNvSpPr>
          <p:nvPr/>
        </p:nvSpPr>
        <p:spPr bwMode="auto">
          <a:xfrm>
            <a:off x="5595938" y="2651125"/>
            <a:ext cx="3155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4. Store the address of the</a:t>
            </a:r>
          </a:p>
          <a:p>
            <a:r>
              <a:rPr lang="en-US" sz="1800">
                <a:latin typeface="Comic Sans MS" pitchFamily="66" charset="0"/>
              </a:rPr>
              <a:t>    new node in this node.</a:t>
            </a:r>
          </a:p>
        </p:txBody>
      </p:sp>
      <p:sp>
        <p:nvSpPr>
          <p:cNvPr id="21541" name="Line 40"/>
          <p:cNvSpPr>
            <a:spLocks noChangeShapeType="1"/>
          </p:cNvSpPr>
          <p:nvPr/>
        </p:nvSpPr>
        <p:spPr bwMode="auto">
          <a:xfrm flipV="1">
            <a:off x="4498975" y="3971925"/>
            <a:ext cx="195263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Line 41"/>
          <p:cNvSpPr>
            <a:spLocks noChangeShapeType="1"/>
          </p:cNvSpPr>
          <p:nvPr/>
        </p:nvSpPr>
        <p:spPr bwMode="auto">
          <a:xfrm flipH="1">
            <a:off x="4487863" y="3976688"/>
            <a:ext cx="9525" cy="1839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Line 42"/>
          <p:cNvSpPr>
            <a:spLocks noChangeShapeType="1"/>
          </p:cNvSpPr>
          <p:nvPr/>
        </p:nvSpPr>
        <p:spPr bwMode="auto">
          <a:xfrm flipH="1">
            <a:off x="3402013" y="5816600"/>
            <a:ext cx="1084262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955925" y="3838575"/>
            <a:ext cx="776288" cy="1065213"/>
            <a:chOff x="1862" y="2418"/>
            <a:chExt cx="489" cy="671"/>
          </a:xfrm>
        </p:grpSpPr>
        <p:sp>
          <p:nvSpPr>
            <p:cNvPr id="21552" name="Line 36"/>
            <p:cNvSpPr>
              <a:spLocks noChangeShapeType="1"/>
            </p:cNvSpPr>
            <p:nvPr/>
          </p:nvSpPr>
          <p:spPr bwMode="auto">
            <a:xfrm>
              <a:off x="1862" y="2835"/>
              <a:ext cx="2" cy="2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3"/>
            <p:cNvSpPr>
              <a:spLocks noChangeShapeType="1"/>
            </p:cNvSpPr>
            <p:nvPr/>
          </p:nvSpPr>
          <p:spPr bwMode="auto">
            <a:xfrm>
              <a:off x="1869" y="2833"/>
              <a:ext cx="4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44"/>
            <p:cNvSpPr>
              <a:spLocks noChangeShapeType="1"/>
            </p:cNvSpPr>
            <p:nvPr/>
          </p:nvSpPr>
          <p:spPr bwMode="auto">
            <a:xfrm flipV="1">
              <a:off x="2351" y="2418"/>
              <a:ext cx="0" cy="4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5" name="Text Box 45"/>
          <p:cNvSpPr txBox="1">
            <a:spLocks noChangeArrowheads="1"/>
          </p:cNvSpPr>
          <p:nvPr/>
        </p:nvSpPr>
        <p:spPr bwMode="auto">
          <a:xfrm>
            <a:off x="2586038" y="5662613"/>
            <a:ext cx="7794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1546" name="Text Box 47"/>
          <p:cNvSpPr txBox="1">
            <a:spLocks noChangeArrowheads="1"/>
          </p:cNvSpPr>
          <p:nvPr/>
        </p:nvSpPr>
        <p:spPr bwMode="auto">
          <a:xfrm>
            <a:off x="989013" y="485298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21547" name="Line 48"/>
          <p:cNvSpPr>
            <a:spLocks noChangeShapeType="1"/>
          </p:cNvSpPr>
          <p:nvPr/>
        </p:nvSpPr>
        <p:spPr bwMode="auto">
          <a:xfrm>
            <a:off x="1998663" y="5053013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Rectangle 49"/>
          <p:cNvSpPr>
            <a:spLocks noChangeArrowheads="1"/>
          </p:cNvSpPr>
          <p:nvPr/>
        </p:nvSpPr>
        <p:spPr bwMode="auto">
          <a:xfrm>
            <a:off x="1017588" y="45656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Text Box 52"/>
          <p:cNvSpPr txBox="1">
            <a:spLocks noChangeArrowheads="1"/>
          </p:cNvSpPr>
          <p:nvPr/>
        </p:nvSpPr>
        <p:spPr bwMode="auto">
          <a:xfrm>
            <a:off x="1098550" y="4549766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CCCFF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CCCCFF"/>
              </a:solidFill>
              <a:latin typeface="Comic Sans MS" pitchFamily="66" charset="0"/>
            </a:endParaRPr>
          </a:p>
        </p:txBody>
      </p:sp>
      <p:sp>
        <p:nvSpPr>
          <p:cNvPr id="248878" name="Text Box 46"/>
          <p:cNvSpPr txBox="1">
            <a:spLocks noChangeArrowheads="1"/>
          </p:cNvSpPr>
          <p:nvPr/>
        </p:nvSpPr>
        <p:spPr bwMode="auto">
          <a:xfrm>
            <a:off x="1096963" y="4549775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6253E-6 C 0.00295 -0.00578 0.0059 -0.01087 0.00955 -0.01596 C 0.01094 -0.02128 0.0118 -0.02683 0.01319 -0.03215 C 0.01476 -0.04765 0.01406 -0.06361 0.01684 -0.07865 C 0.01736 -0.08142 0.01684 -0.08443 0.01805 -0.08674 C 0.02378 -0.09762 0.03299 -0.10456 0.03854 -0.11566 C 0.04028 -0.12422 0.0493 -0.14203 0.05538 -0.14596 C 0.06354 -0.15128 0.07326 -0.15221 0.08073 -0.15892 C 0.12812 -0.15776 0.17552 -0.15776 0.22292 -0.15244 C 0.23246 -0.14342 0.24809 -0.14619 0.2566 -0.13486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284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Adding a new item in the middle of the grocery list!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929677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565900" y="11033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565900" y="15716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553200" y="19669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794500" y="1173163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770688" y="158750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 gals</a:t>
            </a: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1244600" y="1354138"/>
            <a:ext cx="530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2924175" y="2159000"/>
            <a:ext cx="37750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1244600" y="1350963"/>
            <a:ext cx="0" cy="72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2449513" y="479266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449513" y="526097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2436813" y="565626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678113" y="4862513"/>
            <a:ext cx="6048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soda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559050" y="5276850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12 cans</a:t>
            </a:r>
          </a:p>
        </p:txBody>
      </p:sp>
      <p:sp>
        <p:nvSpPr>
          <p:cNvPr id="21539" name="AutoShape 37"/>
          <p:cNvSpPr>
            <a:spLocks noChangeArrowheads="1"/>
          </p:cNvSpPr>
          <p:nvPr/>
        </p:nvSpPr>
        <p:spPr bwMode="auto">
          <a:xfrm rot="10800000">
            <a:off x="4210050" y="2732088"/>
            <a:ext cx="1201738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0069801 h 21600"/>
              <a:gd name="T4" fmla="*/ 2147483647 w 21600"/>
              <a:gd name="T5" fmla="*/ 220139602 h 21600"/>
              <a:gd name="T6" fmla="*/ 2147483647 w 21600"/>
              <a:gd name="T7" fmla="*/ 1100698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Text Box 38"/>
          <p:cNvSpPr txBox="1">
            <a:spLocks noChangeArrowheads="1"/>
          </p:cNvSpPr>
          <p:nvPr/>
        </p:nvSpPr>
        <p:spPr bwMode="auto">
          <a:xfrm>
            <a:off x="5595938" y="2651125"/>
            <a:ext cx="3155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4. Store the address of the</a:t>
            </a:r>
          </a:p>
          <a:p>
            <a:r>
              <a:rPr lang="en-US" sz="1800">
                <a:latin typeface="Comic Sans MS" pitchFamily="66" charset="0"/>
              </a:rPr>
              <a:t>    new node in this node.</a:t>
            </a:r>
          </a:p>
        </p:txBody>
      </p:sp>
      <p:sp>
        <p:nvSpPr>
          <p:cNvPr id="21541" name="Line 40"/>
          <p:cNvSpPr>
            <a:spLocks noChangeShapeType="1"/>
          </p:cNvSpPr>
          <p:nvPr/>
        </p:nvSpPr>
        <p:spPr bwMode="auto">
          <a:xfrm flipV="1">
            <a:off x="4498975" y="3971925"/>
            <a:ext cx="195263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Line 41"/>
          <p:cNvSpPr>
            <a:spLocks noChangeShapeType="1"/>
          </p:cNvSpPr>
          <p:nvPr/>
        </p:nvSpPr>
        <p:spPr bwMode="auto">
          <a:xfrm flipH="1">
            <a:off x="4487863" y="3976688"/>
            <a:ext cx="9525" cy="1839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Line 42"/>
          <p:cNvSpPr>
            <a:spLocks noChangeShapeType="1"/>
          </p:cNvSpPr>
          <p:nvPr/>
        </p:nvSpPr>
        <p:spPr bwMode="auto">
          <a:xfrm flipH="1">
            <a:off x="3402013" y="5816600"/>
            <a:ext cx="1084262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955925" y="3838575"/>
            <a:ext cx="776288" cy="1065213"/>
            <a:chOff x="1862" y="2418"/>
            <a:chExt cx="489" cy="671"/>
          </a:xfrm>
        </p:grpSpPr>
        <p:sp>
          <p:nvSpPr>
            <p:cNvPr id="21552" name="Line 36"/>
            <p:cNvSpPr>
              <a:spLocks noChangeShapeType="1"/>
            </p:cNvSpPr>
            <p:nvPr/>
          </p:nvSpPr>
          <p:spPr bwMode="auto">
            <a:xfrm>
              <a:off x="1862" y="2835"/>
              <a:ext cx="2" cy="2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3"/>
            <p:cNvSpPr>
              <a:spLocks noChangeShapeType="1"/>
            </p:cNvSpPr>
            <p:nvPr/>
          </p:nvSpPr>
          <p:spPr bwMode="auto">
            <a:xfrm>
              <a:off x="1869" y="2833"/>
              <a:ext cx="4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44"/>
            <p:cNvSpPr>
              <a:spLocks noChangeShapeType="1"/>
            </p:cNvSpPr>
            <p:nvPr/>
          </p:nvSpPr>
          <p:spPr bwMode="auto">
            <a:xfrm flipV="1">
              <a:off x="2351" y="2418"/>
              <a:ext cx="0" cy="4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5" name="Text Box 45"/>
          <p:cNvSpPr txBox="1">
            <a:spLocks noChangeArrowheads="1"/>
          </p:cNvSpPr>
          <p:nvPr/>
        </p:nvSpPr>
        <p:spPr bwMode="auto">
          <a:xfrm>
            <a:off x="2586038" y="5662613"/>
            <a:ext cx="7794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1546" name="Text Box 47"/>
          <p:cNvSpPr txBox="1">
            <a:spLocks noChangeArrowheads="1"/>
          </p:cNvSpPr>
          <p:nvPr/>
        </p:nvSpPr>
        <p:spPr bwMode="auto">
          <a:xfrm>
            <a:off x="989013" y="485298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newNode</a:t>
            </a:r>
          </a:p>
        </p:txBody>
      </p:sp>
      <p:sp>
        <p:nvSpPr>
          <p:cNvPr id="21547" name="Line 48"/>
          <p:cNvSpPr>
            <a:spLocks noChangeShapeType="1"/>
          </p:cNvSpPr>
          <p:nvPr/>
        </p:nvSpPr>
        <p:spPr bwMode="auto">
          <a:xfrm>
            <a:off x="1998663" y="5053013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Rectangle 49"/>
          <p:cNvSpPr>
            <a:spLocks noChangeArrowheads="1"/>
          </p:cNvSpPr>
          <p:nvPr/>
        </p:nvSpPr>
        <p:spPr bwMode="auto">
          <a:xfrm>
            <a:off x="1017588" y="45656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Text Box 52"/>
          <p:cNvSpPr txBox="1">
            <a:spLocks noChangeArrowheads="1"/>
          </p:cNvSpPr>
          <p:nvPr/>
        </p:nvSpPr>
        <p:spPr bwMode="auto">
          <a:xfrm>
            <a:off x="1098550" y="4549766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CCCFF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CCCCFF"/>
              </a:solidFill>
              <a:latin typeface="Comic Sans MS" pitchFamily="66" charset="0"/>
            </a:endParaRPr>
          </a:p>
        </p:txBody>
      </p:sp>
      <p:sp>
        <p:nvSpPr>
          <p:cNvPr id="248878" name="Text Box 46"/>
          <p:cNvSpPr txBox="1">
            <a:spLocks noChangeArrowheads="1"/>
          </p:cNvSpPr>
          <p:nvPr/>
        </p:nvSpPr>
        <p:spPr bwMode="auto">
          <a:xfrm>
            <a:off x="1096963" y="4549775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/>
      <p:bldP spid="21547" grpId="0" animBg="1"/>
      <p:bldP spid="21548" grpId="0" animBg="1"/>
      <p:bldP spid="21551" grpId="0"/>
      <p:bldP spid="2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099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Delete an item from the front of the grocery list!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381125" y="21367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917954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2552" name="Text Box 33"/>
          <p:cNvSpPr txBox="1">
            <a:spLocks noChangeArrowheads="1"/>
          </p:cNvSpPr>
          <p:nvPr/>
        </p:nvSpPr>
        <p:spPr bwMode="auto">
          <a:xfrm>
            <a:off x="559308" y="1881124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53" name="Text Box 38"/>
          <p:cNvSpPr txBox="1">
            <a:spLocks noChangeArrowheads="1"/>
          </p:cNvSpPr>
          <p:nvPr/>
        </p:nvSpPr>
        <p:spPr bwMode="auto">
          <a:xfrm>
            <a:off x="1854137" y="2731008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>
            <a:spLocks noChangeArrowheads="1"/>
          </p:cNvSpPr>
          <p:nvPr/>
        </p:nvSpPr>
        <p:spPr bwMode="auto">
          <a:xfrm>
            <a:off x="466725" y="371951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099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Delete an item from the front of the grocery list!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1381125" y="21367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4906231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81013" y="3373438"/>
            <a:ext cx="9239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oldHead</a:t>
            </a:r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1350963" y="5605463"/>
            <a:ext cx="43942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 Save the address stored in head.</a:t>
            </a:r>
          </a:p>
        </p:txBody>
      </p:sp>
      <p:sp>
        <p:nvSpPr>
          <p:cNvPr id="23580" name="Text Box 25"/>
          <p:cNvSpPr txBox="1">
            <a:spLocks noChangeArrowheads="1"/>
          </p:cNvSpPr>
          <p:nvPr/>
        </p:nvSpPr>
        <p:spPr bwMode="auto">
          <a:xfrm>
            <a:off x="1890713" y="2743200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4702" name="Line 30"/>
          <p:cNvSpPr>
            <a:spLocks noChangeShapeType="1"/>
          </p:cNvSpPr>
          <p:nvPr/>
        </p:nvSpPr>
        <p:spPr bwMode="auto">
          <a:xfrm flipV="1">
            <a:off x="1311275" y="2192338"/>
            <a:ext cx="617538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6" grpId="0"/>
      <p:bldP spid="2847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099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Delete an item from the front of the grocery list!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381125" y="21367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929677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601" name="Rectangle 26"/>
          <p:cNvSpPr>
            <a:spLocks noChangeArrowheads="1"/>
          </p:cNvSpPr>
          <p:nvPr/>
        </p:nvSpPr>
        <p:spPr bwMode="auto">
          <a:xfrm>
            <a:off x="5710238" y="2000250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27"/>
          <p:cNvSpPr txBox="1">
            <a:spLocks noChangeArrowheads="1"/>
          </p:cNvSpPr>
          <p:nvPr/>
        </p:nvSpPr>
        <p:spPr bwMode="auto">
          <a:xfrm>
            <a:off x="5724525" y="1654175"/>
            <a:ext cx="6429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temp</a:t>
            </a:r>
          </a:p>
        </p:txBody>
      </p:sp>
      <p:sp>
        <p:nvSpPr>
          <p:cNvPr id="24603" name="Text Box 29"/>
          <p:cNvSpPr txBox="1">
            <a:spLocks noChangeArrowheads="1"/>
          </p:cNvSpPr>
          <p:nvPr/>
        </p:nvSpPr>
        <p:spPr bwMode="auto">
          <a:xfrm>
            <a:off x="1350963" y="5605463"/>
            <a:ext cx="56927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2. Get the pointer contained in the first node.</a:t>
            </a:r>
          </a:p>
        </p:txBody>
      </p:sp>
      <p:sp>
        <p:nvSpPr>
          <p:cNvPr id="284697" name="Text Box 25"/>
          <p:cNvSpPr txBox="1">
            <a:spLocks noChangeArrowheads="1"/>
          </p:cNvSpPr>
          <p:nvPr/>
        </p:nvSpPr>
        <p:spPr bwMode="auto">
          <a:xfrm>
            <a:off x="1890713" y="2743200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4702" name="Line 30"/>
          <p:cNvSpPr>
            <a:spLocks noChangeShapeType="1"/>
          </p:cNvSpPr>
          <p:nvPr/>
        </p:nvSpPr>
        <p:spPr bwMode="auto">
          <a:xfrm flipH="1">
            <a:off x="4406900" y="2147888"/>
            <a:ext cx="1487488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Rectangle 26"/>
          <p:cNvSpPr>
            <a:spLocks noChangeArrowheads="1"/>
          </p:cNvSpPr>
          <p:nvPr/>
        </p:nvSpPr>
        <p:spPr bwMode="auto">
          <a:xfrm>
            <a:off x="466725" y="3719513"/>
            <a:ext cx="1041400" cy="31750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Text Box 27"/>
          <p:cNvSpPr txBox="1">
            <a:spLocks noChangeArrowheads="1"/>
          </p:cNvSpPr>
          <p:nvPr/>
        </p:nvSpPr>
        <p:spPr bwMode="auto">
          <a:xfrm>
            <a:off x="481013" y="3373438"/>
            <a:ext cx="9239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oldHead</a:t>
            </a:r>
          </a:p>
        </p:txBody>
      </p:sp>
      <p:sp>
        <p:nvSpPr>
          <p:cNvPr id="24608" name="Line 30"/>
          <p:cNvSpPr>
            <a:spLocks noChangeShapeType="1"/>
          </p:cNvSpPr>
          <p:nvPr/>
        </p:nvSpPr>
        <p:spPr bwMode="auto">
          <a:xfrm flipV="1">
            <a:off x="1311275" y="2192338"/>
            <a:ext cx="617538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579 C 0.00191 0.01435 0.00642 0.01967 0.00954 0.02753 C 0.01371 0.03794 0.0184 0.04835 0.02517 0.05668 C 0.04166 0.09832 0.07864 0.12399 0.11371 0.13047 C 0.12656 0.13695 0.13333 0.13972 0.14757 0.14134 C 0.17708 0.14088 0.20659 0.14111 0.23611 0.13972 C 0.24114 0.13949 0.24583 0.13764 0.25069 0.13648 C 0.25312 0.13602 0.25798 0.1351 0.25798 0.13533 C 0.27326 0.12816 0.26666 0.13024 0.27743 0.12746 C 0.28368 0.12422 0.29079 0.12353 0.2967 0.11983 C 0.30121 0.11682 0.30642 0.11312 0.31007 0.10896 C 0.31302 0.10549 0.3151 0.10063 0.31857 0.09832 C 0.32708 0.09276 0.33281 0.08351 0.34045 0.0768 C 0.34479 0.07264 0.34948 0.07056 0.35364 0.06593 C 0.35954 0.05899 0.36302 0.04997 0.36944 0.04442 C 0.37448 0.03146 0.37934 0.01897 0.38628 0.00741 C 0.38906 -0.01318 0.39861 -0.03284 0.40816 -0.04927 C 0.41128 -0.05482 0.41284 -0.05991 0.41666 -0.065 C 0.42083 -0.0805 0.41909 -0.09646 0.41909 -0.11242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7" grpId="0"/>
      <p:bldP spid="2847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099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Delete an item from the front of the grocery list!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31975" y="1890713"/>
            <a:ext cx="1054100" cy="1235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831975" y="2359025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819275" y="27543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5704" name="Line 8"/>
          <p:cNvSpPr>
            <a:spLocks noChangeShapeType="1"/>
          </p:cNvSpPr>
          <p:nvPr/>
        </p:nvSpPr>
        <p:spPr bwMode="auto">
          <a:xfrm>
            <a:off x="1381125" y="21367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720975" y="292735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060575" y="1960563"/>
            <a:ext cx="550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143125" y="23844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929677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85720" name="Text Box 24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710238" y="2000250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5724525" y="1654175"/>
            <a:ext cx="6429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temp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350963" y="5605463"/>
            <a:ext cx="24225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3. Store it in head.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890713" y="2743200"/>
            <a:ext cx="8588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4406900" y="2147888"/>
            <a:ext cx="1487488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813425" y="1971675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CCFF"/>
                </a:solidFill>
                <a:latin typeface="Comic Sans MS" pitchFamily="66" charset="0"/>
              </a:rPr>
              <a:t>xxxxx</a:t>
            </a:r>
          </a:p>
        </p:txBody>
      </p:sp>
      <p:sp>
        <p:nvSpPr>
          <p:cNvPr id="285727" name="Text Box 31"/>
          <p:cNvSpPr txBox="1">
            <a:spLocks noChangeArrowheads="1"/>
          </p:cNvSpPr>
          <p:nvPr/>
        </p:nvSpPr>
        <p:spPr bwMode="auto">
          <a:xfrm>
            <a:off x="5789229" y="1936969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>
            <a:off x="1355725" y="2170113"/>
            <a:ext cx="1938338" cy="1674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Rectangle 26"/>
          <p:cNvSpPr>
            <a:spLocks noChangeArrowheads="1"/>
          </p:cNvSpPr>
          <p:nvPr/>
        </p:nvSpPr>
        <p:spPr bwMode="auto">
          <a:xfrm>
            <a:off x="466725" y="3719513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Text Box 27"/>
          <p:cNvSpPr txBox="1">
            <a:spLocks noChangeArrowheads="1"/>
          </p:cNvSpPr>
          <p:nvPr/>
        </p:nvSpPr>
        <p:spPr bwMode="auto">
          <a:xfrm>
            <a:off x="481013" y="3373438"/>
            <a:ext cx="9239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oldHead</a:t>
            </a:r>
          </a:p>
        </p:txBody>
      </p:sp>
      <p:sp>
        <p:nvSpPr>
          <p:cNvPr id="25635" name="Line 30"/>
          <p:cNvSpPr>
            <a:spLocks noChangeShapeType="1"/>
          </p:cNvSpPr>
          <p:nvPr/>
        </p:nvSpPr>
        <p:spPr bwMode="auto">
          <a:xfrm flipV="1">
            <a:off x="1311275" y="2192338"/>
            <a:ext cx="617538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1 C -0.01094 -0.02221 -0.01597 -0.04048 -0.025 -0.05598 C -0.02726 -0.05991 -0.02778 -0.06477 -0.02986 -0.06847 C -0.03837 -0.08351 -0.04791 -0.09299 -0.05937 -0.10386 C -0.06285 -0.1071 -0.06666 -0.10826 -0.07031 -0.11173 C -0.07951 -0.12029 -0.09114 -0.13116 -0.10226 -0.13486 C -0.1066 -0.13856 -0.11024 -0.14087 -0.11528 -0.14249 C -0.12309 -0.1492 -0.13246 -0.15152 -0.14149 -0.15475 C -0.14913 -0.15776 -0.15607 -0.16216 -0.16406 -0.16424 C -0.17083 -0.16863 -0.17899 -0.17118 -0.18663 -0.17326 C -0.21007 -0.18575 -0.23541 -0.19338 -0.26024 -0.19963 C -0.26996 -0.20194 -0.27986 -0.20564 -0.28976 -0.20726 C -0.29757 -0.20865 -0.30469 -0.20935 -0.31232 -0.21189 C -0.34132 -0.21166 -0.37014 -0.21189 -0.39913 -0.2105 C -0.41024 -0.21004 -0.42239 -0.2031 -0.43351 -0.20102 C -0.44288 -0.19709 -0.45121 -0.18968 -0.46094 -0.18737 C -0.46684 -0.18205 -0.47378 -0.17997 -0.47986 -0.17488 C -0.48038 -0.17442 -0.49149 -0.16354 -0.4941 -0.161 C -0.49531 -0.15984 -0.49548 -0.15776 -0.49653 -0.15637 C -0.49653 -0.15614 -0.50521 -0.14504 -0.50712 -0.14249 C -0.5151 -0.13208 -0.52413 -0.12353 -0.53212 -0.11312 C -0.53941 -0.10363 -0.54583 -0.09299 -0.55469 -0.08536 C -0.5592 -0.07657 -0.56371 -0.06824 -0.56771 -0.05922 C -0.56892 -0.05575 -0.57083 -0.05297 -0.57239 -0.04973 C -0.57326 -0.04835 -0.57482 -0.04511 -0.57482 -0.04488 C -0.57517 -0.04326 -0.57639 -0.03655 -0.57726 -0.03447 C -0.57795 -0.03262 -0.57951 -0.03146 -0.57969 -0.02984 C -0.58021 -0.02429 -0.57969 -0.01851 -0.57969 -0.01295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 animBg="1"/>
      <p:bldP spid="285720" grpId="0"/>
      <p:bldP spid="285727" grpId="0"/>
      <p:bldP spid="2857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38150" y="573088"/>
            <a:ext cx="6099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Delete an item from the front of the grocery list!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935163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3303588" y="2767013"/>
            <a:ext cx="1054100" cy="1235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13"/>
          <p:cNvSpPr>
            <a:spLocks noChangeShapeType="1"/>
          </p:cNvSpPr>
          <p:nvPr/>
        </p:nvSpPr>
        <p:spPr bwMode="auto">
          <a:xfrm>
            <a:off x="3303588" y="3235325"/>
            <a:ext cx="10461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3290888" y="3630613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3446463" y="2836863"/>
            <a:ext cx="7254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butter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3614738" y="3260725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lb</a:t>
            </a:r>
          </a:p>
        </p:txBody>
      </p:sp>
      <p:sp>
        <p:nvSpPr>
          <p:cNvPr id="26634" name="Line 17"/>
          <p:cNvSpPr>
            <a:spLocks noChangeShapeType="1"/>
          </p:cNvSpPr>
          <p:nvPr/>
        </p:nvSpPr>
        <p:spPr bwMode="auto">
          <a:xfrm>
            <a:off x="4244975" y="381000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4711700" y="3621088"/>
            <a:ext cx="1054100" cy="1235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9"/>
          <p:cNvSpPr>
            <a:spLocks noChangeShapeType="1"/>
          </p:cNvSpPr>
          <p:nvPr/>
        </p:nvSpPr>
        <p:spPr bwMode="auto">
          <a:xfrm>
            <a:off x="4711700" y="4089400"/>
            <a:ext cx="1046163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20"/>
          <p:cNvSpPr>
            <a:spLocks noChangeShapeType="1"/>
          </p:cNvSpPr>
          <p:nvPr/>
        </p:nvSpPr>
        <p:spPr bwMode="auto">
          <a:xfrm>
            <a:off x="4699000" y="4484688"/>
            <a:ext cx="10541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4940300" y="369093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eggs</a:t>
            </a:r>
          </a:p>
        </p:txBody>
      </p:sp>
      <p:sp>
        <p:nvSpPr>
          <p:cNvPr id="26639" name="Text Box 22"/>
          <p:cNvSpPr txBox="1">
            <a:spLocks noChangeArrowheads="1"/>
          </p:cNvSpPr>
          <p:nvPr/>
        </p:nvSpPr>
        <p:spPr bwMode="auto">
          <a:xfrm>
            <a:off x="5022850" y="4114800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dz</a:t>
            </a:r>
          </a:p>
        </p:txBody>
      </p: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4929677" y="4514850"/>
            <a:ext cx="7623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Tahoma" pitchFamily="34" charset="0"/>
              </a:rPr>
              <a:t>nullptr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571500" y="1917700"/>
            <a:ext cx="7794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nnnnn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6642" name="Rectangle 25"/>
          <p:cNvSpPr>
            <a:spLocks noChangeArrowheads="1"/>
          </p:cNvSpPr>
          <p:nvPr/>
        </p:nvSpPr>
        <p:spPr bwMode="auto">
          <a:xfrm>
            <a:off x="5710238" y="2000250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5724525" y="1654175"/>
            <a:ext cx="6429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temp</a:t>
            </a:r>
          </a:p>
        </p:txBody>
      </p:sp>
      <p:sp>
        <p:nvSpPr>
          <p:cNvPr id="26644" name="Text Box 27"/>
          <p:cNvSpPr txBox="1">
            <a:spLocks noChangeArrowheads="1"/>
          </p:cNvSpPr>
          <p:nvPr/>
        </p:nvSpPr>
        <p:spPr bwMode="auto">
          <a:xfrm>
            <a:off x="1350963" y="5605463"/>
            <a:ext cx="586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4. Delete the dynamically allocated node object.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819275" y="1890715"/>
            <a:ext cx="1498600" cy="1314451"/>
            <a:chOff x="1146" y="1191"/>
            <a:chExt cx="944" cy="8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653" name="Rectangle 5"/>
            <p:cNvSpPr>
              <a:spLocks noChangeArrowheads="1"/>
            </p:cNvSpPr>
            <p:nvPr/>
          </p:nvSpPr>
          <p:spPr bwMode="auto">
            <a:xfrm>
              <a:off x="1154" y="1191"/>
              <a:ext cx="664" cy="828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6"/>
            <p:cNvSpPr>
              <a:spLocks noChangeShapeType="1"/>
            </p:cNvSpPr>
            <p:nvPr/>
          </p:nvSpPr>
          <p:spPr bwMode="auto">
            <a:xfrm>
              <a:off x="1154" y="1486"/>
              <a:ext cx="659" cy="1"/>
            </a:xfrm>
            <a:prstGeom prst="line">
              <a:avLst/>
            </a:prstGeom>
            <a:grp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7"/>
            <p:cNvSpPr>
              <a:spLocks noChangeShapeType="1"/>
            </p:cNvSpPr>
            <p:nvPr/>
          </p:nvSpPr>
          <p:spPr bwMode="auto">
            <a:xfrm>
              <a:off x="1146" y="1735"/>
              <a:ext cx="664" cy="4"/>
            </a:xfrm>
            <a:prstGeom prst="line">
              <a:avLst/>
            </a:prstGeom>
            <a:grp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9"/>
            <p:cNvSpPr>
              <a:spLocks noChangeShapeType="1"/>
            </p:cNvSpPr>
            <p:nvPr/>
          </p:nvSpPr>
          <p:spPr bwMode="auto">
            <a:xfrm>
              <a:off x="1714" y="1844"/>
              <a:ext cx="376" cy="0"/>
            </a:xfrm>
            <a:prstGeom prst="line">
              <a:avLst/>
            </a:prstGeom>
            <a:grpFill/>
            <a:ln w="25400">
              <a:solidFill>
                <a:schemeClr val="bg2"/>
              </a:solidFill>
              <a:round/>
              <a:headEnd type="oval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Text Box 10"/>
            <p:cNvSpPr txBox="1">
              <a:spLocks noChangeArrowheads="1"/>
            </p:cNvSpPr>
            <p:nvPr/>
          </p:nvSpPr>
          <p:spPr bwMode="auto">
            <a:xfrm>
              <a:off x="1298" y="1235"/>
              <a:ext cx="347" cy="2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Tahoma" pitchFamily="34" charset="0"/>
                </a:rPr>
                <a:t>rolls</a:t>
              </a:r>
            </a:p>
          </p:txBody>
        </p:sp>
        <p:sp>
          <p:nvSpPr>
            <p:cNvPr id="26658" name="Text Box 11"/>
            <p:cNvSpPr txBox="1">
              <a:spLocks noChangeArrowheads="1"/>
            </p:cNvSpPr>
            <p:nvPr/>
          </p:nvSpPr>
          <p:spPr bwMode="auto">
            <a:xfrm>
              <a:off x="1350" y="1502"/>
              <a:ext cx="256" cy="2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Tahoma" pitchFamily="34" charset="0"/>
                </a:rPr>
                <a:t>24</a:t>
              </a:r>
            </a:p>
          </p:txBody>
        </p:sp>
        <p:sp>
          <p:nvSpPr>
            <p:cNvPr id="26659" name="Text Box 28"/>
            <p:cNvSpPr txBox="1">
              <a:spLocks noChangeArrowheads="1"/>
            </p:cNvSpPr>
            <p:nvPr/>
          </p:nvSpPr>
          <p:spPr bwMode="auto">
            <a:xfrm>
              <a:off x="1191" y="1754"/>
              <a:ext cx="541" cy="231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0000CC"/>
                  </a:solidFill>
                  <a:latin typeface="Comic Sans MS" pitchFamily="66" charset="0"/>
                </a:rPr>
                <a:t>xxxxx</a:t>
              </a:r>
              <a:endParaRPr lang="en-US" sz="1800" dirty="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</p:grpSp>
      <p:sp>
        <p:nvSpPr>
          <p:cNvPr id="26646" name="Line 29"/>
          <p:cNvSpPr>
            <a:spLocks noChangeShapeType="1"/>
          </p:cNvSpPr>
          <p:nvPr/>
        </p:nvSpPr>
        <p:spPr bwMode="auto">
          <a:xfrm flipH="1">
            <a:off x="4406900" y="2147888"/>
            <a:ext cx="1487488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Text Box 30"/>
          <p:cNvSpPr txBox="1">
            <a:spLocks noChangeArrowheads="1"/>
          </p:cNvSpPr>
          <p:nvPr/>
        </p:nvSpPr>
        <p:spPr bwMode="auto">
          <a:xfrm>
            <a:off x="5813425" y="1971675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CCFF"/>
                </a:solidFill>
                <a:latin typeface="Comic Sans MS" pitchFamily="66" charset="0"/>
              </a:rPr>
              <a:t>xxxxx</a:t>
            </a:r>
          </a:p>
        </p:txBody>
      </p:sp>
      <p:sp>
        <p:nvSpPr>
          <p:cNvPr id="26648" name="Text Box 31"/>
          <p:cNvSpPr txBox="1">
            <a:spLocks noChangeArrowheads="1"/>
          </p:cNvSpPr>
          <p:nvPr/>
        </p:nvSpPr>
        <p:spPr bwMode="auto">
          <a:xfrm>
            <a:off x="5810250" y="1968500"/>
            <a:ext cx="8588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Comic Sans MS" pitchFamily="66" charset="0"/>
              </a:rPr>
              <a:t>xxxxx</a:t>
            </a:r>
            <a:endParaRPr lang="en-US" sz="1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6649" name="Line 32"/>
          <p:cNvSpPr>
            <a:spLocks noChangeShapeType="1"/>
          </p:cNvSpPr>
          <p:nvPr/>
        </p:nvSpPr>
        <p:spPr bwMode="auto">
          <a:xfrm>
            <a:off x="1355725" y="2170113"/>
            <a:ext cx="1938338" cy="1674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466725" y="3719513"/>
            <a:ext cx="1041400" cy="317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81013" y="3373438"/>
            <a:ext cx="9239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oldHead</a:t>
            </a:r>
          </a:p>
        </p:txBody>
      </p:sp>
      <p:sp>
        <p:nvSpPr>
          <p:cNvPr id="26652" name="Line 30"/>
          <p:cNvSpPr>
            <a:spLocks noChangeShapeType="1"/>
          </p:cNvSpPr>
          <p:nvPr/>
        </p:nvSpPr>
        <p:spPr bwMode="auto">
          <a:xfrm flipV="1">
            <a:off x="1311275" y="2192338"/>
            <a:ext cx="617538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 animBg="1"/>
      <p:bldP spid="26651" grpId="0"/>
      <p:bldP spid="266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0428" y="2837792"/>
            <a:ext cx="7257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The Linked List is an important data structure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that every computer scientist should understand.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22388" y="2360613"/>
            <a:ext cx="7054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Let’s Develop Some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389188" y="1004888"/>
            <a:ext cx="4565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The Node Class</a:t>
            </a:r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2817813" y="2212975"/>
            <a:ext cx="3724275" cy="42100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2809875" y="2809875"/>
            <a:ext cx="3733800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194175" y="2322513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Node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3686175" y="2906713"/>
            <a:ext cx="221246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 item: string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- quantity</a:t>
            </a: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string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 next: Node*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2819400" y="3910013"/>
            <a:ext cx="3733800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514350" y="2995613"/>
            <a:ext cx="19923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what are the</a:t>
            </a:r>
          </a:p>
          <a:p>
            <a:r>
              <a:rPr lang="en-US" sz="2000">
                <a:latin typeface="Comic Sans MS" pitchFamily="66" charset="0"/>
              </a:rPr>
              <a:t>data members?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14350" y="4724400"/>
            <a:ext cx="1701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what are the</a:t>
            </a:r>
          </a:p>
          <a:p>
            <a:r>
              <a:rPr lang="en-US" sz="2000">
                <a:latin typeface="Comic Sans MS" pitchFamily="66" charset="0"/>
              </a:rPr>
              <a:t>operations?</a:t>
            </a:r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048000" y="4008438"/>
            <a:ext cx="3378200" cy="2246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+Node(:string, :int)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+setQuantity(:string) :void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+getQuantity( ) :string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+setItem(:string) :void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+getItem( ) :string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+setNext(:Node*) :void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+getNext( ) :Node*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4" grpId="0"/>
      <p:bldP spid="280586" grpId="0"/>
      <p:bldP spid="280587" grpId="0"/>
      <p:bldP spid="2805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1004888"/>
            <a:ext cx="4565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The Head Class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817813" y="2212975"/>
            <a:ext cx="4397375" cy="42100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2809875" y="2800350"/>
            <a:ext cx="4406900" cy="9525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194175" y="2322513"/>
            <a:ext cx="798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Head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3687763" y="2982913"/>
            <a:ext cx="1862137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- first: Node*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2819400" y="3900488"/>
            <a:ext cx="4406900" cy="9525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514350" y="2995613"/>
            <a:ext cx="19923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what are the</a:t>
            </a:r>
          </a:p>
          <a:p>
            <a:r>
              <a:rPr lang="en-US" sz="2000">
                <a:latin typeface="Comic Sans MS" pitchFamily="66" charset="0"/>
              </a:rPr>
              <a:t>data members?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514350" y="4724400"/>
            <a:ext cx="1701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what are the</a:t>
            </a:r>
          </a:p>
          <a:p>
            <a:r>
              <a:rPr lang="en-US" sz="2000">
                <a:latin typeface="Comic Sans MS" pitchFamily="66" charset="0"/>
              </a:rPr>
              <a:t>operations?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060700" y="4121150"/>
            <a:ext cx="3324225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+Head( )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+push_front(:Node*) :void</a:t>
            </a:r>
          </a:p>
          <a:p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+pop_front( ): 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/>
      <p:bldP spid="282632" grpId="0"/>
      <p:bldP spid="282633" grpId="0"/>
      <p:bldP spid="2826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66700" y="1935163"/>
            <a:ext cx="2035175" cy="1201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965450" y="2405063"/>
            <a:ext cx="2430463" cy="148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2165350" y="2725738"/>
            <a:ext cx="790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5240338" y="3643313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Text Box 37"/>
          <p:cNvSpPr txBox="1">
            <a:spLocks noChangeArrowheads="1"/>
          </p:cNvSpPr>
          <p:nvPr/>
        </p:nvSpPr>
        <p:spPr bwMode="auto">
          <a:xfrm>
            <a:off x="2279650" y="52879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3003550" y="781050"/>
            <a:ext cx="5718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Add a new item to the front of the list</a:t>
            </a:r>
          </a:p>
        </p:txBody>
      </p:sp>
      <p:sp>
        <p:nvSpPr>
          <p:cNvPr id="30729" name="Rectangle 39"/>
          <p:cNvSpPr>
            <a:spLocks noChangeArrowheads="1"/>
          </p:cNvSpPr>
          <p:nvPr/>
        </p:nvSpPr>
        <p:spPr bwMode="auto">
          <a:xfrm>
            <a:off x="1155700" y="2111375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40"/>
          <p:cNvSpPr>
            <a:spLocks noChangeArrowheads="1"/>
          </p:cNvSpPr>
          <p:nvPr/>
        </p:nvSpPr>
        <p:spPr bwMode="auto">
          <a:xfrm>
            <a:off x="1155700" y="2563813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41"/>
          <p:cNvSpPr txBox="1">
            <a:spLocks noChangeArrowheads="1"/>
          </p:cNvSpPr>
          <p:nvPr/>
        </p:nvSpPr>
        <p:spPr bwMode="auto">
          <a:xfrm>
            <a:off x="492125" y="2111375"/>
            <a:ext cx="5603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size</a:t>
            </a:r>
          </a:p>
        </p:txBody>
      </p:sp>
      <p:sp>
        <p:nvSpPr>
          <p:cNvPr id="30732" name="Text Box 42"/>
          <p:cNvSpPr txBox="1">
            <a:spLocks noChangeArrowheads="1"/>
          </p:cNvSpPr>
          <p:nvPr/>
        </p:nvSpPr>
        <p:spPr bwMode="auto">
          <a:xfrm>
            <a:off x="430213" y="2543175"/>
            <a:ext cx="6365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first</a:t>
            </a:r>
          </a:p>
        </p:txBody>
      </p:sp>
      <p:sp>
        <p:nvSpPr>
          <p:cNvPr id="30733" name="Rectangle 43"/>
          <p:cNvSpPr>
            <a:spLocks noChangeArrowheads="1"/>
          </p:cNvSpPr>
          <p:nvPr/>
        </p:nvSpPr>
        <p:spPr bwMode="auto">
          <a:xfrm>
            <a:off x="4260850" y="2505075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0"/>
          <p:cNvSpPr txBox="1">
            <a:spLocks noChangeArrowheads="1"/>
          </p:cNvSpPr>
          <p:nvPr/>
        </p:nvSpPr>
        <p:spPr bwMode="auto">
          <a:xfrm>
            <a:off x="4510088" y="2495550"/>
            <a:ext cx="550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30735" name="Rectangle 44"/>
          <p:cNvSpPr>
            <a:spLocks noChangeArrowheads="1"/>
          </p:cNvSpPr>
          <p:nvPr/>
        </p:nvSpPr>
        <p:spPr bwMode="auto">
          <a:xfrm>
            <a:off x="4249738" y="3017838"/>
            <a:ext cx="1004887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1"/>
          <p:cNvSpPr txBox="1">
            <a:spLocks noChangeArrowheads="1"/>
          </p:cNvSpPr>
          <p:nvPr/>
        </p:nvSpPr>
        <p:spPr bwMode="auto">
          <a:xfrm>
            <a:off x="4572000" y="300037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30737" name="Rectangle 45"/>
          <p:cNvSpPr>
            <a:spLocks noChangeArrowheads="1"/>
          </p:cNvSpPr>
          <p:nvPr/>
        </p:nvSpPr>
        <p:spPr bwMode="auto">
          <a:xfrm>
            <a:off x="4229100" y="3509963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Text Box 46"/>
          <p:cNvSpPr txBox="1">
            <a:spLocks noChangeArrowheads="1"/>
          </p:cNvSpPr>
          <p:nvPr/>
        </p:nvSpPr>
        <p:spPr bwMode="auto">
          <a:xfrm>
            <a:off x="3584575" y="2501900"/>
            <a:ext cx="6048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item</a:t>
            </a:r>
          </a:p>
        </p:txBody>
      </p:sp>
      <p:sp>
        <p:nvSpPr>
          <p:cNvPr id="30739" name="Text Box 47"/>
          <p:cNvSpPr txBox="1">
            <a:spLocks noChangeArrowheads="1"/>
          </p:cNvSpPr>
          <p:nvPr/>
        </p:nvSpPr>
        <p:spPr bwMode="auto">
          <a:xfrm>
            <a:off x="3243263" y="3024188"/>
            <a:ext cx="9620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quantity</a:t>
            </a:r>
          </a:p>
        </p:txBody>
      </p:sp>
      <p:sp>
        <p:nvSpPr>
          <p:cNvPr id="30740" name="Text Box 48"/>
          <p:cNvSpPr txBox="1">
            <a:spLocks noChangeArrowheads="1"/>
          </p:cNvSpPr>
          <p:nvPr/>
        </p:nvSpPr>
        <p:spPr bwMode="auto">
          <a:xfrm>
            <a:off x="3543300" y="3506788"/>
            <a:ext cx="6175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30741" name="Text Box 49"/>
          <p:cNvSpPr txBox="1">
            <a:spLocks noChangeArrowheads="1"/>
          </p:cNvSpPr>
          <p:nvPr/>
        </p:nvSpPr>
        <p:spPr bwMode="auto">
          <a:xfrm>
            <a:off x="3263900" y="2039938"/>
            <a:ext cx="6270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node</a:t>
            </a:r>
          </a:p>
        </p:txBody>
      </p:sp>
      <p:sp>
        <p:nvSpPr>
          <p:cNvPr id="287796" name="Text Box 52"/>
          <p:cNvSpPr txBox="1">
            <a:spLocks noChangeArrowheads="1"/>
          </p:cNvSpPr>
          <p:nvPr/>
        </p:nvSpPr>
        <p:spPr bwMode="auto">
          <a:xfrm>
            <a:off x="2017713" y="4208463"/>
            <a:ext cx="3817937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void Head::push_front ( Node* n )</a:t>
            </a:r>
          </a:p>
          <a:p>
            <a:r>
              <a:rPr lang="en-US" sz="1800">
                <a:latin typeface="Comic Sans MS" pitchFamily="66" charset="0"/>
              </a:rPr>
              <a:t>{</a:t>
            </a:r>
          </a:p>
          <a:p>
            <a:r>
              <a:rPr lang="en-US" sz="1800">
                <a:latin typeface="Comic Sans MS" pitchFamily="66" charset="0"/>
              </a:rPr>
              <a:t>     n-&gt;setNext(first);</a:t>
            </a:r>
          </a:p>
          <a:p>
            <a:r>
              <a:rPr lang="en-US" sz="1800">
                <a:latin typeface="Comic Sans MS" pitchFamily="66" charset="0"/>
              </a:rPr>
              <a:t>     first = n;</a:t>
            </a:r>
          </a:p>
          <a:p>
            <a:r>
              <a:rPr lang="en-US" sz="1800">
                <a:latin typeface="Comic Sans MS" pitchFamily="66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66700" y="1935163"/>
            <a:ext cx="2035175" cy="1201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488" y="1589088"/>
            <a:ext cx="622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head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65450" y="2405063"/>
            <a:ext cx="2430463" cy="148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165350" y="2725738"/>
            <a:ext cx="790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40338" y="3643313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79650" y="52879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03550" y="781050"/>
            <a:ext cx="60150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Delete an item from the front of the list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155700" y="2111375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155700" y="2563813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92125" y="2111375"/>
            <a:ext cx="5603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size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30213" y="2543175"/>
            <a:ext cx="6365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first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260850" y="2505075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510088" y="2495550"/>
            <a:ext cx="550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rolls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249738" y="3017838"/>
            <a:ext cx="1004887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572000" y="300037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229100" y="3509963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84575" y="2501900"/>
            <a:ext cx="6048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item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243263" y="3024188"/>
            <a:ext cx="9620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quantity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543300" y="3506788"/>
            <a:ext cx="6175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263900" y="2039938"/>
            <a:ext cx="6270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node</a:t>
            </a:r>
          </a:p>
        </p:txBody>
      </p:sp>
      <p:sp>
        <p:nvSpPr>
          <p:cNvPr id="288790" name="Text Box 22"/>
          <p:cNvSpPr txBox="1">
            <a:spLocks noChangeArrowheads="1"/>
          </p:cNvSpPr>
          <p:nvPr/>
        </p:nvSpPr>
        <p:spPr bwMode="auto">
          <a:xfrm>
            <a:off x="1092200" y="4489450"/>
            <a:ext cx="3438525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void Head::pop_front ( )</a:t>
            </a:r>
          </a:p>
          <a:p>
            <a:r>
              <a:rPr lang="en-US" sz="1800">
                <a:latin typeface="Comic Sans MS" pitchFamily="66" charset="0"/>
              </a:rPr>
              <a:t>{</a:t>
            </a:r>
          </a:p>
          <a:p>
            <a:r>
              <a:rPr lang="en-US" sz="1800">
                <a:latin typeface="Comic Sans MS" pitchFamily="66" charset="0"/>
              </a:rPr>
              <a:t>     Node* byeByeNode = first;</a:t>
            </a:r>
          </a:p>
          <a:p>
            <a:r>
              <a:rPr lang="en-US" sz="1800">
                <a:latin typeface="Comic Sans MS" pitchFamily="66" charset="0"/>
              </a:rPr>
              <a:t>     first = first-&gt;getNext( );</a:t>
            </a:r>
          </a:p>
          <a:p>
            <a:r>
              <a:rPr lang="en-US" sz="1800">
                <a:latin typeface="Comic Sans MS" pitchFamily="66" charset="0"/>
              </a:rPr>
              <a:t>     delete byeByeNode;</a:t>
            </a:r>
          </a:p>
          <a:p>
            <a:r>
              <a:rPr lang="en-US" sz="1800">
                <a:latin typeface="Comic Sans MS" pitchFamily="66" charset="0"/>
              </a:rPr>
              <a:t>}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5842000" y="3321050"/>
            <a:ext cx="2430463" cy="148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8116888" y="4559300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137400" y="3421063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386638" y="3411538"/>
            <a:ext cx="549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milk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7126288" y="3933825"/>
            <a:ext cx="1004887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346950" y="3916363"/>
            <a:ext cx="6238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1 gal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105650" y="4425950"/>
            <a:ext cx="1004888" cy="301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461125" y="3417888"/>
            <a:ext cx="6048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item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6119813" y="3940175"/>
            <a:ext cx="9620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quantity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6419850" y="4422775"/>
            <a:ext cx="6175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140450" y="2955925"/>
            <a:ext cx="6270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962150" y="2439988"/>
            <a:ext cx="521168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Lab </a:t>
            </a:r>
            <a:r>
              <a:rPr lang="en-US" dirty="0" smtClean="0">
                <a:latin typeface="Comic Sans MS" pitchFamily="66" charset="0"/>
              </a:rPr>
              <a:t>#14: </a:t>
            </a:r>
            <a:r>
              <a:rPr lang="en-US" dirty="0">
                <a:latin typeface="Comic Sans MS" pitchFamily="66" charset="0"/>
              </a:rPr>
              <a:t>Design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Linked </a:t>
            </a:r>
            <a:r>
              <a:rPr lang="en-US" dirty="0" smtClean="0">
                <a:latin typeface="Comic Sans MS" pitchFamily="66" charset="0"/>
              </a:rPr>
              <a:t>List class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918081" y="3300413"/>
            <a:ext cx="542488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Project </a:t>
            </a:r>
            <a:r>
              <a:rPr lang="en-US" dirty="0" smtClean="0">
                <a:latin typeface="Comic Sans MS" pitchFamily="66" charset="0"/>
              </a:rPr>
              <a:t>#9: </a:t>
            </a:r>
            <a:r>
              <a:rPr lang="en-US" dirty="0">
                <a:latin typeface="Comic Sans MS" pitchFamily="66" charset="0"/>
              </a:rPr>
              <a:t>Implement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282700" y="2730500"/>
            <a:ext cx="5777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 smtClean="0">
                <a:latin typeface="Comic Sans MS" pitchFamily="66" charset="0"/>
              </a:rPr>
              <a:t>Book* that points to a Book object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>
                <a:latin typeface="Comic Sans MS" pitchFamily="66" charset="0"/>
              </a:rPr>
              <a:t>pointer to the next Node in the list. </a:t>
            </a:r>
          </a:p>
          <a:p>
            <a:r>
              <a:rPr lang="en-US" sz="2000" dirty="0">
                <a:latin typeface="Comic Sans MS" pitchFamily="66" charset="0"/>
              </a:rPr>
              <a:t>   Initially this pointer should be </a:t>
            </a:r>
            <a:r>
              <a:rPr lang="en-US" sz="2000" dirty="0" smtClean="0">
                <a:latin typeface="Comic Sans MS" pitchFamily="66" charset="0"/>
              </a:rPr>
              <a:t>set to </a:t>
            </a:r>
            <a:r>
              <a:rPr lang="en-US" sz="2000" dirty="0" err="1" smtClean="0">
                <a:latin typeface="Comic Sans MS" pitchFamily="66" charset="0"/>
              </a:rPr>
              <a:t>nullptr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Constructor, getters and setters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387600" y="1905000"/>
            <a:ext cx="251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Your Node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042" y="155196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Book Class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696" y="2650921"/>
            <a:ext cx="51427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 string containing the book’s title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 string containing the book’s author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 double containing the price of the book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Constructors, getters and setters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282700" y="2730500"/>
            <a:ext cx="60933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Node* that points to the first node in the list. </a:t>
            </a:r>
          </a:p>
          <a:p>
            <a:r>
              <a:rPr lang="en-US" sz="2000" dirty="0">
                <a:latin typeface="Comic Sans MS" pitchFamily="66" charset="0"/>
              </a:rPr>
              <a:t>     Initially this pointer should be </a:t>
            </a:r>
            <a:r>
              <a:rPr lang="en-US" sz="2000" dirty="0" smtClean="0">
                <a:latin typeface="Comic Sans MS" pitchFamily="66" charset="0"/>
              </a:rPr>
              <a:t>set to </a:t>
            </a:r>
            <a:r>
              <a:rPr lang="en-US" sz="2000" dirty="0" err="1" smtClean="0">
                <a:latin typeface="Comic Sans MS" pitchFamily="66" charset="0"/>
              </a:rPr>
              <a:t>nullptr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 Node* that points to the last node in the list. </a:t>
            </a:r>
          </a:p>
          <a:p>
            <a:r>
              <a:rPr lang="en-US" sz="2000" dirty="0">
                <a:latin typeface="Comic Sans MS" pitchFamily="66" charset="0"/>
              </a:rPr>
              <a:t>     Initially this pointer should be </a:t>
            </a:r>
            <a:r>
              <a:rPr lang="en-US" sz="2000" dirty="0" smtClean="0">
                <a:latin typeface="Comic Sans MS" pitchFamily="66" charset="0"/>
              </a:rPr>
              <a:t>set to </a:t>
            </a:r>
            <a:r>
              <a:rPr lang="en-US" sz="2000" dirty="0" err="1" smtClean="0">
                <a:latin typeface="Comic Sans MS" pitchFamily="66" charset="0"/>
              </a:rPr>
              <a:t>nullptr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integer that keeps track of how many nodes</a:t>
            </a:r>
          </a:p>
          <a:p>
            <a:r>
              <a:rPr lang="en-US" sz="2000" dirty="0" smtClean="0">
                <a:latin typeface="Comic Sans MS" pitchFamily="66" charset="0"/>
              </a:rPr>
              <a:t>are in the list.  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387600" y="1905000"/>
            <a:ext cx="230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Your List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307867" y="1690265"/>
            <a:ext cx="6955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 smtClean="0">
                <a:latin typeface="Comic Sans MS" pitchFamily="66" charset="0"/>
              </a:rPr>
              <a:t>default constructor </a:t>
            </a:r>
            <a:r>
              <a:rPr lang="en-US" sz="2000" dirty="0">
                <a:latin typeface="Comic Sans MS" pitchFamily="66" charset="0"/>
              </a:rPr>
              <a:t>that creates an empty list </a:t>
            </a:r>
            <a:r>
              <a:rPr lang="en-US" sz="2000" dirty="0" smtClean="0">
                <a:latin typeface="Comic Sans MS" pitchFamily="66" charset="0"/>
              </a:rPr>
              <a:t>object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destructor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err="1">
                <a:latin typeface="Comic Sans MS" pitchFamily="66" charset="0"/>
              </a:rPr>
              <a:t>push_front</a:t>
            </a:r>
            <a:r>
              <a:rPr lang="en-US" sz="2000" dirty="0">
                <a:latin typeface="Comic Sans MS" pitchFamily="66" charset="0"/>
              </a:rPr>
              <a:t>(Node*) function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err="1">
                <a:latin typeface="Comic Sans MS" pitchFamily="66" charset="0"/>
              </a:rPr>
              <a:t>pop_front</a:t>
            </a:r>
            <a:r>
              <a:rPr lang="en-US" sz="2000" dirty="0">
                <a:latin typeface="Comic Sans MS" pitchFamily="66" charset="0"/>
              </a:rPr>
              <a:t>( ) function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412767" y="864765"/>
            <a:ext cx="366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Your List </a:t>
            </a:r>
            <a:r>
              <a:rPr lang="en-US" dirty="0" smtClean="0">
                <a:latin typeface="Comic Sans MS" pitchFamily="66" charset="0"/>
              </a:rPr>
              <a:t>Class (Part II)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7867" y="4874004"/>
            <a:ext cx="643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You also need a stand-alone function that takes a List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object as its parameter and outputs each book in the List.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880" y="1610054"/>
            <a:ext cx="6172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58292" y="752475"/>
            <a:ext cx="2706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0634" y="6138041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Suppose you wanted to write this application …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478" y="1887523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List Class (Part III)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1196" y="3061982"/>
            <a:ext cx="3807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 </a:t>
            </a:r>
            <a:r>
              <a:rPr lang="en-US" sz="2000" dirty="0" err="1" smtClean="0">
                <a:latin typeface="Comic Sans MS" panose="030F0702030302020204" pitchFamily="66" charset="0"/>
              </a:rPr>
              <a:t>push_back</a:t>
            </a:r>
            <a:r>
              <a:rPr lang="en-US" sz="2000" dirty="0" smtClean="0">
                <a:latin typeface="Comic Sans MS" panose="030F0702030302020204" pitchFamily="66" charset="0"/>
              </a:rPr>
              <a:t>(Node* ) function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 </a:t>
            </a:r>
            <a:r>
              <a:rPr lang="en-US" sz="2000" dirty="0" err="1" smtClean="0">
                <a:latin typeface="Comic Sans MS" panose="030F0702030302020204" pitchFamily="66" charset="0"/>
              </a:rPr>
              <a:t>pop_back</a:t>
            </a:r>
            <a:r>
              <a:rPr lang="en-US" sz="2000" dirty="0" smtClean="0">
                <a:latin typeface="Comic Sans MS" panose="030F0702030302020204" pitchFamily="66" charset="0"/>
              </a:rPr>
              <a:t>( ) function.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405" y="1644242"/>
            <a:ext cx="68419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This project is part of your final exam.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You are expected to do your own work.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You only have one chance to submit your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Project. Whatever you submit will be graded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as-is. Projects cannot be corrected and re-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submitted.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You can turn your project in early for a 5 point bonus.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projects will not be accepted after 11:59pm on </a:t>
            </a:r>
            <a:r>
              <a:rPr lang="en-US" sz="2000" dirty="0" smtClean="0">
                <a:latin typeface="Comic Sans MS" panose="030F0702030302020204" pitchFamily="66" charset="0"/>
              </a:rPr>
              <a:t>Sunday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April </a:t>
            </a:r>
            <a:r>
              <a:rPr lang="en-US" sz="2000" dirty="0" smtClean="0">
                <a:latin typeface="Comic Sans MS" panose="030F0702030302020204" pitchFamily="66" charset="0"/>
              </a:rPr>
              <a:t>24.</a:t>
            </a:r>
            <a:endParaRPr lang="en-U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56534" y="2715666"/>
            <a:ext cx="658706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To keep a grocery list like this you </a:t>
            </a:r>
            <a:r>
              <a:rPr lang="en-US" sz="2000" dirty="0">
                <a:latin typeface="Comic Sans MS" pitchFamily="66" charset="0"/>
              </a:rPr>
              <a:t>probably </a:t>
            </a:r>
            <a:r>
              <a:rPr lang="en-US" sz="2000" dirty="0" smtClean="0">
                <a:latin typeface="Comic Sans MS" pitchFamily="66" charset="0"/>
              </a:rPr>
              <a:t>need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 data structure that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* is easy to keep in “some” </a:t>
            </a:r>
            <a:r>
              <a:rPr lang="en-US" sz="2000" dirty="0" smtClean="0">
                <a:latin typeface="Comic Sans MS" pitchFamily="66" charset="0"/>
              </a:rPr>
              <a:t>order (by aisle) 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* is easy to insert items into the middle of</a:t>
            </a:r>
          </a:p>
          <a:p>
            <a:r>
              <a:rPr lang="en-US" sz="2000" dirty="0">
                <a:latin typeface="Comic Sans MS" pitchFamily="66" charset="0"/>
              </a:rPr>
              <a:t>   * is easy to delete items from the middle of</a:t>
            </a:r>
          </a:p>
          <a:p>
            <a:r>
              <a:rPr lang="en-US" sz="2000" dirty="0">
                <a:latin typeface="Comic Sans MS" pitchFamily="66" charset="0"/>
              </a:rPr>
              <a:t>   * is easy to iterate through</a:t>
            </a:r>
          </a:p>
          <a:p>
            <a:r>
              <a:rPr lang="en-US" sz="2000" dirty="0">
                <a:latin typeface="Comic Sans MS" pitchFamily="66" charset="0"/>
              </a:rPr>
              <a:t>   * grows and shrinks as items are added and deleted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16250" y="1666875"/>
            <a:ext cx="2706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044950" y="4479925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029075" y="4057650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73525" y="4489450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065588" y="4056063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263900" y="5580063"/>
            <a:ext cx="26511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Add Chicken to the list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4056063" y="4924425"/>
            <a:ext cx="11985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Chicken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56063" y="447675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057650" y="4043363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065588" y="4914900"/>
            <a:ext cx="11985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Chicken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63538" y="5972175"/>
            <a:ext cx="7023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But I really want Chicken by Hamburger (both in the meat dept)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792288" y="4389438"/>
            <a:ext cx="2066925" cy="162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22650" y="2667000"/>
            <a:ext cx="2393950" cy="2706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065588" y="27527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65588" y="3228975"/>
            <a:ext cx="911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Bread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65588" y="3678238"/>
            <a:ext cx="776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Milk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4056063" y="447675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Carrots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057650" y="4043363"/>
            <a:ext cx="1571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Hamburger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4035425" y="4473575"/>
            <a:ext cx="1198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Chicken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430588" y="32337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430588" y="367188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430588" y="411956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30588" y="4481513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430588" y="49482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430588" y="5367338"/>
            <a:ext cx="23955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5474" name="Text Box 18"/>
          <p:cNvSpPr txBox="1">
            <a:spLocks noChangeArrowheads="1"/>
          </p:cNvSpPr>
          <p:nvPr/>
        </p:nvSpPr>
        <p:spPr bwMode="auto">
          <a:xfrm>
            <a:off x="1304925" y="5614988"/>
            <a:ext cx="60166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If there is a lot of stuff in the array, moving elements</a:t>
            </a:r>
          </a:p>
          <a:p>
            <a:pPr algn="ctr"/>
            <a:r>
              <a:rPr lang="en-US" sz="1800">
                <a:latin typeface="Comic Sans MS" pitchFamily="66" charset="0"/>
              </a:rPr>
              <a:t>to free up a space in the middle is expensive!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1515" y="1498437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What’s Wrong With an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7571E-6 L 0.00122 0.05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/>
      <p:bldP spid="275465" grpId="0"/>
      <p:bldP spid="275474" grpId="0"/>
    </p:bld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2336</TotalTime>
  <Words>1535</Words>
  <Application>Microsoft Office PowerPoint</Application>
  <PresentationFormat>On-screen Show (4:3)</PresentationFormat>
  <Paragraphs>454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Comic Sans MS</vt:lpstr>
      <vt:lpstr>Tahoma</vt:lpstr>
      <vt:lpstr>Times New Roman</vt:lpstr>
      <vt:lpstr>Wingdings</vt:lpstr>
      <vt:lpstr>Training</vt:lpstr>
      <vt:lpstr>Linked Lists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Develop Some Code</vt:lpstr>
      <vt:lpstr>The Node Class</vt:lpstr>
      <vt:lpstr>The Head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</dc:title>
  <dc:subject>Linked Lists</dc:subject>
  <dc:creator>Roger deBry</dc:creator>
  <cp:keywords>Linked Lists</cp:keywords>
  <cp:lastModifiedBy>Roger Debry</cp:lastModifiedBy>
  <cp:revision>76</cp:revision>
  <dcterms:created xsi:type="dcterms:W3CDTF">2002-06-27T13:46:11Z</dcterms:created>
  <dcterms:modified xsi:type="dcterms:W3CDTF">2016-04-12T15:27:36Z</dcterms:modified>
  <cp:category>C++</cp:category>
</cp:coreProperties>
</file>